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</p:sldMasterIdLst>
  <p:notesMasterIdLst>
    <p:notesMasterId r:id="rId22"/>
  </p:notesMasterIdLst>
  <p:sldIdLst>
    <p:sldId id="374" r:id="rId3"/>
    <p:sldId id="425" r:id="rId4"/>
    <p:sldId id="492" r:id="rId5"/>
    <p:sldId id="563" r:id="rId6"/>
    <p:sldId id="448" r:id="rId7"/>
    <p:sldId id="648" r:id="rId8"/>
    <p:sldId id="564" r:id="rId9"/>
    <p:sldId id="497" r:id="rId10"/>
    <p:sldId id="447" r:id="rId11"/>
    <p:sldId id="503" r:id="rId12"/>
    <p:sldId id="450" r:id="rId13"/>
    <p:sldId id="451" r:id="rId14"/>
    <p:sldId id="452" r:id="rId15"/>
    <p:sldId id="453" r:id="rId16"/>
    <p:sldId id="650" r:id="rId17"/>
    <p:sldId id="651" r:id="rId18"/>
    <p:sldId id="653" r:id="rId19"/>
    <p:sldId id="662" r:id="rId20"/>
    <p:sldId id="670" r:id="rId2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81"/>
    <a:srgbClr val="FFFF99"/>
    <a:srgbClr val="FFFF66"/>
    <a:srgbClr val="99FF99"/>
    <a:srgbClr val="FF5BFF"/>
    <a:srgbClr val="D62900"/>
    <a:srgbClr val="0000EA"/>
    <a:srgbClr val="4F0E01"/>
    <a:srgbClr val="135E25"/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63" d="100"/>
          <a:sy n="63" d="100"/>
        </p:scale>
        <p:origin x="1351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FF03-2D5E-43BB-9A55-4440E9EA8E4E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4D36-14B1-48DA-9846-D05EB4CD76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9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9972E-B50C-4F1F-8BA3-5B01EB7A1D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61066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479E8-8710-4F44-9901-4058DB9E42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84789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E19-D5AA-41E5-BE7D-9FCD800595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027102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9972E-B50C-4F1F-8BA3-5B01EB7A1D58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02032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A877-F26D-4134-90E4-A0A078B1F8E8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60228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7ED42-DA6B-4AF5-B829-33A3188F384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9532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87A46-6A10-4395-9099-8E7BE012A4B9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77070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EE080-FBA9-4748-ABA0-E3FCAF9C99E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263857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97CFD-0998-4A02-BFF2-484B0F6FFDB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30189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61281-9181-4619-8930-0339D5F1C36D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40899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B199E-AD6A-4B18-A561-3F1AA9F29FCD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7533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A877-F26D-4134-90E4-A0A078B1F8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558131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1B41A-D7EF-45CD-8965-1CA2697C431B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25292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479E8-8710-4F44-9901-4058DB9E425E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9691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FBE19-D5AA-41E5-BE7D-9FCD80059573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2916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ED42-DA6B-4AF5-B829-33A3188F38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84741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7A46-6A10-4395-9099-8E7BE012A4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180690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E080-FBA9-4748-ABA0-E3FCAF9C99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58927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7CFD-0998-4A02-BFF2-484B0F6FFD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95494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1281-9181-4619-8930-0339D5F1C3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51011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199E-AD6A-4B18-A561-3F1AA9F29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53391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41A-D7EF-45CD-8965-1CA2697C43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158085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BC56FBB-29E1-4178-AF6B-BC7211E7CC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C56FBB-29E1-4178-AF6B-BC7211E7CCA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66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hyperlink" Target="parametre%20spojky.mp4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opticke%20prostredia.ex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ubory/zobrazenie_spojkou.wmv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subory/zobrazenie-spojka.jar" TargetMode="Externa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buch 1 3"/>
          <p:cNvSpPr>
            <a:spLocks/>
          </p:cNvSpPr>
          <p:nvPr/>
        </p:nvSpPr>
        <p:spPr bwMode="auto">
          <a:xfrm>
            <a:off x="251520" y="260648"/>
            <a:ext cx="8856984" cy="6444716"/>
          </a:xfrm>
          <a:prstGeom prst="irregularSeal1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5940504" y="5381925"/>
            <a:ext cx="316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k-SK" sz="32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Zdenka </a:t>
            </a:r>
            <a:r>
              <a:rPr lang="sk-SK" sz="3200" b="1" dirty="0" err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Baková</a:t>
            </a:r>
            <a:endParaRPr lang="sk-SK" sz="3200" b="1" dirty="0" smtClean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ZŠ J. Lipského s MŠ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Trenčianske Stankovce</a:t>
            </a:r>
            <a:endParaRPr lang="sk-SK" sz="2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817694" y="2168860"/>
            <a:ext cx="5508612" cy="21242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effectLst>
            <a:softEdge rad="635000"/>
          </a:effectLst>
        </p:spPr>
        <p:txBody>
          <a:bodyPr wrap="none" lIns="91440" tIns="45720" rIns="91440" bIns="4572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9000" b="0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ZOBRAZOVANIE </a:t>
            </a:r>
          </a:p>
          <a:p>
            <a:pPr algn="ctr"/>
            <a:r>
              <a:rPr lang="sk-SK" sz="9000" b="0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ŠOŠOVKAMI</a:t>
            </a:r>
            <a:endParaRPr lang="sk-SK" sz="9000" b="0" cap="none" spc="140" dirty="0">
              <a:ln w="38100">
                <a:solidFill>
                  <a:schemeClr val="tx1"/>
                </a:solidFill>
              </a:ln>
              <a:solidFill>
                <a:srgbClr val="00006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194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06000" y="1052852"/>
            <a:ext cx="8532000" cy="972000"/>
          </a:xfrm>
          <a:prstGeom prst="roundRect">
            <a:avLst>
              <a:gd name="adj" fmla="val 21069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200" b="0" dirty="0" smtClean="0">
                <a:latin typeface="Calibri" panose="020F0502020204030204" pitchFamily="34" charset="0"/>
              </a:rPr>
              <a:t>Vlastnosti obrazu vytvoreného rozptylkou nezávisia od vzdialenosti predmetu - rozptylky </a:t>
            </a:r>
            <a:r>
              <a:rPr lang="sk-SK" sz="2200" b="0" dirty="0">
                <a:latin typeface="Calibri" panose="020F0502020204030204" pitchFamily="34" charset="0"/>
              </a:rPr>
              <a:t>vždy vytvárajú </a:t>
            </a:r>
            <a:r>
              <a:rPr lang="sk-SK" sz="2200" dirty="0">
                <a:solidFill>
                  <a:srgbClr val="C00000"/>
                </a:solidFill>
                <a:latin typeface="Calibri" panose="020F0502020204030204" pitchFamily="34" charset="0"/>
              </a:rPr>
              <a:t>zdanlivý, priamy a zmenšený</a:t>
            </a:r>
            <a:r>
              <a:rPr lang="sk-SK" sz="2200" b="0" dirty="0">
                <a:latin typeface="Calibri" panose="020F0502020204030204" pitchFamily="34" charset="0"/>
              </a:rPr>
              <a:t> </a:t>
            </a:r>
            <a:r>
              <a:rPr lang="sk-SK" sz="2200" b="0" dirty="0" smtClean="0">
                <a:latin typeface="Calibri" panose="020F0502020204030204" pitchFamily="34" charset="0"/>
              </a:rPr>
              <a:t>obraz.  </a:t>
            </a:r>
            <a:endParaRPr lang="sk-SK" sz="2200" b="0" dirty="0">
              <a:latin typeface="Calibri" panose="020F0502020204030204" pitchFamily="34" charset="0"/>
            </a:endParaRPr>
          </a:p>
        </p:txBody>
      </p:sp>
      <p:grpSp>
        <p:nvGrpSpPr>
          <p:cNvPr id="3" name="Skupina 2"/>
          <p:cNvGrpSpPr>
            <a:grpSpLocks noChangeAspect="1"/>
          </p:cNvGrpSpPr>
          <p:nvPr/>
        </p:nvGrpSpPr>
        <p:grpSpPr>
          <a:xfrm>
            <a:off x="143508" y="2204864"/>
            <a:ext cx="5529600" cy="4608000"/>
            <a:chOff x="2591780" y="1988840"/>
            <a:chExt cx="6048000" cy="5040000"/>
          </a:xfrm>
        </p:grpSpPr>
        <p:sp>
          <p:nvSpPr>
            <p:cNvPr id="25" name="Zaoblený obdĺžnik 24">
              <a:hlinkClick r:id="rId2" action="ppaction://hlinkfile"/>
            </p:cNvPr>
            <p:cNvSpPr>
              <a:spLocks/>
            </p:cNvSpPr>
            <p:nvPr/>
          </p:nvSpPr>
          <p:spPr bwMode="auto">
            <a:xfrm>
              <a:off x="2591780" y="1988840"/>
              <a:ext cx="6048000" cy="5040000"/>
            </a:xfrm>
            <a:prstGeom prst="roundRect">
              <a:avLst>
                <a:gd name="adj" fmla="val 98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Skupina 1"/>
            <p:cNvGrpSpPr/>
            <p:nvPr/>
          </p:nvGrpSpPr>
          <p:grpSpPr>
            <a:xfrm>
              <a:off x="3096392" y="2528081"/>
              <a:ext cx="5004000" cy="4105275"/>
              <a:chOff x="3096392" y="2528081"/>
              <a:chExt cx="5004000" cy="4105275"/>
            </a:xfrm>
          </p:grpSpPr>
          <p:pic>
            <p:nvPicPr>
              <p:cNvPr id="45065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325" y="3285319"/>
                <a:ext cx="360363" cy="3348037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99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66" name="Line 9"/>
              <p:cNvSpPr>
                <a:spLocks noChangeShapeType="1"/>
              </p:cNvSpPr>
              <p:nvPr/>
            </p:nvSpPr>
            <p:spPr bwMode="auto">
              <a:xfrm>
                <a:off x="3096392" y="4977172"/>
                <a:ext cx="5004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67" name="Oval 10"/>
              <p:cNvSpPr>
                <a:spLocks noChangeArrowheads="1"/>
              </p:cNvSpPr>
              <p:nvPr/>
            </p:nvSpPr>
            <p:spPr bwMode="auto">
              <a:xfrm>
                <a:off x="4978800" y="4932000"/>
                <a:ext cx="108000" cy="108000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5068" name="Oval 11"/>
              <p:cNvSpPr>
                <a:spLocks noChangeArrowheads="1"/>
              </p:cNvSpPr>
              <p:nvPr/>
            </p:nvSpPr>
            <p:spPr bwMode="auto">
              <a:xfrm>
                <a:off x="7524750" y="4932000"/>
                <a:ext cx="108000" cy="108000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pic>
            <p:nvPicPr>
              <p:cNvPr id="37900" name="Picture 12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363" y="4555319"/>
                <a:ext cx="100012" cy="395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070" name="Picture 1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375" y="3644094"/>
                <a:ext cx="288925" cy="1296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03" name="Line 15"/>
              <p:cNvSpPr>
                <a:spLocks noChangeShapeType="1"/>
              </p:cNvSpPr>
              <p:nvPr/>
            </p:nvSpPr>
            <p:spPr bwMode="auto">
              <a:xfrm>
                <a:off x="3779838" y="3680606"/>
                <a:ext cx="4176712" cy="2087563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7904" name="Line 16"/>
              <p:cNvSpPr>
                <a:spLocks noChangeShapeType="1"/>
              </p:cNvSpPr>
              <p:nvPr/>
            </p:nvSpPr>
            <p:spPr bwMode="auto">
              <a:xfrm>
                <a:off x="3779838" y="3680606"/>
                <a:ext cx="2609850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73" name="Text Box 18"/>
              <p:cNvSpPr txBox="1">
                <a:spLocks noChangeArrowheads="1"/>
              </p:cNvSpPr>
              <p:nvPr/>
            </p:nvSpPr>
            <p:spPr bwMode="auto">
              <a:xfrm>
                <a:off x="7416800" y="5040000"/>
                <a:ext cx="288925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sz="2400" b="0" dirty="0">
                    <a:latin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45074" name="Text Box 19"/>
              <p:cNvSpPr txBox="1">
                <a:spLocks noChangeArrowheads="1"/>
              </p:cNvSpPr>
              <p:nvPr/>
            </p:nvSpPr>
            <p:spPr bwMode="auto">
              <a:xfrm>
                <a:off x="4836693" y="5039999"/>
                <a:ext cx="472500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sz="2400" b="0" dirty="0">
                    <a:latin typeface="Calibri" panose="020F0502020204030204" pitchFamily="34" charset="0"/>
                  </a:rPr>
                  <a:t>F´</a:t>
                </a:r>
              </a:p>
            </p:txBody>
          </p:sp>
          <p:sp>
            <p:nvSpPr>
              <p:cNvPr id="37908" name="Line 20"/>
              <p:cNvSpPr>
                <a:spLocks noChangeShapeType="1"/>
              </p:cNvSpPr>
              <p:nvPr/>
            </p:nvSpPr>
            <p:spPr bwMode="auto">
              <a:xfrm flipV="1">
                <a:off x="5030788" y="3680606"/>
                <a:ext cx="1368425" cy="129540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7909" name="Line 21"/>
              <p:cNvSpPr>
                <a:spLocks noChangeShapeType="1"/>
              </p:cNvSpPr>
              <p:nvPr/>
            </p:nvSpPr>
            <p:spPr bwMode="auto">
              <a:xfrm flipV="1">
                <a:off x="6372225" y="2528081"/>
                <a:ext cx="1223963" cy="115252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1" name="Zaoblený obdélník 23"/>
          <p:cNvSpPr/>
          <p:nvPr/>
        </p:nvSpPr>
        <p:spPr>
          <a:xfrm>
            <a:off x="1585729" y="215659"/>
            <a:ext cx="5972543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Zobrazenie predmetu rozptylkou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2" name="Picture 34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5724128" y="2745060"/>
            <a:ext cx="3024000" cy="1224000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200" b="0" dirty="0">
                <a:latin typeface="Calibri" panose="020F0502020204030204" pitchFamily="34" charset="0"/>
              </a:rPr>
              <a:t>R</a:t>
            </a:r>
            <a:r>
              <a:rPr lang="sk-SK" sz="22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ozptylky </a:t>
            </a:r>
            <a:r>
              <a:rPr lang="sk-SK" sz="2200" b="0" dirty="0">
                <a:solidFill>
                  <a:schemeClr val="bg1"/>
                </a:solidFill>
                <a:latin typeface="Calibri" panose="020F0502020204030204" pitchFamily="34" charset="0"/>
              </a:rPr>
              <a:t>sa využívajú najmä v okuliaroch pri </a:t>
            </a:r>
            <a:r>
              <a:rPr lang="sk-SK" sz="22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krátkozrakosti.</a:t>
            </a:r>
            <a:endParaRPr lang="sk-SK" sz="22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2534" name="Picture 6" descr="http://www.viziooptic.com/images/viziooptic/Product/Large/LINDBERG-1239-94-c.AD78-Eyeglasses_19767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28500" y="4052424"/>
            <a:ext cx="3744000" cy="236490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099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kupina 7"/>
          <p:cNvGrpSpPr>
            <a:grpSpLocks/>
          </p:cNvGrpSpPr>
          <p:nvPr/>
        </p:nvGrpSpPr>
        <p:grpSpPr bwMode="auto">
          <a:xfrm>
            <a:off x="376238" y="693738"/>
            <a:ext cx="8391525" cy="5470525"/>
            <a:chOff x="320187" y="391549"/>
            <a:chExt cx="8391813" cy="5469388"/>
          </a:xfrm>
        </p:grpSpPr>
        <p:grpSp>
          <p:nvGrpSpPr>
            <p:cNvPr id="96" name="Skupina 41"/>
            <p:cNvGrpSpPr>
              <a:grpSpLocks noChangeAspect="1"/>
            </p:cNvGrpSpPr>
            <p:nvPr/>
          </p:nvGrpSpPr>
          <p:grpSpPr bwMode="auto">
            <a:xfrm rot="3840000">
              <a:off x="1764000" y="652248"/>
              <a:ext cx="5469388" cy="4947989"/>
              <a:chOff x="1959931" y="1476000"/>
              <a:chExt cx="2108069" cy="1907098"/>
            </a:xfrm>
          </p:grpSpPr>
          <p:cxnSp>
            <p:nvCxnSpPr>
              <p:cNvPr id="110" name="Rovná spojovacia šípka 109"/>
              <p:cNvCxnSpPr>
                <a:cxnSpLocks noChangeAspect="1"/>
              </p:cNvCxnSpPr>
              <p:nvPr/>
            </p:nvCxnSpPr>
            <p:spPr>
              <a:xfrm flipV="1">
                <a:off x="2520236" y="1476280"/>
                <a:ext cx="1547712" cy="14024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ovná spojovacia šípka 110"/>
              <p:cNvCxnSpPr>
                <a:cxnSpLocks noChangeAspect="1"/>
              </p:cNvCxnSpPr>
              <p:nvPr/>
            </p:nvCxnSpPr>
            <p:spPr>
              <a:xfrm flipV="1">
                <a:off x="1957812" y="2843692"/>
                <a:ext cx="595838" cy="5396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Skupina 6"/>
            <p:cNvGrpSpPr>
              <a:grpSpLocks/>
            </p:cNvGrpSpPr>
            <p:nvPr/>
          </p:nvGrpSpPr>
          <p:grpSpPr bwMode="auto">
            <a:xfrm>
              <a:off x="320187" y="900000"/>
              <a:ext cx="8391813" cy="4572000"/>
              <a:chOff x="320187" y="900000"/>
              <a:chExt cx="8391813" cy="4572000"/>
            </a:xfrm>
          </p:grpSpPr>
          <p:sp>
            <p:nvSpPr>
              <p:cNvPr id="98" name="Line 10"/>
              <p:cNvSpPr>
                <a:spLocks noChangeShapeType="1"/>
              </p:cNvSpPr>
              <p:nvPr/>
            </p:nvSpPr>
            <p:spPr bwMode="auto">
              <a:xfrm>
                <a:off x="4529201" y="900000"/>
                <a:ext cx="0" cy="457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9" name="Line 3"/>
              <p:cNvSpPr>
                <a:spLocks noChangeShapeType="1"/>
              </p:cNvSpPr>
              <p:nvPr/>
            </p:nvSpPr>
            <p:spPr bwMode="auto">
              <a:xfrm>
                <a:off x="432000" y="3140968"/>
                <a:ext cx="8280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0" name="Line 4"/>
              <p:cNvSpPr>
                <a:spLocks noChangeShapeType="1"/>
              </p:cNvSpPr>
              <p:nvPr/>
            </p:nvSpPr>
            <p:spPr bwMode="auto">
              <a:xfrm>
                <a:off x="3449106" y="306953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1" name="Line 5"/>
              <p:cNvSpPr>
                <a:spLocks noChangeShapeType="1"/>
              </p:cNvSpPr>
              <p:nvPr/>
            </p:nvSpPr>
            <p:spPr bwMode="auto">
              <a:xfrm>
                <a:off x="5573393" y="306953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" name="Text Box 7"/>
              <p:cNvSpPr txBox="1">
                <a:spLocks noChangeArrowheads="1"/>
              </p:cNvSpPr>
              <p:nvPr/>
            </p:nvSpPr>
            <p:spPr bwMode="auto">
              <a:xfrm>
                <a:off x="3125265" y="3169090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</a:rPr>
                  <a:t>F</a:t>
                </a:r>
                <a:endParaRPr lang="sk-SK" sz="3200" b="1">
                  <a:latin typeface="Calibri" pitchFamily="34" charset="0"/>
                </a:endParaRPr>
              </a:p>
            </p:txBody>
          </p:sp>
          <p:sp>
            <p:nvSpPr>
              <p:cNvPr id="103" name="Text Box 8"/>
              <p:cNvSpPr txBox="1">
                <a:spLocks noChangeArrowheads="1"/>
              </p:cNvSpPr>
              <p:nvPr/>
            </p:nvSpPr>
            <p:spPr bwMode="auto">
              <a:xfrm>
                <a:off x="5393265" y="3178130"/>
                <a:ext cx="43338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</a:rPr>
                  <a:t>F´</a:t>
                </a:r>
              </a:p>
            </p:txBody>
          </p:sp>
          <p:cxnSp>
            <p:nvCxnSpPr>
              <p:cNvPr id="104" name="Rovná spojovacia šípka 103"/>
              <p:cNvCxnSpPr/>
              <p:nvPr/>
            </p:nvCxnSpPr>
            <p:spPr>
              <a:xfrm flipV="1">
                <a:off x="1080625" y="1727946"/>
                <a:ext cx="0" cy="1403058"/>
              </a:xfrm>
              <a:prstGeom prst="straightConnector1">
                <a:avLst/>
              </a:prstGeom>
              <a:ln w="101600">
                <a:solidFill>
                  <a:srgbClr val="008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ovná spojovacia šípka 104"/>
              <p:cNvCxnSpPr/>
              <p:nvPr/>
            </p:nvCxnSpPr>
            <p:spPr>
              <a:xfrm>
                <a:off x="1104439" y="1762864"/>
                <a:ext cx="3419592" cy="0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ovná spojovacia šípka 105"/>
              <p:cNvCxnSpPr/>
              <p:nvPr/>
            </p:nvCxnSpPr>
            <p:spPr>
              <a:xfrm rot="180000">
                <a:off x="4444654" y="1821589"/>
                <a:ext cx="2778220" cy="3321948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ovná spojovacia šípka 106"/>
              <p:cNvCxnSpPr/>
              <p:nvPr/>
            </p:nvCxnSpPr>
            <p:spPr>
              <a:xfrm>
                <a:off x="6027445" y="3126242"/>
                <a:ext cx="0" cy="647565"/>
              </a:xfrm>
              <a:prstGeom prst="straightConnector1">
                <a:avLst/>
              </a:prstGeom>
              <a:ln w="85725">
                <a:solidFill>
                  <a:srgbClr val="008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BlokTextu 64"/>
              <p:cNvSpPr txBox="1">
                <a:spLocks noChangeArrowheads="1"/>
              </p:cNvSpPr>
              <p:nvPr/>
            </p:nvSpPr>
            <p:spPr bwMode="auto">
              <a:xfrm>
                <a:off x="320187" y="3312000"/>
                <a:ext cx="151216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2000" b="1"/>
                  <a:t>predmet</a:t>
                </a:r>
              </a:p>
            </p:txBody>
          </p:sp>
          <p:sp>
            <p:nvSpPr>
              <p:cNvPr id="109" name="BlokTextu 65"/>
              <p:cNvSpPr txBox="1">
                <a:spLocks noChangeArrowheads="1"/>
              </p:cNvSpPr>
              <p:nvPr/>
            </p:nvSpPr>
            <p:spPr bwMode="auto">
              <a:xfrm>
                <a:off x="6408000" y="3312000"/>
                <a:ext cx="1044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2000" b="1"/>
                  <a:t>obraz</a:t>
                </a:r>
              </a:p>
            </p:txBody>
          </p:sp>
        </p:grpSp>
      </p:grpSp>
      <p:sp>
        <p:nvSpPr>
          <p:cNvPr id="113" name="BlokTextu 71"/>
          <p:cNvSpPr txBox="1">
            <a:spLocks noChangeArrowheads="1"/>
          </p:cNvSpPr>
          <p:nvPr/>
        </p:nvSpPr>
        <p:spPr bwMode="auto">
          <a:xfrm>
            <a:off x="7272300" y="224644"/>
            <a:ext cx="1547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4000" b="1" dirty="0"/>
              <a:t>x </a:t>
            </a:r>
            <a:r>
              <a:rPr lang="en-US" sz="4000" b="1" dirty="0">
                <a:cs typeface="Arial" charset="0"/>
              </a:rPr>
              <a:t>&gt;</a:t>
            </a:r>
            <a:r>
              <a:rPr lang="sk-SK" sz="4000" b="1" dirty="0">
                <a:cs typeface="Arial" charset="0"/>
              </a:rPr>
              <a:t> 2f</a:t>
            </a:r>
          </a:p>
        </p:txBody>
      </p:sp>
      <p:sp>
        <p:nvSpPr>
          <p:cNvPr id="21" name="BlokTextu 2"/>
          <p:cNvSpPr txBox="1">
            <a:spLocks noChangeArrowheads="1"/>
          </p:cNvSpPr>
          <p:nvPr/>
        </p:nvSpPr>
        <p:spPr bwMode="auto">
          <a:xfrm>
            <a:off x="214586" y="80628"/>
            <a:ext cx="496948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4400" b="1" dirty="0" smtClean="0">
                <a:latin typeface="+mn-lt"/>
              </a:rPr>
              <a:t>Zostrojenie obrazu</a:t>
            </a:r>
            <a:endParaRPr lang="sk-SK" sz="4400" b="1" dirty="0">
              <a:latin typeface="+mn-lt"/>
            </a:endParaRPr>
          </a:p>
        </p:txBody>
      </p:sp>
      <p:sp>
        <p:nvSpPr>
          <p:cNvPr id="22" name="BlokTextu 32"/>
          <p:cNvSpPr txBox="1">
            <a:spLocks noChangeArrowheads="1"/>
          </p:cNvSpPr>
          <p:nvPr/>
        </p:nvSpPr>
        <p:spPr bwMode="auto">
          <a:xfrm>
            <a:off x="5832140" y="1688611"/>
            <a:ext cx="18719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400" b="1" dirty="0">
                <a:latin typeface="+mn-lt"/>
              </a:rPr>
              <a:t>skutočný</a:t>
            </a:r>
          </a:p>
          <a:p>
            <a:pPr algn="ctr" eaLnBrk="1" hangingPunct="1"/>
            <a:r>
              <a:rPr lang="sk-SK" sz="2400" b="1" dirty="0">
                <a:latin typeface="+mn-lt"/>
              </a:rPr>
              <a:t>zmenšený</a:t>
            </a:r>
          </a:p>
          <a:p>
            <a:pPr algn="ctr" eaLnBrk="1" hangingPunct="1"/>
            <a:r>
              <a:rPr lang="sk-SK" sz="2400" b="1" dirty="0">
                <a:latin typeface="+mn-lt"/>
              </a:rPr>
              <a:t>prevrátený</a:t>
            </a:r>
          </a:p>
        </p:txBody>
      </p:sp>
      <p:sp>
        <p:nvSpPr>
          <p:cNvPr id="23" name="BlokTextu 2"/>
          <p:cNvSpPr txBox="1">
            <a:spLocks noChangeArrowheads="1"/>
          </p:cNvSpPr>
          <p:nvPr/>
        </p:nvSpPr>
        <p:spPr bwMode="auto">
          <a:xfrm>
            <a:off x="215784" y="5827415"/>
            <a:ext cx="241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4400" b="1" dirty="0" smtClean="0">
                <a:latin typeface="+mn-lt"/>
              </a:rPr>
              <a:t>SPOJKA</a:t>
            </a:r>
            <a:endParaRPr lang="sk-SK" sz="4400" b="1" dirty="0">
              <a:latin typeface="+mn-lt"/>
            </a:endParaRPr>
          </a:p>
        </p:txBody>
      </p:sp>
      <p:pic>
        <p:nvPicPr>
          <p:cNvPr id="2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28" y="6109300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8013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kupina 1"/>
          <p:cNvGrpSpPr>
            <a:grpSpLocks/>
          </p:cNvGrpSpPr>
          <p:nvPr/>
        </p:nvGrpSpPr>
        <p:grpSpPr bwMode="auto">
          <a:xfrm>
            <a:off x="431800" y="1403350"/>
            <a:ext cx="8280400" cy="5343525"/>
            <a:chOff x="432000" y="900000"/>
            <a:chExt cx="8280000" cy="5343200"/>
          </a:xfrm>
        </p:grpSpPr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4529201" y="900000"/>
              <a:ext cx="0" cy="457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97" name="Line 3"/>
            <p:cNvSpPr>
              <a:spLocks noChangeShapeType="1"/>
            </p:cNvSpPr>
            <p:nvPr/>
          </p:nvSpPr>
          <p:spPr bwMode="auto">
            <a:xfrm>
              <a:off x="432000" y="3140968"/>
              <a:ext cx="828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98" name="Line 4"/>
            <p:cNvSpPr>
              <a:spLocks noChangeShapeType="1"/>
            </p:cNvSpPr>
            <p:nvPr/>
          </p:nvSpPr>
          <p:spPr bwMode="auto">
            <a:xfrm>
              <a:off x="3449106" y="30695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99" name="Line 5"/>
            <p:cNvSpPr>
              <a:spLocks noChangeShapeType="1"/>
            </p:cNvSpPr>
            <p:nvPr/>
          </p:nvSpPr>
          <p:spPr bwMode="auto">
            <a:xfrm>
              <a:off x="5573393" y="30695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3125265" y="3169090"/>
              <a:ext cx="647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>
                  <a:latin typeface="Calibri" pitchFamily="34" charset="0"/>
                </a:rPr>
                <a:t>F</a:t>
              </a:r>
              <a:endParaRPr lang="sk-SK" sz="3200" b="1">
                <a:latin typeface="Calibri" pitchFamily="34" charset="0"/>
              </a:endParaRPr>
            </a:p>
          </p:txBody>
        </p:sp>
        <p:sp>
          <p:nvSpPr>
            <p:cNvPr id="101" name="Text Box 8"/>
            <p:cNvSpPr txBox="1">
              <a:spLocks noChangeArrowheads="1"/>
            </p:cNvSpPr>
            <p:nvPr/>
          </p:nvSpPr>
          <p:spPr bwMode="auto">
            <a:xfrm>
              <a:off x="5393265" y="3178130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>
                  <a:latin typeface="Calibri" pitchFamily="34" charset="0"/>
                </a:rPr>
                <a:t>F´</a:t>
              </a:r>
            </a:p>
          </p:txBody>
        </p:sp>
        <p:grpSp>
          <p:nvGrpSpPr>
            <p:cNvPr id="102" name="Skupina 41"/>
            <p:cNvGrpSpPr>
              <a:grpSpLocks noChangeAspect="1"/>
            </p:cNvGrpSpPr>
            <p:nvPr/>
          </p:nvGrpSpPr>
          <p:grpSpPr bwMode="auto">
            <a:xfrm rot="4200000">
              <a:off x="3240000" y="1512000"/>
              <a:ext cx="4968000" cy="4494400"/>
              <a:chOff x="1959931" y="1476000"/>
              <a:chExt cx="2108069" cy="1907098"/>
            </a:xfrm>
          </p:grpSpPr>
          <p:cxnSp>
            <p:nvCxnSpPr>
              <p:cNvPr id="107" name="Rovná spojovacia šípka 106"/>
              <p:cNvCxnSpPr>
                <a:cxnSpLocks noChangeAspect="1"/>
              </p:cNvCxnSpPr>
              <p:nvPr/>
            </p:nvCxnSpPr>
            <p:spPr>
              <a:xfrm flipV="1">
                <a:off x="2517697" y="1475214"/>
                <a:ext cx="1548565" cy="14024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ovná spojovacia šípka 107"/>
              <p:cNvCxnSpPr>
                <a:cxnSpLocks noChangeAspect="1"/>
              </p:cNvCxnSpPr>
              <p:nvPr/>
            </p:nvCxnSpPr>
            <p:spPr>
              <a:xfrm flipV="1">
                <a:off x="1957607" y="2841591"/>
                <a:ext cx="596120" cy="53954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Rovná spojovacia šípka 102"/>
            <p:cNvCxnSpPr/>
            <p:nvPr/>
          </p:nvCxnSpPr>
          <p:spPr>
            <a:xfrm flipV="1">
              <a:off x="2771862" y="2160398"/>
              <a:ext cx="0" cy="971491"/>
            </a:xfrm>
            <a:prstGeom prst="straightConnector1">
              <a:avLst/>
            </a:prstGeom>
            <a:ln w="101600">
              <a:solidFill>
                <a:srgbClr val="008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ovná spojovacia šípka 103"/>
            <p:cNvCxnSpPr/>
            <p:nvPr/>
          </p:nvCxnSpPr>
          <p:spPr>
            <a:xfrm>
              <a:off x="2771862" y="2195321"/>
              <a:ext cx="1763628" cy="0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ovná spojovacia šípka 104"/>
            <p:cNvCxnSpPr/>
            <p:nvPr/>
          </p:nvCxnSpPr>
          <p:spPr>
            <a:xfrm rot="-540000">
              <a:off x="4751379" y="1944511"/>
              <a:ext cx="2779578" cy="3320848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ovná spojovacia šípka 105"/>
            <p:cNvCxnSpPr/>
            <p:nvPr/>
          </p:nvCxnSpPr>
          <p:spPr>
            <a:xfrm>
              <a:off x="7235696" y="3127128"/>
              <a:ext cx="0" cy="1439774"/>
            </a:xfrm>
            <a:prstGeom prst="straightConnector1">
              <a:avLst/>
            </a:prstGeom>
            <a:ln w="101600">
              <a:solidFill>
                <a:srgbClr val="008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BlokTextu 17"/>
          <p:cNvSpPr txBox="1">
            <a:spLocks noChangeArrowheads="1"/>
          </p:cNvSpPr>
          <p:nvPr/>
        </p:nvSpPr>
        <p:spPr bwMode="auto">
          <a:xfrm>
            <a:off x="287524" y="260648"/>
            <a:ext cx="24479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87313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k-SK" sz="4000" b="1" dirty="0">
                <a:cs typeface="Arial" charset="0"/>
              </a:rPr>
              <a:t>f </a:t>
            </a:r>
            <a:r>
              <a:rPr lang="en-US" sz="4000" b="1" dirty="0">
                <a:cs typeface="Arial" charset="0"/>
              </a:rPr>
              <a:t>&lt;</a:t>
            </a:r>
            <a:r>
              <a:rPr lang="sk-SK" sz="4000" b="1" dirty="0">
                <a:cs typeface="Arial" charset="0"/>
              </a:rPr>
              <a:t> x </a:t>
            </a:r>
            <a:r>
              <a:rPr lang="en-US" sz="4000" b="1" dirty="0">
                <a:cs typeface="Arial" charset="0"/>
              </a:rPr>
              <a:t>&lt;</a:t>
            </a:r>
            <a:r>
              <a:rPr lang="sk-SK" sz="4000" b="1" dirty="0">
                <a:cs typeface="Arial" charset="0"/>
              </a:rPr>
              <a:t> 2f</a:t>
            </a:r>
          </a:p>
        </p:txBody>
      </p:sp>
      <p:sp>
        <p:nvSpPr>
          <p:cNvPr id="111" name="BlokTextu 18"/>
          <p:cNvSpPr txBox="1">
            <a:spLocks noChangeArrowheads="1"/>
          </p:cNvSpPr>
          <p:nvPr/>
        </p:nvSpPr>
        <p:spPr bwMode="auto">
          <a:xfrm>
            <a:off x="1187450" y="3024188"/>
            <a:ext cx="1512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000" b="1"/>
              <a:t>predmet</a:t>
            </a:r>
          </a:p>
        </p:txBody>
      </p:sp>
      <p:sp>
        <p:nvSpPr>
          <p:cNvPr id="112" name="BlokTextu 19"/>
          <p:cNvSpPr txBox="1">
            <a:spLocks noChangeArrowheads="1"/>
          </p:cNvSpPr>
          <p:nvPr/>
        </p:nvSpPr>
        <p:spPr bwMode="auto">
          <a:xfrm>
            <a:off x="7307263" y="4103688"/>
            <a:ext cx="1044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000" b="1"/>
              <a:t>obraz</a:t>
            </a:r>
          </a:p>
        </p:txBody>
      </p:sp>
      <p:sp>
        <p:nvSpPr>
          <p:cNvPr id="20" name="BlokTextu 32"/>
          <p:cNvSpPr txBox="1">
            <a:spLocks noChangeArrowheads="1"/>
          </p:cNvSpPr>
          <p:nvPr/>
        </p:nvSpPr>
        <p:spPr bwMode="auto">
          <a:xfrm>
            <a:off x="6300474" y="1976643"/>
            <a:ext cx="18719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400" b="1" dirty="0">
                <a:latin typeface="+mn-lt"/>
              </a:rPr>
              <a:t>skutočný</a:t>
            </a:r>
          </a:p>
          <a:p>
            <a:pPr algn="ctr" eaLnBrk="1" hangingPunct="1"/>
            <a:r>
              <a:rPr lang="sk-SK" sz="2400" b="1" dirty="0" smtClean="0">
                <a:latin typeface="+mn-lt"/>
              </a:rPr>
              <a:t>zväčšený</a:t>
            </a:r>
            <a:endParaRPr lang="sk-SK" sz="2400" b="1" dirty="0">
              <a:latin typeface="+mn-lt"/>
            </a:endParaRPr>
          </a:p>
          <a:p>
            <a:pPr algn="ctr" eaLnBrk="1" hangingPunct="1"/>
            <a:r>
              <a:rPr lang="sk-SK" sz="2400" b="1" dirty="0">
                <a:latin typeface="+mn-lt"/>
              </a:rPr>
              <a:t>prevrátený</a:t>
            </a:r>
          </a:p>
        </p:txBody>
      </p:sp>
      <p:sp>
        <p:nvSpPr>
          <p:cNvPr id="21" name="BlokTextu 2"/>
          <p:cNvSpPr txBox="1">
            <a:spLocks noChangeArrowheads="1"/>
          </p:cNvSpPr>
          <p:nvPr/>
        </p:nvSpPr>
        <p:spPr bwMode="auto">
          <a:xfrm>
            <a:off x="215784" y="5827415"/>
            <a:ext cx="241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4400" b="1" dirty="0" smtClean="0">
                <a:latin typeface="+mn-lt"/>
              </a:rPr>
              <a:t>SPOJKA</a:t>
            </a:r>
            <a:endParaRPr lang="sk-SK" sz="4400" b="1" dirty="0">
              <a:latin typeface="+mn-lt"/>
            </a:endParaRPr>
          </a:p>
        </p:txBody>
      </p:sp>
      <p:pic>
        <p:nvPicPr>
          <p:cNvPr id="22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28" y="6109300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8013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kupina 10"/>
          <p:cNvGrpSpPr>
            <a:grpSpLocks/>
          </p:cNvGrpSpPr>
          <p:nvPr/>
        </p:nvGrpSpPr>
        <p:grpSpPr bwMode="auto">
          <a:xfrm>
            <a:off x="341313" y="315913"/>
            <a:ext cx="8461375" cy="6051667"/>
            <a:chOff x="251520" y="315584"/>
            <a:chExt cx="8460480" cy="6051320"/>
          </a:xfrm>
        </p:grpSpPr>
        <p:grpSp>
          <p:nvGrpSpPr>
            <p:cNvPr id="96" name="Skupina 41"/>
            <p:cNvGrpSpPr>
              <a:grpSpLocks noChangeAspect="1"/>
            </p:cNvGrpSpPr>
            <p:nvPr/>
          </p:nvGrpSpPr>
          <p:grpSpPr bwMode="auto">
            <a:xfrm rot="4920000">
              <a:off x="3277921" y="2087055"/>
              <a:ext cx="4489441" cy="4070257"/>
              <a:chOff x="1957938" y="1653144"/>
              <a:chExt cx="1905002" cy="1727120"/>
            </a:xfrm>
          </p:grpSpPr>
          <p:cxnSp>
            <p:nvCxnSpPr>
              <p:cNvPr id="110" name="Rovná spojovacia šípka 109"/>
              <p:cNvCxnSpPr>
                <a:cxnSpLocks noChangeAspect="1"/>
              </p:cNvCxnSpPr>
              <p:nvPr/>
            </p:nvCxnSpPr>
            <p:spPr>
              <a:xfrm flipV="1">
                <a:off x="2534016" y="1653144"/>
                <a:ext cx="1328924" cy="120395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ovná spojovacia šípka 110"/>
              <p:cNvCxnSpPr>
                <a:cxnSpLocks noChangeAspect="1"/>
              </p:cNvCxnSpPr>
              <p:nvPr/>
            </p:nvCxnSpPr>
            <p:spPr>
              <a:xfrm flipV="1">
                <a:off x="1957938" y="2840078"/>
                <a:ext cx="596122" cy="5401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Skupina 9"/>
            <p:cNvGrpSpPr>
              <a:grpSpLocks/>
            </p:cNvGrpSpPr>
            <p:nvPr/>
          </p:nvGrpSpPr>
          <p:grpSpPr bwMode="auto">
            <a:xfrm>
              <a:off x="251520" y="315584"/>
              <a:ext cx="8460480" cy="5156416"/>
              <a:chOff x="251520" y="315584"/>
              <a:chExt cx="8460480" cy="5156416"/>
            </a:xfrm>
          </p:grpSpPr>
          <p:cxnSp>
            <p:nvCxnSpPr>
              <p:cNvPr id="98" name="Rovná spojovacia šípka 97"/>
              <p:cNvCxnSpPr/>
              <p:nvPr/>
            </p:nvCxnSpPr>
            <p:spPr>
              <a:xfrm>
                <a:off x="251520" y="404479"/>
                <a:ext cx="4055633" cy="1798534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Line 10"/>
              <p:cNvSpPr>
                <a:spLocks noChangeShapeType="1"/>
              </p:cNvSpPr>
              <p:nvPr/>
            </p:nvSpPr>
            <p:spPr bwMode="auto">
              <a:xfrm>
                <a:off x="4320000" y="900000"/>
                <a:ext cx="0" cy="457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0" name="Line 3"/>
              <p:cNvSpPr>
                <a:spLocks noChangeShapeType="1"/>
              </p:cNvSpPr>
              <p:nvPr/>
            </p:nvSpPr>
            <p:spPr bwMode="auto">
              <a:xfrm>
                <a:off x="432000" y="3140968"/>
                <a:ext cx="8280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1" name="Line 4"/>
              <p:cNvSpPr>
                <a:spLocks noChangeShapeType="1"/>
              </p:cNvSpPr>
              <p:nvPr/>
            </p:nvSpPr>
            <p:spPr bwMode="auto">
              <a:xfrm>
                <a:off x="2160000" y="306953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" name="Line 5"/>
              <p:cNvSpPr>
                <a:spLocks noChangeShapeType="1"/>
              </p:cNvSpPr>
              <p:nvPr/>
            </p:nvSpPr>
            <p:spPr bwMode="auto">
              <a:xfrm>
                <a:off x="6480000" y="306953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" name="Text Box 7"/>
              <p:cNvSpPr txBox="1">
                <a:spLocks noChangeArrowheads="1"/>
              </p:cNvSpPr>
              <p:nvPr/>
            </p:nvSpPr>
            <p:spPr bwMode="auto">
              <a:xfrm>
                <a:off x="1871886" y="3213993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</a:rPr>
                  <a:t>F</a:t>
                </a:r>
                <a:endParaRPr lang="sk-SK" sz="3200" b="1">
                  <a:latin typeface="Calibri" pitchFamily="34" charset="0"/>
                </a:endParaRPr>
              </a:p>
            </p:txBody>
          </p:sp>
          <p:sp>
            <p:nvSpPr>
              <p:cNvPr id="104" name="Text Box 8"/>
              <p:cNvSpPr txBox="1">
                <a:spLocks noChangeArrowheads="1"/>
              </p:cNvSpPr>
              <p:nvPr/>
            </p:nvSpPr>
            <p:spPr bwMode="auto">
              <a:xfrm>
                <a:off x="6263306" y="3245174"/>
                <a:ext cx="43338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</a:rPr>
                  <a:t>F´</a:t>
                </a:r>
              </a:p>
            </p:txBody>
          </p:sp>
          <p:cxnSp>
            <p:nvCxnSpPr>
              <p:cNvPr id="105" name="Rovná spojovacia šípka 104"/>
              <p:cNvCxnSpPr/>
              <p:nvPr/>
            </p:nvCxnSpPr>
            <p:spPr>
              <a:xfrm flipV="1">
                <a:off x="3203958" y="2160154"/>
                <a:ext cx="0" cy="971495"/>
              </a:xfrm>
              <a:prstGeom prst="straightConnector1">
                <a:avLst/>
              </a:prstGeom>
              <a:ln w="101600">
                <a:solidFill>
                  <a:srgbClr val="008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ovná spojovacia šípka 105"/>
              <p:cNvCxnSpPr/>
              <p:nvPr/>
            </p:nvCxnSpPr>
            <p:spPr>
              <a:xfrm>
                <a:off x="3189671" y="2195077"/>
                <a:ext cx="1150816" cy="0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ovná spojovacia šípka 106"/>
              <p:cNvCxnSpPr/>
              <p:nvPr/>
            </p:nvCxnSpPr>
            <p:spPr>
              <a:xfrm>
                <a:off x="4307153" y="2203013"/>
                <a:ext cx="4023887" cy="1730276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ovná spojovacia šípka 107"/>
              <p:cNvCxnSpPr/>
              <p:nvPr/>
            </p:nvCxnSpPr>
            <p:spPr>
              <a:xfrm>
                <a:off x="611844" y="315584"/>
                <a:ext cx="2752434" cy="200807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ovná spojovacia šípka 108"/>
              <p:cNvCxnSpPr/>
              <p:nvPr/>
            </p:nvCxnSpPr>
            <p:spPr>
              <a:xfrm flipV="1">
                <a:off x="1511862" y="936261"/>
                <a:ext cx="0" cy="2195388"/>
              </a:xfrm>
              <a:prstGeom prst="straightConnector1">
                <a:avLst/>
              </a:prstGeom>
              <a:ln w="101600">
                <a:solidFill>
                  <a:srgbClr val="008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BlokTextu 27"/>
          <p:cNvSpPr txBox="1">
            <a:spLocks noChangeArrowheads="1"/>
          </p:cNvSpPr>
          <p:nvPr/>
        </p:nvSpPr>
        <p:spPr bwMode="auto">
          <a:xfrm>
            <a:off x="6948264" y="380715"/>
            <a:ext cx="183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87313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k-SK" sz="4000" b="1" dirty="0">
                <a:cs typeface="Arial" charset="0"/>
              </a:rPr>
              <a:t>x </a:t>
            </a:r>
            <a:r>
              <a:rPr lang="en-US" sz="4000" b="1" dirty="0">
                <a:cs typeface="Arial" charset="0"/>
              </a:rPr>
              <a:t>&lt;</a:t>
            </a:r>
            <a:r>
              <a:rPr lang="sk-SK" sz="4000" b="1" dirty="0">
                <a:cs typeface="Arial" charset="0"/>
              </a:rPr>
              <a:t> f</a:t>
            </a:r>
          </a:p>
        </p:txBody>
      </p:sp>
      <p:sp>
        <p:nvSpPr>
          <p:cNvPr id="114" name="BlokTextu 28"/>
          <p:cNvSpPr txBox="1">
            <a:spLocks noChangeArrowheads="1"/>
          </p:cNvSpPr>
          <p:nvPr/>
        </p:nvSpPr>
        <p:spPr bwMode="auto">
          <a:xfrm>
            <a:off x="2555875" y="3276600"/>
            <a:ext cx="1512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000" b="1"/>
              <a:t>predmet</a:t>
            </a:r>
          </a:p>
        </p:txBody>
      </p:sp>
      <p:sp>
        <p:nvSpPr>
          <p:cNvPr id="115" name="BlokTextu 29"/>
          <p:cNvSpPr txBox="1">
            <a:spLocks noChangeArrowheads="1"/>
          </p:cNvSpPr>
          <p:nvPr/>
        </p:nvSpPr>
        <p:spPr bwMode="auto">
          <a:xfrm>
            <a:off x="1079500" y="3276600"/>
            <a:ext cx="1044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000" b="1"/>
              <a:t>obraz</a:t>
            </a:r>
          </a:p>
        </p:txBody>
      </p:sp>
      <p:sp>
        <p:nvSpPr>
          <p:cNvPr id="23" name="BlokTextu 32"/>
          <p:cNvSpPr txBox="1">
            <a:spLocks noChangeArrowheads="1"/>
          </p:cNvSpPr>
          <p:nvPr/>
        </p:nvSpPr>
        <p:spPr bwMode="auto">
          <a:xfrm>
            <a:off x="665824" y="4272294"/>
            <a:ext cx="18719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400" b="1" dirty="0" smtClean="0">
                <a:latin typeface="+mn-lt"/>
              </a:rPr>
              <a:t>neskutočný</a:t>
            </a:r>
            <a:endParaRPr lang="sk-SK" sz="2400" b="1" dirty="0">
              <a:latin typeface="+mn-lt"/>
            </a:endParaRPr>
          </a:p>
          <a:p>
            <a:pPr algn="ctr" eaLnBrk="1" hangingPunct="1"/>
            <a:r>
              <a:rPr lang="sk-SK" sz="2400" b="1" dirty="0" smtClean="0">
                <a:latin typeface="+mn-lt"/>
              </a:rPr>
              <a:t>zväčšený</a:t>
            </a:r>
            <a:endParaRPr lang="sk-SK" sz="2400" b="1" dirty="0">
              <a:latin typeface="+mn-lt"/>
            </a:endParaRPr>
          </a:p>
          <a:p>
            <a:pPr algn="ctr" eaLnBrk="1" hangingPunct="1"/>
            <a:r>
              <a:rPr lang="sk-SK" sz="2400" b="1" dirty="0" smtClean="0">
                <a:latin typeface="+mn-lt"/>
              </a:rPr>
              <a:t>priamy</a:t>
            </a:r>
            <a:endParaRPr lang="sk-SK" sz="2400" b="1" dirty="0">
              <a:latin typeface="+mn-lt"/>
            </a:endParaRPr>
          </a:p>
        </p:txBody>
      </p:sp>
      <p:sp>
        <p:nvSpPr>
          <p:cNvPr id="24" name="BlokTextu 2"/>
          <p:cNvSpPr txBox="1">
            <a:spLocks noChangeArrowheads="1"/>
          </p:cNvSpPr>
          <p:nvPr/>
        </p:nvSpPr>
        <p:spPr bwMode="auto">
          <a:xfrm>
            <a:off x="215784" y="5827415"/>
            <a:ext cx="241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4400" b="1" dirty="0" smtClean="0">
                <a:latin typeface="+mn-lt"/>
              </a:rPr>
              <a:t>SPOJKA</a:t>
            </a:r>
            <a:endParaRPr lang="sk-SK" sz="4400" b="1" dirty="0">
              <a:latin typeface="+mn-lt"/>
            </a:endParaRPr>
          </a:p>
        </p:txBody>
      </p:sp>
      <p:pic>
        <p:nvPicPr>
          <p:cNvPr id="26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28" y="6109300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8013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kupina 15"/>
          <p:cNvGrpSpPr>
            <a:grpSpLocks/>
          </p:cNvGrpSpPr>
          <p:nvPr/>
        </p:nvGrpSpPr>
        <p:grpSpPr bwMode="auto">
          <a:xfrm>
            <a:off x="1152525" y="769938"/>
            <a:ext cx="6838950" cy="5716587"/>
            <a:chOff x="1152000" y="476672"/>
            <a:chExt cx="6840000" cy="5716490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152000" y="3698978"/>
              <a:ext cx="68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3240000" y="362754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6840000" y="362754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952000" y="3744000"/>
              <a:ext cx="6477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 dirty="0">
                  <a:latin typeface="Calibri" pitchFamily="34" charset="0"/>
                </a:rPr>
                <a:t>F</a:t>
              </a:r>
              <a:r>
                <a:rPr lang="sk-SK" sz="3200" b="1" dirty="0">
                  <a:latin typeface="Calibri" pitchFamily="34" charset="0"/>
                </a:rPr>
                <a:t>´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6624000" y="3816000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 dirty="0">
                  <a:latin typeface="Calibri" pitchFamily="34" charset="0"/>
                </a:rPr>
                <a:t>F</a:t>
              </a:r>
            </a:p>
          </p:txBody>
        </p:sp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4860000" y="1261162"/>
              <a:ext cx="288925" cy="4932000"/>
              <a:chOff x="3379" y="2069"/>
              <a:chExt cx="182" cy="1679"/>
            </a:xfrm>
          </p:grpSpPr>
          <p:sp>
            <p:nvSpPr>
              <p:cNvPr id="38" name="Line 18"/>
              <p:cNvSpPr>
                <a:spLocks noChangeShapeType="1"/>
              </p:cNvSpPr>
              <p:nvPr/>
            </p:nvSpPr>
            <p:spPr bwMode="auto">
              <a:xfrm>
                <a:off x="3470" y="216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 flipV="1">
                <a:off x="3470" y="2069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 flipV="1">
                <a:off x="3379" y="365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 rot="5400000" flipV="1">
                <a:off x="3380" y="2068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 rot="5400000" flipV="1">
                <a:off x="3471" y="3656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cxnSp>
          <p:nvCxnSpPr>
            <p:cNvPr id="30" name="Rovná spojovacia šípka 29"/>
            <p:cNvCxnSpPr/>
            <p:nvPr/>
          </p:nvCxnSpPr>
          <p:spPr>
            <a:xfrm flipV="1">
              <a:off x="1763282" y="1729188"/>
              <a:ext cx="0" cy="1979579"/>
            </a:xfrm>
            <a:prstGeom prst="straightConnector1">
              <a:avLst/>
            </a:prstGeom>
            <a:ln w="101600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Skupina 5"/>
            <p:cNvGrpSpPr>
              <a:grpSpLocks/>
            </p:cNvGrpSpPr>
            <p:nvPr/>
          </p:nvGrpSpPr>
          <p:grpSpPr bwMode="auto">
            <a:xfrm rot="-540000">
              <a:off x="2160000" y="1224000"/>
              <a:ext cx="4812775" cy="4637354"/>
              <a:chOff x="3370729" y="2092735"/>
              <a:chExt cx="4812775" cy="4637354"/>
            </a:xfrm>
          </p:grpSpPr>
          <p:cxnSp>
            <p:nvCxnSpPr>
              <p:cNvPr id="36" name="Rovná spojovacia šípka 35"/>
              <p:cNvCxnSpPr>
                <a:cxnSpLocks noChangeAspect="1"/>
              </p:cNvCxnSpPr>
              <p:nvPr/>
            </p:nvCxnSpPr>
            <p:spPr>
              <a:xfrm rot="4920000" flipV="1">
                <a:off x="4700407" y="3252407"/>
                <a:ext cx="3648013" cy="330568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ovná spojovacia šípka 36"/>
              <p:cNvCxnSpPr>
                <a:cxnSpLocks noChangeAspect="1"/>
              </p:cNvCxnSpPr>
              <p:nvPr/>
            </p:nvCxnSpPr>
            <p:spPr>
              <a:xfrm rot="4920000" flipV="1">
                <a:off x="3304585" y="2153354"/>
                <a:ext cx="1404913" cy="127178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Rovná spojovacia šípka 31"/>
            <p:cNvCxnSpPr/>
            <p:nvPr/>
          </p:nvCxnSpPr>
          <p:spPr>
            <a:xfrm flipV="1">
              <a:off x="3239884" y="1729188"/>
              <a:ext cx="1762396" cy="1992279"/>
            </a:xfrm>
            <a:prstGeom prst="straightConnector1">
              <a:avLst/>
            </a:prstGeom>
            <a:ln w="28575">
              <a:solidFill>
                <a:srgbClr val="0000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ovacia šípka 32"/>
            <p:cNvCxnSpPr/>
            <p:nvPr/>
          </p:nvCxnSpPr>
          <p:spPr>
            <a:xfrm>
              <a:off x="1763282" y="1729188"/>
              <a:ext cx="3277103" cy="0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ovná spojovacia šípka 33"/>
            <p:cNvCxnSpPr/>
            <p:nvPr/>
          </p:nvCxnSpPr>
          <p:spPr>
            <a:xfrm flipV="1">
              <a:off x="5003866" y="476672"/>
              <a:ext cx="1116184" cy="1252516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ovacia šípka 34"/>
            <p:cNvCxnSpPr/>
            <p:nvPr/>
          </p:nvCxnSpPr>
          <p:spPr>
            <a:xfrm flipV="1">
              <a:off x="3887683" y="2988054"/>
              <a:ext cx="0" cy="720713"/>
            </a:xfrm>
            <a:prstGeom prst="straightConnector1">
              <a:avLst/>
            </a:prstGeom>
            <a:ln w="101600">
              <a:solidFill>
                <a:srgbClr val="008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BlokTextu 2"/>
          <p:cNvSpPr txBox="1">
            <a:spLocks noChangeArrowheads="1"/>
          </p:cNvSpPr>
          <p:nvPr/>
        </p:nvSpPr>
        <p:spPr bwMode="auto">
          <a:xfrm>
            <a:off x="252413" y="277813"/>
            <a:ext cx="4032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4400" b="1" dirty="0">
                <a:latin typeface="+mn-lt"/>
              </a:rPr>
              <a:t>ROZPTYLKA</a:t>
            </a:r>
          </a:p>
        </p:txBody>
      </p:sp>
      <p:sp>
        <p:nvSpPr>
          <p:cNvPr id="44" name="BlokTextu 73"/>
          <p:cNvSpPr txBox="1">
            <a:spLocks noChangeArrowheads="1"/>
          </p:cNvSpPr>
          <p:nvPr/>
        </p:nvSpPr>
        <p:spPr bwMode="auto">
          <a:xfrm>
            <a:off x="1008063" y="4103688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200" b="1" dirty="0">
                <a:latin typeface="+mn-lt"/>
              </a:rPr>
              <a:t>predmet</a:t>
            </a:r>
          </a:p>
        </p:txBody>
      </p:sp>
      <p:sp>
        <p:nvSpPr>
          <p:cNvPr id="45" name="BlokTextu 74"/>
          <p:cNvSpPr txBox="1">
            <a:spLocks noChangeArrowheads="1"/>
          </p:cNvSpPr>
          <p:nvPr/>
        </p:nvSpPr>
        <p:spPr bwMode="auto">
          <a:xfrm>
            <a:off x="3384550" y="4103688"/>
            <a:ext cx="10429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200" b="1" dirty="0">
                <a:latin typeface="+mn-lt"/>
              </a:rPr>
              <a:t>obraz</a:t>
            </a:r>
          </a:p>
        </p:txBody>
      </p:sp>
      <p:sp>
        <p:nvSpPr>
          <p:cNvPr id="46" name="BlokTextu 32"/>
          <p:cNvSpPr txBox="1">
            <a:spLocks noChangeArrowheads="1"/>
          </p:cNvSpPr>
          <p:nvPr/>
        </p:nvSpPr>
        <p:spPr bwMode="auto">
          <a:xfrm>
            <a:off x="2663887" y="4872458"/>
            <a:ext cx="18719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2400" b="1" dirty="0" smtClean="0">
                <a:latin typeface="+mn-lt"/>
              </a:rPr>
              <a:t>neskutočný</a:t>
            </a:r>
            <a:endParaRPr lang="sk-SK" sz="2400" b="1" dirty="0">
              <a:latin typeface="+mn-lt"/>
            </a:endParaRPr>
          </a:p>
          <a:p>
            <a:pPr algn="ctr" eaLnBrk="1" hangingPunct="1"/>
            <a:r>
              <a:rPr lang="sk-SK" sz="2400" b="1" dirty="0" smtClean="0">
                <a:latin typeface="+mn-lt"/>
              </a:rPr>
              <a:t>zmenšený</a:t>
            </a:r>
            <a:endParaRPr lang="sk-SK" sz="2400" b="1" dirty="0">
              <a:latin typeface="+mn-lt"/>
            </a:endParaRPr>
          </a:p>
          <a:p>
            <a:pPr algn="ctr" eaLnBrk="1" hangingPunct="1"/>
            <a:r>
              <a:rPr lang="sk-SK" sz="2400" b="1" dirty="0" smtClean="0">
                <a:latin typeface="+mn-lt"/>
              </a:rPr>
              <a:t>priamy</a:t>
            </a:r>
            <a:endParaRPr lang="sk-SK" sz="2400" b="1" dirty="0">
              <a:latin typeface="+mn-lt"/>
            </a:endParaRPr>
          </a:p>
        </p:txBody>
      </p:sp>
      <p:pic>
        <p:nvPicPr>
          <p:cNvPr id="47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28" y="6109300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92474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4073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1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44000" y="912431"/>
            <a:ext cx="7056000" cy="110174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dirty="0">
                <a:latin typeface="Calibri" panose="020F0502020204030204" pitchFamily="34" charset="0"/>
              </a:rPr>
              <a:t>Pri pozorovaní lupou umiestnime predmet:</a:t>
            </a:r>
            <a:endParaRPr lang="sk-SK" altLang="sk-SK" sz="2800" dirty="0">
              <a:latin typeface="Calibri" panose="020F0502020204030204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815916" y="2169256"/>
            <a:ext cx="4680460" cy="3564000"/>
          </a:xfrm>
          <a:prstGeom prst="roundRect">
            <a:avLst>
              <a:gd name="adj" fmla="val 0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lphaUcPeriod"/>
            </a:pPr>
            <a:r>
              <a:rPr lang="pl-PL" alt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medzi ohnisko a </a:t>
            </a:r>
            <a:r>
              <a:rPr lang="pl-PL" alt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lupu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UcPeriod"/>
            </a:pPr>
            <a:r>
              <a:rPr lang="pl-PL" altLang="sk-SK" sz="2400" dirty="0">
                <a:solidFill>
                  <a:srgbClr val="0000EA"/>
                </a:solidFill>
                <a:latin typeface="Calibri" panose="020F0502020204030204" pitchFamily="34" charset="0"/>
              </a:rPr>
              <a:t>do vzdialenosti väčšej </a:t>
            </a:r>
            <a:r>
              <a:rPr lang="pl-PL" altLang="sk-SK" sz="2400" dirty="0" smtClean="0">
                <a:solidFill>
                  <a:srgbClr val="0000EA"/>
                </a:solidFill>
                <a:latin typeface="Calibri" panose="020F0502020204030204" pitchFamily="34" charset="0"/>
              </a:rPr>
              <a:t>                     ako </a:t>
            </a:r>
            <a:r>
              <a:rPr lang="pl-PL" altLang="sk-SK" sz="2400" dirty="0">
                <a:solidFill>
                  <a:srgbClr val="0000EA"/>
                </a:solidFill>
                <a:latin typeface="Calibri" panose="020F0502020204030204" pitchFamily="34" charset="0"/>
              </a:rPr>
              <a:t>dvojnásobok ohniskovej vzdialenosti</a:t>
            </a:r>
            <a:endParaRPr lang="sk-SK" altLang="sk-SK" sz="2400" dirty="0">
              <a:solidFill>
                <a:srgbClr val="0000EA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lphaUcPeriod"/>
            </a:pPr>
            <a:r>
              <a:rPr lang="pl-PL" altLang="sk-SK" sz="2400" dirty="0">
                <a:solidFill>
                  <a:srgbClr val="135E25"/>
                </a:solidFill>
                <a:latin typeface="Calibri" panose="020F0502020204030204" pitchFamily="34" charset="0"/>
              </a:rPr>
              <a:t>do ohniska</a:t>
            </a:r>
            <a:endParaRPr lang="sk-SK" altLang="sk-SK" sz="2400" dirty="0">
              <a:solidFill>
                <a:srgbClr val="135E25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lphaUcPeriod"/>
            </a:pPr>
            <a:r>
              <a:rPr lang="pl-PL" altLang="sk-SK" sz="2400" dirty="0">
                <a:solidFill>
                  <a:srgbClr val="7030A0"/>
                </a:solidFill>
                <a:latin typeface="Calibri" panose="020F0502020204030204" pitchFamily="34" charset="0"/>
              </a:rPr>
              <a:t>do vzdialenosti väčšej </a:t>
            </a:r>
            <a:r>
              <a:rPr lang="pl-PL" altLang="sk-SK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                       ako </a:t>
            </a:r>
            <a:r>
              <a:rPr lang="pl-PL" altLang="sk-SK" sz="2400" dirty="0">
                <a:solidFill>
                  <a:srgbClr val="7030A0"/>
                </a:solidFill>
                <a:latin typeface="Calibri" panose="020F0502020204030204" pitchFamily="34" charset="0"/>
              </a:rPr>
              <a:t>ohnisková vzdialenosť, </a:t>
            </a:r>
            <a:r>
              <a:rPr lang="pl-PL" altLang="sk-SK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              ale </a:t>
            </a:r>
            <a:r>
              <a:rPr lang="pl-PL" altLang="sk-SK" sz="2400" dirty="0">
                <a:solidFill>
                  <a:srgbClr val="7030A0"/>
                </a:solidFill>
                <a:latin typeface="Calibri" panose="020F0502020204030204" pitchFamily="34" charset="0"/>
              </a:rPr>
              <a:t>menšej ako jej </a:t>
            </a:r>
            <a:r>
              <a:rPr lang="pl-PL" altLang="sk-SK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dvojnásobok</a:t>
            </a:r>
            <a:endParaRPr lang="sk-SK" altLang="sk-SK" sz="2400" b="0" dirty="0">
              <a:latin typeface="Calibri" panose="020F0502020204030204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10228" y="2168860"/>
            <a:ext cx="4082593" cy="352800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7064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6" name="Skupina 25"/>
          <p:cNvGrpSpPr/>
          <p:nvPr/>
        </p:nvGrpSpPr>
        <p:grpSpPr>
          <a:xfrm flipH="1">
            <a:off x="878987" y="4113328"/>
            <a:ext cx="7545441" cy="2268000"/>
            <a:chOff x="576000" y="3609272"/>
            <a:chExt cx="7545441" cy="2268000"/>
          </a:xfrm>
        </p:grpSpPr>
        <p:pic>
          <p:nvPicPr>
            <p:cNvPr id="27" name="Picture 14"/>
            <p:cNvPicPr preferRelativeResize="0">
              <a:picLocks noChangeArrowheads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756" y="4084882"/>
              <a:ext cx="432000" cy="133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8" name="Skupina 27"/>
            <p:cNvGrpSpPr/>
            <p:nvPr/>
          </p:nvGrpSpPr>
          <p:grpSpPr>
            <a:xfrm>
              <a:off x="576000" y="3609272"/>
              <a:ext cx="7545441" cy="2268000"/>
              <a:chOff x="566530" y="3609272"/>
              <a:chExt cx="7545441" cy="2268000"/>
            </a:xfrm>
          </p:grpSpPr>
          <p:grpSp>
            <p:nvGrpSpPr>
              <p:cNvPr id="29" name="Skupina 28"/>
              <p:cNvGrpSpPr/>
              <p:nvPr/>
            </p:nvGrpSpPr>
            <p:grpSpPr>
              <a:xfrm>
                <a:off x="611560" y="3609272"/>
                <a:ext cx="7500411" cy="2268000"/>
                <a:chOff x="611560" y="3393248"/>
                <a:chExt cx="7500411" cy="2268000"/>
              </a:xfrm>
            </p:grpSpPr>
            <p:pic>
              <p:nvPicPr>
                <p:cNvPr id="32" name="Picture 9" descr="C:\Users\skola\Desktop\dragonfly-vase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560" y="3393248"/>
                  <a:ext cx="1984595" cy="226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1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298062" flipH="1">
                  <a:off x="6540346" y="3741187"/>
                  <a:ext cx="1571625" cy="1638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07704" y="4805320"/>
                  <a:ext cx="4968552" cy="72008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5" name="Line 16"/>
                <p:cNvSpPr>
                  <a:spLocks noChangeShapeType="1"/>
                </p:cNvSpPr>
                <p:nvPr/>
              </p:nvSpPr>
              <p:spPr bwMode="auto">
                <a:xfrm>
                  <a:off x="1907704" y="3509176"/>
                  <a:ext cx="4968552" cy="792088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6" name="Line 16"/>
                <p:cNvSpPr>
                  <a:spLocks noChangeShapeType="1"/>
                </p:cNvSpPr>
                <p:nvPr/>
              </p:nvSpPr>
              <p:spPr bwMode="auto">
                <a:xfrm rot="120000" flipV="1">
                  <a:off x="4107574" y="3994581"/>
                  <a:ext cx="949852" cy="221475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7" name="Line 16"/>
                <p:cNvSpPr>
                  <a:spLocks noChangeShapeType="1"/>
                </p:cNvSpPr>
                <p:nvPr/>
              </p:nvSpPr>
              <p:spPr bwMode="auto">
                <a:xfrm>
                  <a:off x="4103998" y="4805320"/>
                  <a:ext cx="954002" cy="251449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pic>
              <p:nvPicPr>
                <p:cNvPr id="38" name="Picture 9" descr="C:\Users\skola\Desktop\dragonfly-vase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3976" y="4149161"/>
                  <a:ext cx="612000" cy="699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566530" y="4499362"/>
                <a:ext cx="43338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sz="3000" dirty="0" smtClean="0"/>
                  <a:t>4</a:t>
                </a:r>
                <a:endParaRPr lang="sk-SK" sz="3000" dirty="0"/>
              </a:p>
            </p:txBody>
          </p:sp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3348485" y="4437883"/>
                <a:ext cx="43338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sz="3000" dirty="0" smtClean="0"/>
                  <a:t>3</a:t>
                </a:r>
                <a:endParaRPr lang="sk-SK" sz="3000" dirty="0"/>
              </a:p>
            </p:txBody>
          </p:sp>
        </p:grpSp>
      </p:grpSp>
      <p:pic>
        <p:nvPicPr>
          <p:cNvPr id="14" name="Picture 34" descr="Home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4073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2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46000" y="1088740"/>
            <a:ext cx="7452000" cy="959584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400" b="0" dirty="0" smtClean="0">
                <a:latin typeface="Calibri" panose="020F0502020204030204" pitchFamily="34" charset="0"/>
              </a:rPr>
              <a:t>Urči z obrázka, ktorá váza je predmet a ktorá obraz,                   ak je obraz vytvorený raz spojkou a druhý raz rozptylkou.</a:t>
            </a:r>
            <a:endParaRPr lang="sk-SK" altLang="sk-SK" sz="2400" b="0" dirty="0">
              <a:latin typeface="Calibri" panose="020F0502020204030204" pitchFamily="34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566529" y="2060848"/>
            <a:ext cx="7545442" cy="2268000"/>
            <a:chOff x="566529" y="2133108"/>
            <a:chExt cx="7545442" cy="2268000"/>
          </a:xfrm>
        </p:grpSpPr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298062" flipH="1">
              <a:off x="6540346" y="2481047"/>
              <a:ext cx="1571625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 preferRelativeResize="0">
              <a:picLocks noChangeArrowheads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00" y="2609076"/>
              <a:ext cx="396000" cy="13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C:\Users\skola\Desktop\dragonfly-vase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33108"/>
              <a:ext cx="1984595" cy="22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1907704" y="3545180"/>
              <a:ext cx="4968552" cy="72008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907704" y="2249036"/>
              <a:ext cx="4968552" cy="79208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rot="120000" flipV="1">
              <a:off x="4139995" y="2735008"/>
              <a:ext cx="918000" cy="18830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4104000" y="3608324"/>
              <a:ext cx="954000" cy="18830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  <p:pic>
          <p:nvPicPr>
            <p:cNvPr id="25" name="Picture 9" descr="C:\Users\skola\Desktop\dragonfly-vase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000" y="2871108"/>
              <a:ext cx="693033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342914" y="2990109"/>
              <a:ext cx="433387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3000" dirty="0" smtClean="0"/>
                <a:t>2</a:t>
              </a:r>
              <a:endParaRPr lang="sk-SK" sz="3000" dirty="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66529" y="3037449"/>
              <a:ext cx="433387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3000" dirty="0" smtClean="0"/>
                <a:t>1</a:t>
              </a:r>
              <a:endParaRPr lang="sk-SK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0570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4073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3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46000" y="1301981"/>
            <a:ext cx="7452000" cy="533102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400" b="0" dirty="0" smtClean="0">
                <a:latin typeface="Calibri" panose="020F0502020204030204" pitchFamily="34" charset="0"/>
              </a:rPr>
              <a:t>Môžeš jednoznačne určiť, aká šošovka je na obrázku?</a:t>
            </a:r>
            <a:endParaRPr lang="sk-SK" altLang="sk-SK" sz="2400" b="0" dirty="0">
              <a:latin typeface="Calibri" panose="020F0502020204030204" pitchFamily="34" charset="0"/>
            </a:endParaRPr>
          </a:p>
        </p:txBody>
      </p:sp>
      <p:pic>
        <p:nvPicPr>
          <p:cNvPr id="39" name="Picture 2" descr="G:\optika-obrazky\double_concave_lens_2D17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667" y="2025328"/>
            <a:ext cx="7278667" cy="4356000"/>
          </a:xfrm>
          <a:prstGeom prst="round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03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4073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4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46000" y="1268760"/>
            <a:ext cx="7452000" cy="533102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400" b="0" dirty="0" smtClean="0">
                <a:latin typeface="Calibri" panose="020F0502020204030204" pitchFamily="34" charset="0"/>
              </a:rPr>
              <a:t>Môžeš jednoznačne určiť, aká šošovka je na obrázku?</a:t>
            </a:r>
            <a:endParaRPr lang="sk-SK" altLang="sk-SK" sz="2400" b="0" dirty="0">
              <a:latin typeface="Calibri" panose="020F0502020204030204" pitchFamily="34" charset="0"/>
            </a:endParaRPr>
          </a:p>
        </p:txBody>
      </p:sp>
      <p:pic>
        <p:nvPicPr>
          <p:cNvPr id="24579" name="Picture 3" descr="E:\optika-obrazky\spojka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472608" cy="4280648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015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hlinkClick r:id="rId2" action="ppaction://hlinkfile"/>
          </p:cNvPr>
          <p:cNvSpPr txBox="1"/>
          <p:nvPr/>
        </p:nvSpPr>
        <p:spPr>
          <a:xfrm>
            <a:off x="395752" y="332728"/>
            <a:ext cx="1944000" cy="648000"/>
          </a:xfrm>
          <a:prstGeom prst="roundRect">
            <a:avLst/>
          </a:prstGeom>
          <a:solidFill>
            <a:srgbClr val="FFFF71"/>
          </a:solidFill>
          <a:ln w="3810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72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600" i="1" dirty="0" smtClean="0">
                <a:latin typeface="Calibri" pitchFamily="34" charset="0"/>
              </a:rPr>
              <a:t>ZDROJE</a:t>
            </a:r>
            <a:endParaRPr lang="sk-SK" sz="3600" i="1" dirty="0"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9532" y="1325667"/>
            <a:ext cx="85329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Koubek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Morková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8. ročník ZŠ, 2012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Janovič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Chalupková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9. ročník ZŠ, 2000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Planéta vedomostí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Phet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simulácie</a:t>
            </a:r>
          </a:p>
          <a:p>
            <a:pPr>
              <a:spcAft>
                <a:spcPts val="1200"/>
              </a:spcAft>
            </a:pP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Video: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Langmaster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- Fyzika,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youtube.com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sk-SK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Obrázky: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Google</a:t>
            </a:r>
            <a:endParaRPr lang="sk-SK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97394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élník 23">
            <a:hlinkClick r:id="rId2" action="ppaction://hlinksldjump"/>
          </p:cNvPr>
          <p:cNvSpPr/>
          <p:nvPr/>
        </p:nvSpPr>
        <p:spPr>
          <a:xfrm>
            <a:off x="598705" y="862981"/>
            <a:ext cx="4441347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Význačné lúče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2531" name="Picture 3" descr="C:\Users\zdenka\Desktop\2-ar-coated-plano-convex-l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3333" y="657320"/>
            <a:ext cx="3829167" cy="5652000"/>
          </a:xfrm>
          <a:prstGeom prst="roundRect">
            <a:avLst>
              <a:gd name="adj" fmla="val 34878"/>
            </a:avLst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aoblený obdélník 23">
            <a:hlinkClick r:id="rId4" action="ppaction://hlinksldjump"/>
          </p:cNvPr>
          <p:cNvSpPr/>
          <p:nvPr/>
        </p:nvSpPr>
        <p:spPr>
          <a:xfrm>
            <a:off x="597549" y="1934394"/>
            <a:ext cx="4241263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Zobrazovanie spojkou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9" name="Zaoblený obdélník 23">
            <a:hlinkClick r:id="rId4" action="ppaction://hlinksldjump"/>
          </p:cNvPr>
          <p:cNvSpPr/>
          <p:nvPr/>
        </p:nvSpPr>
        <p:spPr>
          <a:xfrm>
            <a:off x="601308" y="3103832"/>
            <a:ext cx="4714255" cy="665486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52000" tIns="36000" rIns="252000" bIns="72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Zobrazovanie rozptylkou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283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16732"/>
            <a:ext cx="8496000" cy="561662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56000" y="4941168"/>
            <a:ext cx="381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lúč prechádzajúci </a:t>
            </a:r>
            <a:r>
              <a:rPr lang="sk-SK" dirty="0">
                <a:solidFill>
                  <a:srgbClr val="C00000"/>
                </a:solidFill>
                <a:latin typeface="Calibri" panose="020F0502020204030204" pitchFamily="34" charset="0"/>
              </a:rPr>
              <a:t>ohniskom</a:t>
            </a: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sk-SK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      sa po </a:t>
            </a: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prechode spojkou šíri rovnobežne s optickou osou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755650" y="3356992"/>
            <a:ext cx="3959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lúč prechádzajúci </a:t>
            </a:r>
            <a:r>
              <a:rPr lang="sk-SK" dirty="0">
                <a:solidFill>
                  <a:srgbClr val="C00000"/>
                </a:solidFill>
                <a:latin typeface="Calibri" panose="020F0502020204030204" pitchFamily="34" charset="0"/>
              </a:rPr>
              <a:t>optickým stredom </a:t>
            </a: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spojky sa neláme – smer jeho šírenia sa nemení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4932424" y="3356992"/>
            <a:ext cx="3528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lúč </a:t>
            </a:r>
            <a:r>
              <a:rPr lang="sk-SK" dirty="0">
                <a:solidFill>
                  <a:srgbClr val="C00000"/>
                </a:solidFill>
                <a:latin typeface="Calibri" panose="020F0502020204030204" pitchFamily="34" charset="0"/>
              </a:rPr>
              <a:t>rovnobežný </a:t>
            </a: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s </a:t>
            </a:r>
            <a:r>
              <a:rPr lang="sk-SK" dirty="0">
                <a:solidFill>
                  <a:srgbClr val="C00000"/>
                </a:solidFill>
                <a:latin typeface="Calibri" panose="020F0502020204030204" pitchFamily="34" charset="0"/>
              </a:rPr>
              <a:t>optickou osou </a:t>
            </a:r>
            <a:r>
              <a:rPr lang="sk-SK" b="0" dirty="0">
                <a:solidFill>
                  <a:schemeClr val="bg1"/>
                </a:solidFill>
                <a:latin typeface="Calibri" panose="020F0502020204030204" pitchFamily="34" charset="0"/>
              </a:rPr>
              <a:t>sa spojkou láme do ohniska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900113" y="1268413"/>
            <a:ext cx="3382962" cy="1944687"/>
            <a:chOff x="900113" y="1268413"/>
            <a:chExt cx="3382962" cy="1944687"/>
          </a:xfrm>
        </p:grpSpPr>
        <p:sp>
          <p:nvSpPr>
            <p:cNvPr id="33798" name="Text Box 37"/>
            <p:cNvSpPr txBox="1">
              <a:spLocks noChangeArrowheads="1"/>
            </p:cNvSpPr>
            <p:nvPr/>
          </p:nvSpPr>
          <p:spPr bwMode="auto">
            <a:xfrm>
              <a:off x="1943708" y="2232000"/>
              <a:ext cx="288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33799" name="Text Box 38"/>
            <p:cNvSpPr txBox="1">
              <a:spLocks noChangeArrowheads="1"/>
            </p:cNvSpPr>
            <p:nvPr/>
          </p:nvSpPr>
          <p:spPr bwMode="auto">
            <a:xfrm>
              <a:off x="3420000" y="2232000"/>
              <a:ext cx="43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F´</a:t>
              </a:r>
            </a:p>
          </p:txBody>
        </p:sp>
        <p:sp>
          <p:nvSpPr>
            <p:cNvPr id="33800" name="Line 39"/>
            <p:cNvSpPr>
              <a:spLocks noChangeShapeType="1"/>
            </p:cNvSpPr>
            <p:nvPr/>
          </p:nvSpPr>
          <p:spPr bwMode="auto">
            <a:xfrm>
              <a:off x="1403350" y="2205038"/>
              <a:ext cx="28797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01" name="Line 40"/>
            <p:cNvSpPr>
              <a:spLocks noChangeShapeType="1"/>
            </p:cNvSpPr>
            <p:nvPr/>
          </p:nvSpPr>
          <p:spPr bwMode="auto">
            <a:xfrm>
              <a:off x="2844800" y="1268413"/>
              <a:ext cx="0" cy="1800225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02" name="Oval 41"/>
            <p:cNvSpPr>
              <a:spLocks noChangeArrowheads="1"/>
            </p:cNvSpPr>
            <p:nvPr/>
          </p:nvSpPr>
          <p:spPr bwMode="auto">
            <a:xfrm>
              <a:off x="2052638" y="2170113"/>
              <a:ext cx="71437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03" name="Oval 42"/>
            <p:cNvSpPr>
              <a:spLocks noChangeArrowheads="1"/>
            </p:cNvSpPr>
            <p:nvPr/>
          </p:nvSpPr>
          <p:spPr bwMode="auto">
            <a:xfrm>
              <a:off x="3565525" y="2170113"/>
              <a:ext cx="71438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16" name="Line 57"/>
            <p:cNvSpPr>
              <a:spLocks noChangeShapeType="1"/>
            </p:cNvSpPr>
            <p:nvPr/>
          </p:nvSpPr>
          <p:spPr bwMode="auto">
            <a:xfrm>
              <a:off x="1763713" y="1268413"/>
              <a:ext cx="2232025" cy="1944687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30" name="Text Box 67"/>
            <p:cNvSpPr txBox="1">
              <a:spLocks noChangeArrowheads="1"/>
            </p:cNvSpPr>
            <p:nvPr/>
          </p:nvSpPr>
          <p:spPr bwMode="auto">
            <a:xfrm>
              <a:off x="900113" y="1275420"/>
              <a:ext cx="468000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>
                  <a:solidFill>
                    <a:schemeClr val="bg1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5003800" y="1268413"/>
            <a:ext cx="3276288" cy="1800225"/>
            <a:chOff x="5003800" y="1268413"/>
            <a:chExt cx="3276288" cy="1800225"/>
          </a:xfrm>
        </p:grpSpPr>
        <p:sp>
          <p:nvSpPr>
            <p:cNvPr id="33804" name="Text Box 45"/>
            <p:cNvSpPr txBox="1">
              <a:spLocks noChangeArrowheads="1"/>
            </p:cNvSpPr>
            <p:nvPr/>
          </p:nvSpPr>
          <p:spPr bwMode="auto">
            <a:xfrm>
              <a:off x="5544000" y="2232000"/>
              <a:ext cx="288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33805" name="Text Box 46"/>
            <p:cNvSpPr txBox="1">
              <a:spLocks noChangeArrowheads="1"/>
            </p:cNvSpPr>
            <p:nvPr/>
          </p:nvSpPr>
          <p:spPr bwMode="auto">
            <a:xfrm>
              <a:off x="7020000" y="2232000"/>
              <a:ext cx="396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F´</a:t>
              </a:r>
            </a:p>
          </p:txBody>
        </p:sp>
        <p:sp>
          <p:nvSpPr>
            <p:cNvPr id="33806" name="Line 47"/>
            <p:cNvSpPr>
              <a:spLocks noChangeShapeType="1"/>
            </p:cNvSpPr>
            <p:nvPr/>
          </p:nvSpPr>
          <p:spPr bwMode="auto">
            <a:xfrm>
              <a:off x="5003800" y="2205038"/>
              <a:ext cx="28797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07" name="Line 48"/>
            <p:cNvSpPr>
              <a:spLocks noChangeShapeType="1"/>
            </p:cNvSpPr>
            <p:nvPr/>
          </p:nvSpPr>
          <p:spPr bwMode="auto">
            <a:xfrm>
              <a:off x="6445250" y="1268413"/>
              <a:ext cx="0" cy="1800225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08" name="Oval 49"/>
            <p:cNvSpPr>
              <a:spLocks noChangeArrowheads="1"/>
            </p:cNvSpPr>
            <p:nvPr/>
          </p:nvSpPr>
          <p:spPr bwMode="auto">
            <a:xfrm>
              <a:off x="5653088" y="2170113"/>
              <a:ext cx="71437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09" name="Oval 50"/>
            <p:cNvSpPr>
              <a:spLocks noChangeArrowheads="1"/>
            </p:cNvSpPr>
            <p:nvPr/>
          </p:nvSpPr>
          <p:spPr bwMode="auto">
            <a:xfrm>
              <a:off x="7165975" y="2170113"/>
              <a:ext cx="71438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17" name="Line 58"/>
            <p:cNvSpPr>
              <a:spLocks noChangeShapeType="1"/>
            </p:cNvSpPr>
            <p:nvPr/>
          </p:nvSpPr>
          <p:spPr bwMode="auto">
            <a:xfrm>
              <a:off x="5003800" y="1628775"/>
              <a:ext cx="1474788" cy="0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8" name="Line 59"/>
            <p:cNvSpPr>
              <a:spLocks noChangeShapeType="1"/>
            </p:cNvSpPr>
            <p:nvPr/>
          </p:nvSpPr>
          <p:spPr bwMode="auto">
            <a:xfrm>
              <a:off x="6443663" y="1628775"/>
              <a:ext cx="1584325" cy="1223963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31" name="Text Box 68"/>
            <p:cNvSpPr txBox="1">
              <a:spLocks noChangeArrowheads="1"/>
            </p:cNvSpPr>
            <p:nvPr/>
          </p:nvSpPr>
          <p:spPr bwMode="auto">
            <a:xfrm>
              <a:off x="7812088" y="1275420"/>
              <a:ext cx="468000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4860032" y="4473116"/>
            <a:ext cx="3240308" cy="1835609"/>
            <a:chOff x="1042767" y="4473116"/>
            <a:chExt cx="3240308" cy="1835609"/>
          </a:xfrm>
        </p:grpSpPr>
        <p:sp>
          <p:nvSpPr>
            <p:cNvPr id="33810" name="Text Box 51"/>
            <p:cNvSpPr txBox="1">
              <a:spLocks noChangeArrowheads="1"/>
            </p:cNvSpPr>
            <p:nvPr/>
          </p:nvSpPr>
          <p:spPr bwMode="auto">
            <a:xfrm>
              <a:off x="1908000" y="5472000"/>
              <a:ext cx="288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33811" name="Text Box 52"/>
            <p:cNvSpPr txBox="1">
              <a:spLocks noChangeArrowheads="1"/>
            </p:cNvSpPr>
            <p:nvPr/>
          </p:nvSpPr>
          <p:spPr bwMode="auto">
            <a:xfrm>
              <a:off x="3420000" y="5472000"/>
              <a:ext cx="396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F´</a:t>
              </a:r>
            </a:p>
          </p:txBody>
        </p:sp>
        <p:sp>
          <p:nvSpPr>
            <p:cNvPr id="33812" name="Line 53"/>
            <p:cNvSpPr>
              <a:spLocks noChangeShapeType="1"/>
            </p:cNvSpPr>
            <p:nvPr/>
          </p:nvSpPr>
          <p:spPr bwMode="auto">
            <a:xfrm>
              <a:off x="1403350" y="5445125"/>
              <a:ext cx="28797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3" name="Line 54"/>
            <p:cNvSpPr>
              <a:spLocks noChangeShapeType="1"/>
            </p:cNvSpPr>
            <p:nvPr/>
          </p:nvSpPr>
          <p:spPr bwMode="auto">
            <a:xfrm>
              <a:off x="2844800" y="4508500"/>
              <a:ext cx="0" cy="1800225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14" name="Oval 55"/>
            <p:cNvSpPr>
              <a:spLocks noChangeArrowheads="1"/>
            </p:cNvSpPr>
            <p:nvPr/>
          </p:nvSpPr>
          <p:spPr bwMode="auto">
            <a:xfrm>
              <a:off x="2051050" y="5408613"/>
              <a:ext cx="71438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15" name="Oval 56"/>
            <p:cNvSpPr>
              <a:spLocks noChangeArrowheads="1"/>
            </p:cNvSpPr>
            <p:nvPr/>
          </p:nvSpPr>
          <p:spPr bwMode="auto">
            <a:xfrm>
              <a:off x="3565525" y="5410200"/>
              <a:ext cx="71438" cy="7143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19" name="Line 60"/>
            <p:cNvSpPr>
              <a:spLocks noChangeShapeType="1"/>
            </p:cNvSpPr>
            <p:nvPr/>
          </p:nvSpPr>
          <p:spPr bwMode="auto">
            <a:xfrm flipV="1">
              <a:off x="1187450" y="5013325"/>
              <a:ext cx="1690688" cy="936625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20" name="Line 62"/>
            <p:cNvSpPr>
              <a:spLocks noChangeShapeType="1"/>
            </p:cNvSpPr>
            <p:nvPr/>
          </p:nvSpPr>
          <p:spPr bwMode="auto">
            <a:xfrm>
              <a:off x="2843213" y="5030788"/>
              <a:ext cx="1368425" cy="0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3832" name="Text Box 69"/>
            <p:cNvSpPr txBox="1">
              <a:spLocks noChangeArrowheads="1"/>
            </p:cNvSpPr>
            <p:nvPr/>
          </p:nvSpPr>
          <p:spPr bwMode="auto">
            <a:xfrm>
              <a:off x="1042767" y="4473116"/>
              <a:ext cx="468000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>
                  <a:solidFill>
                    <a:schemeClr val="bg1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</p:grpSp>
      <p:sp>
        <p:nvSpPr>
          <p:cNvPr id="33" name="Zaoblený obdélník 23"/>
          <p:cNvSpPr/>
          <p:nvPr/>
        </p:nvSpPr>
        <p:spPr>
          <a:xfrm>
            <a:off x="2421810" y="215659"/>
            <a:ext cx="4300380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Prechod lúčov spojkou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38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8059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16732"/>
            <a:ext cx="8496000" cy="561662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Zaoblený obdélník 23"/>
          <p:cNvSpPr/>
          <p:nvPr/>
        </p:nvSpPr>
        <p:spPr>
          <a:xfrm>
            <a:off x="2185314" y="215659"/>
            <a:ext cx="477337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Prechod lúčov rozptylkou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38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Skupina 9"/>
          <p:cNvGrpSpPr/>
          <p:nvPr/>
        </p:nvGrpSpPr>
        <p:grpSpPr>
          <a:xfrm>
            <a:off x="864729" y="1376476"/>
            <a:ext cx="3167211" cy="2016520"/>
            <a:chOff x="1115864" y="1367480"/>
            <a:chExt cx="3167211" cy="2016520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3456000" y="2412000"/>
              <a:ext cx="288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>
                  <a:solidFill>
                    <a:schemeClr val="bg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908000" y="2412000"/>
              <a:ext cx="39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dirty="0">
                  <a:solidFill>
                    <a:schemeClr val="bg1"/>
                  </a:solidFill>
                  <a:latin typeface="Calibri" panose="020F0502020204030204" pitchFamily="34" charset="0"/>
                </a:rPr>
                <a:t>F´</a:t>
              </a: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403350" y="2384487"/>
              <a:ext cx="28797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2052638" y="2349562"/>
              <a:ext cx="71437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3565525" y="2349562"/>
              <a:ext cx="71438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" name="Skupina 4"/>
            <p:cNvGrpSpPr>
              <a:grpSpLocks noChangeAspect="1"/>
            </p:cNvGrpSpPr>
            <p:nvPr/>
          </p:nvGrpSpPr>
          <p:grpSpPr>
            <a:xfrm>
              <a:off x="2736000" y="1404000"/>
              <a:ext cx="254896" cy="1980000"/>
              <a:chOff x="2700338" y="1304987"/>
              <a:chExt cx="287337" cy="2232025"/>
            </a:xfrm>
          </p:grpSpPr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2843213" y="1447862"/>
                <a:ext cx="0" cy="194468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 flipV="1">
                <a:off x="2843213" y="1304987"/>
                <a:ext cx="144462" cy="14287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 flipH="1" flipV="1">
                <a:off x="2700338" y="1304987"/>
                <a:ext cx="142875" cy="14287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2843213" y="3392549"/>
                <a:ext cx="144462" cy="144463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 flipH="1">
                <a:off x="2700338" y="3392549"/>
                <a:ext cx="142875" cy="144463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8" name="Line 70"/>
            <p:cNvSpPr>
              <a:spLocks noChangeAspect="1" noChangeShapeType="1"/>
            </p:cNvSpPr>
            <p:nvPr/>
          </p:nvSpPr>
          <p:spPr bwMode="auto">
            <a:xfrm>
              <a:off x="1908000" y="1548000"/>
              <a:ext cx="1942002" cy="1692000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1115864" y="1367480"/>
              <a:ext cx="431800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1800" b="1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5112060" y="1196752"/>
            <a:ext cx="3060092" cy="2089827"/>
            <a:chOff x="5112060" y="1510173"/>
            <a:chExt cx="3060092" cy="2089827"/>
          </a:xfrm>
        </p:grpSpPr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7164000" y="2700000"/>
              <a:ext cx="288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5616884" y="2700000"/>
              <a:ext cx="396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F´</a:t>
              </a: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5112060" y="2672519"/>
              <a:ext cx="28797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5761348" y="2637594"/>
              <a:ext cx="71437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7274235" y="2637594"/>
              <a:ext cx="71438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7" name="Skupina 6"/>
            <p:cNvGrpSpPr>
              <a:grpSpLocks noChangeAspect="1"/>
            </p:cNvGrpSpPr>
            <p:nvPr/>
          </p:nvGrpSpPr>
          <p:grpSpPr>
            <a:xfrm>
              <a:off x="6444000" y="1728000"/>
              <a:ext cx="240994" cy="1872000"/>
              <a:chOff x="6409048" y="1593019"/>
              <a:chExt cx="287337" cy="2232025"/>
            </a:xfrm>
          </p:grpSpPr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6551923" y="3680581"/>
                <a:ext cx="144462" cy="144463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6409048" y="3680581"/>
                <a:ext cx="142875" cy="144463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 flipV="1">
                <a:off x="6551923" y="1593019"/>
                <a:ext cx="144462" cy="14287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 flipV="1">
                <a:off x="6409048" y="1593019"/>
                <a:ext cx="142875" cy="14287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2" name="Line 68"/>
              <p:cNvSpPr>
                <a:spLocks noChangeShapeType="1"/>
              </p:cNvSpPr>
              <p:nvPr/>
            </p:nvSpPr>
            <p:spPr bwMode="auto">
              <a:xfrm>
                <a:off x="6553510" y="1735894"/>
                <a:ext cx="0" cy="194468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5256000" y="2168860"/>
              <a:ext cx="1296000" cy="0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" name="Skupina 13"/>
            <p:cNvGrpSpPr>
              <a:grpSpLocks noChangeAspect="1"/>
            </p:cNvGrpSpPr>
            <p:nvPr/>
          </p:nvGrpSpPr>
          <p:grpSpPr>
            <a:xfrm rot="360000">
              <a:off x="5902209" y="1510173"/>
              <a:ext cx="1477499" cy="1224183"/>
              <a:chOff x="5788335" y="1321138"/>
              <a:chExt cx="1631016" cy="1351381"/>
            </a:xfrm>
          </p:grpSpPr>
          <p:sp>
            <p:nvSpPr>
              <p:cNvPr id="64" name="Line 74"/>
              <p:cNvSpPr>
                <a:spLocks noChangeShapeType="1"/>
              </p:cNvSpPr>
              <p:nvPr/>
            </p:nvSpPr>
            <p:spPr bwMode="auto">
              <a:xfrm flipH="1">
                <a:off x="5788335" y="2024819"/>
                <a:ext cx="792163" cy="647700"/>
              </a:xfrm>
              <a:prstGeom prst="line">
                <a:avLst/>
              </a:prstGeom>
              <a:noFill/>
              <a:ln w="15875">
                <a:solidFill>
                  <a:srgbClr val="0DD30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5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6555351" y="1321138"/>
                <a:ext cx="864000" cy="741542"/>
              </a:xfrm>
              <a:prstGeom prst="line">
                <a:avLst/>
              </a:prstGeom>
              <a:noFill/>
              <a:ln w="28575">
                <a:solidFill>
                  <a:srgbClr val="0DD30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66" name="Text Box 82"/>
            <p:cNvSpPr txBox="1">
              <a:spLocks noChangeArrowheads="1"/>
            </p:cNvSpPr>
            <p:nvPr/>
          </p:nvSpPr>
          <p:spPr bwMode="auto">
            <a:xfrm>
              <a:off x="7740352" y="1608893"/>
              <a:ext cx="431800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1800" b="1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827550" y="3861048"/>
            <a:ext cx="2772342" cy="2385311"/>
            <a:chOff x="827832" y="3861048"/>
            <a:chExt cx="2772342" cy="2385311"/>
          </a:xfrm>
        </p:grpSpPr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2951736" y="5373048"/>
              <a:ext cx="2889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72" name="Text Box 60"/>
            <p:cNvSpPr txBox="1">
              <a:spLocks noChangeArrowheads="1"/>
            </p:cNvSpPr>
            <p:nvPr/>
          </p:nvSpPr>
          <p:spPr bwMode="auto">
            <a:xfrm>
              <a:off x="1403549" y="5373048"/>
              <a:ext cx="3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F´</a:t>
              </a: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1079892" y="5345859"/>
              <a:ext cx="24840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6" name="Oval 64"/>
            <p:cNvSpPr>
              <a:spLocks noChangeArrowheads="1"/>
            </p:cNvSpPr>
            <p:nvPr/>
          </p:nvSpPr>
          <p:spPr bwMode="auto">
            <a:xfrm>
              <a:off x="1548011" y="5310934"/>
              <a:ext cx="71438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7" name="Oval 65"/>
            <p:cNvSpPr>
              <a:spLocks noChangeArrowheads="1"/>
            </p:cNvSpPr>
            <p:nvPr/>
          </p:nvSpPr>
          <p:spPr bwMode="auto">
            <a:xfrm>
              <a:off x="3060899" y="5310934"/>
              <a:ext cx="71437" cy="7143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" name="Skupina 10"/>
            <p:cNvGrpSpPr>
              <a:grpSpLocks noChangeAspect="1"/>
            </p:cNvGrpSpPr>
            <p:nvPr/>
          </p:nvGrpSpPr>
          <p:grpSpPr>
            <a:xfrm>
              <a:off x="2231736" y="4266359"/>
              <a:ext cx="254897" cy="1980000"/>
              <a:chOff x="2339975" y="4221311"/>
              <a:chExt cx="287338" cy="2232025"/>
            </a:xfrm>
          </p:grpSpPr>
          <p:sp>
            <p:nvSpPr>
              <p:cNvPr id="74" name="Line 62"/>
              <p:cNvSpPr>
                <a:spLocks noChangeShapeType="1"/>
              </p:cNvSpPr>
              <p:nvPr/>
            </p:nvSpPr>
            <p:spPr bwMode="auto">
              <a:xfrm>
                <a:off x="2482850" y="6308873"/>
                <a:ext cx="144463" cy="144463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5" name="Line 63"/>
              <p:cNvSpPr>
                <a:spLocks noChangeShapeType="1"/>
              </p:cNvSpPr>
              <p:nvPr/>
            </p:nvSpPr>
            <p:spPr bwMode="auto">
              <a:xfrm flipH="1">
                <a:off x="2339975" y="6308873"/>
                <a:ext cx="142875" cy="144463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8" name="Line 66"/>
              <p:cNvSpPr>
                <a:spLocks noChangeShapeType="1"/>
              </p:cNvSpPr>
              <p:nvPr/>
            </p:nvSpPr>
            <p:spPr bwMode="auto">
              <a:xfrm flipV="1">
                <a:off x="2482850" y="4221311"/>
                <a:ext cx="144463" cy="14287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9" name="Line 67"/>
              <p:cNvSpPr>
                <a:spLocks noChangeShapeType="1"/>
              </p:cNvSpPr>
              <p:nvPr/>
            </p:nvSpPr>
            <p:spPr bwMode="auto">
              <a:xfrm flipH="1" flipV="1">
                <a:off x="2339975" y="4221311"/>
                <a:ext cx="142875" cy="14287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2484438" y="4365773"/>
                <a:ext cx="0" cy="194468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 flipH="1" flipV="1">
              <a:off x="2373511" y="4698159"/>
              <a:ext cx="719138" cy="647700"/>
            </a:xfrm>
            <a:prstGeom prst="line">
              <a:avLst/>
            </a:prstGeom>
            <a:noFill/>
            <a:ln w="15875">
              <a:solidFill>
                <a:srgbClr val="0DD30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" name="Line 78"/>
            <p:cNvSpPr>
              <a:spLocks noChangeAspect="1" noChangeShapeType="1"/>
            </p:cNvSpPr>
            <p:nvPr/>
          </p:nvSpPr>
          <p:spPr bwMode="auto">
            <a:xfrm flipH="1" flipV="1">
              <a:off x="1439736" y="3861048"/>
              <a:ext cx="899151" cy="792000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2340174" y="4675934"/>
              <a:ext cx="1260000" cy="0"/>
            </a:xfrm>
            <a:prstGeom prst="line">
              <a:avLst/>
            </a:prstGeom>
            <a:noFill/>
            <a:ln w="28575">
              <a:solidFill>
                <a:srgbClr val="0DD30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827832" y="4031776"/>
              <a:ext cx="431800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1800" b="1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4500244" y="3501008"/>
            <a:ext cx="4041858" cy="3022647"/>
            <a:chOff x="4500240" y="3501008"/>
            <a:chExt cx="4213354" cy="3022647"/>
          </a:xfrm>
        </p:grpSpPr>
        <p:grpSp>
          <p:nvGrpSpPr>
            <p:cNvPr id="16" name="Skupina 15"/>
            <p:cNvGrpSpPr/>
            <p:nvPr/>
          </p:nvGrpSpPr>
          <p:grpSpPr>
            <a:xfrm>
              <a:off x="5148484" y="3501008"/>
              <a:ext cx="3565110" cy="3022647"/>
              <a:chOff x="4536000" y="3573016"/>
              <a:chExt cx="3836739" cy="3022647"/>
            </a:xfrm>
          </p:grpSpPr>
          <p:sp>
            <p:nvSpPr>
              <p:cNvPr id="35903" name="Text Box 63"/>
              <p:cNvSpPr txBox="1">
                <a:spLocks noChangeArrowheads="1"/>
              </p:cNvSpPr>
              <p:nvPr/>
            </p:nvSpPr>
            <p:spPr bwMode="auto">
              <a:xfrm>
                <a:off x="4536000" y="5580000"/>
                <a:ext cx="3513646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itchFamily="2" charset="2"/>
                  <a:buNone/>
                  <a:tabLst>
                    <a:tab pos="0" algn="l"/>
                  </a:tabLst>
                  <a:defRPr/>
                </a:pPr>
                <a:r>
                  <a:rPr lang="sk-SK" b="0" dirty="0">
                    <a:latin typeface="Calibri" panose="020F0502020204030204" pitchFamily="34" charset="0"/>
                  </a:rPr>
                  <a:t>L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úč smerujúci do </a:t>
                </a:r>
                <a:r>
                  <a:rPr lang="sk-SK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ohniska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sa                   po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prechode </a:t>
                </a:r>
                <a:r>
                  <a:rPr lang="sk-SK" b="0" dirty="0">
                    <a:latin typeface="Calibri" panose="020F0502020204030204" pitchFamily="34" charset="0"/>
                  </a:rPr>
                  <a:t>rozptylkou šíri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rovnobežne s optickou 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osou.</a:t>
                </a:r>
                <a:endParaRPr lang="sk-SK" b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4536000" y="3573016"/>
                <a:ext cx="3836739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itchFamily="2" charset="2"/>
                  <a:buNone/>
                  <a:tabLst>
                    <a:tab pos="0" algn="l"/>
                  </a:tabLst>
                  <a:defRPr/>
                </a:pPr>
                <a:r>
                  <a:rPr lang="sk-SK" b="0" dirty="0">
                    <a:latin typeface="Calibri" panose="020F0502020204030204" pitchFamily="34" charset="0"/>
                  </a:rPr>
                  <a:t>L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úč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prechádzajúci </a:t>
                </a:r>
                <a:r>
                  <a:rPr lang="sk-SK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optickým </a:t>
                </a:r>
                <a:r>
                  <a:rPr lang="sk-SK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          stredom </a:t>
                </a:r>
                <a:r>
                  <a:rPr lang="sk-SK" b="0" dirty="0" smtClean="0">
                    <a:latin typeface="Calibri" panose="020F0502020204030204" pitchFamily="34" charset="0"/>
                  </a:rPr>
                  <a:t>rozptyl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ky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sa neláme 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            –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smer jeho 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šírenia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sa 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nemení.</a:t>
                </a:r>
                <a:endParaRPr lang="sk-SK" b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906" name="Text Box 66"/>
              <p:cNvSpPr txBox="1">
                <a:spLocks noChangeArrowheads="1"/>
              </p:cNvSpPr>
              <p:nvPr/>
            </p:nvSpPr>
            <p:spPr bwMode="auto">
              <a:xfrm>
                <a:off x="4536000" y="4572000"/>
                <a:ext cx="3634805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itchFamily="2" charset="2"/>
                  <a:buNone/>
                  <a:tabLst>
                    <a:tab pos="0" algn="l"/>
                  </a:tabLst>
                  <a:defRPr/>
                </a:pPr>
                <a:r>
                  <a:rPr lang="sk-SK" b="0" dirty="0">
                    <a:latin typeface="Calibri" panose="020F0502020204030204" pitchFamily="34" charset="0"/>
                  </a:rPr>
                  <a:t>L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úč </a:t>
                </a:r>
                <a:r>
                  <a:rPr lang="sk-SK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rovnobežný </a:t>
                </a:r>
                <a:r>
                  <a:rPr lang="sk-SK" b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 </a:t>
                </a:r>
                <a:r>
                  <a:rPr lang="sk-SK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optickou osou 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sa </a:t>
                </a:r>
                <a:r>
                  <a:rPr lang="sk-SK" b="0" dirty="0" smtClean="0">
                    <a:latin typeface="Calibri" panose="020F0502020204030204" pitchFamily="34" charset="0"/>
                  </a:rPr>
                  <a:t>rozptyl</a:t>
                </a:r>
                <a:r>
                  <a:rPr lang="sk-SK" b="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kou </a:t>
                </a:r>
                <a:r>
                  <a:rPr lang="sk-SK" b="0" dirty="0">
                    <a:latin typeface="Calibri" panose="020F0502020204030204" pitchFamily="34" charset="0"/>
                  </a:rPr>
                  <a:t>láme tak, akoby </a:t>
                </a:r>
                <a:r>
                  <a:rPr lang="sk-SK" b="0" dirty="0" smtClean="0">
                    <a:latin typeface="Calibri" panose="020F0502020204030204" pitchFamily="34" charset="0"/>
                  </a:rPr>
                  <a:t>vychádzal </a:t>
                </a:r>
                <a:r>
                  <a:rPr lang="sk-SK" b="0" dirty="0">
                    <a:latin typeface="Calibri" panose="020F0502020204030204" pitchFamily="34" charset="0"/>
                  </a:rPr>
                  <a:t>z </a:t>
                </a:r>
                <a:r>
                  <a:rPr lang="sk-SK" b="0" dirty="0" smtClean="0">
                    <a:latin typeface="Calibri" panose="020F0502020204030204" pitchFamily="34" charset="0"/>
                  </a:rPr>
                  <a:t>ohniska.</a:t>
                </a:r>
                <a:endParaRPr lang="sk-SK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4500240" y="3825044"/>
              <a:ext cx="431800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18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2" name="Text Box 80"/>
            <p:cNvSpPr txBox="1">
              <a:spLocks noChangeArrowheads="1"/>
            </p:cNvSpPr>
            <p:nvPr/>
          </p:nvSpPr>
          <p:spPr bwMode="auto">
            <a:xfrm>
              <a:off x="4500240" y="4833156"/>
              <a:ext cx="431800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1800" b="1" dirty="0" smtClean="0">
                  <a:solidFill>
                    <a:schemeClr val="bg1"/>
                  </a:solidFill>
                </a:rPr>
                <a:t>B</a:t>
              </a:r>
              <a:endParaRPr lang="sk-SK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 Box 80"/>
            <p:cNvSpPr txBox="1">
              <a:spLocks noChangeArrowheads="1"/>
            </p:cNvSpPr>
            <p:nvPr/>
          </p:nvSpPr>
          <p:spPr bwMode="auto">
            <a:xfrm>
              <a:off x="4500240" y="5831976"/>
              <a:ext cx="431800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1800" b="1" dirty="0" smtClean="0">
                  <a:solidFill>
                    <a:schemeClr val="bg1"/>
                  </a:solidFill>
                </a:rPr>
                <a:t>C</a:t>
              </a:r>
              <a:endParaRPr lang="sk-SK" sz="1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282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kupina 94"/>
          <p:cNvGrpSpPr>
            <a:grpSpLocks noChangeAspect="1"/>
          </p:cNvGrpSpPr>
          <p:nvPr/>
        </p:nvGrpSpPr>
        <p:grpSpPr bwMode="auto">
          <a:xfrm>
            <a:off x="4031940" y="800708"/>
            <a:ext cx="4822126" cy="2592000"/>
            <a:chOff x="755204" y="1268760"/>
            <a:chExt cx="4420492" cy="2376488"/>
          </a:xfrm>
          <a:noFill/>
        </p:grpSpPr>
        <p:grpSp>
          <p:nvGrpSpPr>
            <p:cNvPr id="72" name="Skupina 66"/>
            <p:cNvGrpSpPr>
              <a:grpSpLocks/>
            </p:cNvGrpSpPr>
            <p:nvPr/>
          </p:nvGrpSpPr>
          <p:grpSpPr bwMode="auto">
            <a:xfrm>
              <a:off x="755204" y="1268760"/>
              <a:ext cx="4394200" cy="2376488"/>
              <a:chOff x="1763316" y="4077072"/>
              <a:chExt cx="4394200" cy="2376488"/>
            </a:xfrm>
            <a:grpFill/>
          </p:grpSpPr>
          <p:sp>
            <p:nvSpPr>
              <p:cNvPr id="86" name="Line 10"/>
              <p:cNvSpPr>
                <a:spLocks noChangeShapeType="1"/>
              </p:cNvSpPr>
              <p:nvPr/>
            </p:nvSpPr>
            <p:spPr bwMode="auto">
              <a:xfrm>
                <a:off x="3995936" y="4077072"/>
                <a:ext cx="0" cy="23764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xtLst/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87" name="Skupina 23"/>
              <p:cNvGrpSpPr>
                <a:grpSpLocks/>
              </p:cNvGrpSpPr>
              <p:nvPr/>
            </p:nvGrpSpPr>
            <p:grpSpPr bwMode="auto">
              <a:xfrm>
                <a:off x="1763316" y="4941199"/>
                <a:ext cx="4394200" cy="817041"/>
                <a:chOff x="611188" y="1377534"/>
                <a:chExt cx="4394200" cy="817041"/>
              </a:xfrm>
              <a:grpFill/>
            </p:grpSpPr>
            <p:sp>
              <p:nvSpPr>
                <p:cNvPr id="8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808000" y="1665375"/>
                  <a:ext cx="433388" cy="4572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sk-SK" sz="2400" b="1">
                      <a:latin typeface="Calibri" pitchFamily="34" charset="0"/>
                      <a:cs typeface="Arial" charset="0"/>
                    </a:rPr>
                    <a:t>O</a:t>
                  </a:r>
                </a:p>
              </p:txBody>
            </p:sp>
            <p:sp>
              <p:nvSpPr>
                <p:cNvPr id="89" name="Line 3"/>
                <p:cNvSpPr>
                  <a:spLocks noChangeShapeType="1"/>
                </p:cNvSpPr>
                <p:nvPr/>
              </p:nvSpPr>
              <p:spPr bwMode="auto">
                <a:xfrm>
                  <a:off x="611188" y="1700213"/>
                  <a:ext cx="432117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0" name="Line 4"/>
                <p:cNvSpPr>
                  <a:spLocks noChangeShapeType="1"/>
                </p:cNvSpPr>
                <p:nvPr/>
              </p:nvSpPr>
              <p:spPr bwMode="auto">
                <a:xfrm>
                  <a:off x="1763713" y="1628775"/>
                  <a:ext cx="0" cy="144463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1" name="Line 5"/>
                <p:cNvSpPr>
                  <a:spLocks noChangeShapeType="1"/>
                </p:cNvSpPr>
                <p:nvPr/>
              </p:nvSpPr>
              <p:spPr bwMode="auto">
                <a:xfrm>
                  <a:off x="3888000" y="1628775"/>
                  <a:ext cx="0" cy="144463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72000" y="1377534"/>
                  <a:ext cx="433388" cy="423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sk-SK" sz="2400" dirty="0">
                      <a:latin typeface="Segoe Script" panose="020B0504020000000003" pitchFamily="34" charset="0"/>
                    </a:rPr>
                    <a:t>o</a:t>
                  </a:r>
                </a:p>
              </p:txBody>
            </p:sp>
            <p:sp>
              <p:nvSpPr>
                <p:cNvPr id="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39872" y="1728335"/>
                  <a:ext cx="647700" cy="46166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sk-SK" sz="2400" b="1">
                      <a:latin typeface="Calibri" pitchFamily="34" charset="0"/>
                    </a:rPr>
                    <a:t>F</a:t>
                  </a:r>
                  <a:endParaRPr lang="sk-SK" sz="3200" b="1">
                    <a:latin typeface="Calibri" pitchFamily="34" charset="0"/>
                  </a:endParaRPr>
                </a:p>
              </p:txBody>
            </p:sp>
            <p:sp>
              <p:nvSpPr>
                <p:cNvPr id="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07872" y="1737375"/>
                  <a:ext cx="433387" cy="4572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sk-SK" sz="2400" b="1">
                      <a:latin typeface="Calibri" pitchFamily="34" charset="0"/>
                    </a:rPr>
                    <a:t>F´</a:t>
                  </a:r>
                </a:p>
              </p:txBody>
            </p:sp>
          </p:grpSp>
        </p:grpSp>
        <p:grpSp>
          <p:nvGrpSpPr>
            <p:cNvPr id="73" name="Skupina 46"/>
            <p:cNvGrpSpPr>
              <a:grpSpLocks/>
            </p:cNvGrpSpPr>
            <p:nvPr/>
          </p:nvGrpSpPr>
          <p:grpSpPr bwMode="auto">
            <a:xfrm>
              <a:off x="1972800" y="1476000"/>
              <a:ext cx="2095200" cy="1908000"/>
              <a:chOff x="1972800" y="1476000"/>
              <a:chExt cx="2095200" cy="1908000"/>
            </a:xfrm>
            <a:grpFill/>
          </p:grpSpPr>
          <p:cxnSp>
            <p:nvCxnSpPr>
              <p:cNvPr id="84" name="Rovná spojovacia šípka 83"/>
              <p:cNvCxnSpPr>
                <a:cxnSpLocks noChangeAspect="1"/>
              </p:cNvCxnSpPr>
              <p:nvPr/>
            </p:nvCxnSpPr>
            <p:spPr>
              <a:xfrm flipV="1">
                <a:off x="2520226" y="1476722"/>
                <a:ext cx="1547569" cy="1401764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ovná spojovacia šípka 84"/>
              <p:cNvCxnSpPr>
                <a:cxnSpLocks noChangeAspect="1"/>
              </p:cNvCxnSpPr>
              <p:nvPr/>
            </p:nvCxnSpPr>
            <p:spPr>
              <a:xfrm flipV="1">
                <a:off x="1972625" y="2843561"/>
                <a:ext cx="595218" cy="53975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Rovná spojovacia šípka 73"/>
            <p:cNvCxnSpPr/>
            <p:nvPr/>
          </p:nvCxnSpPr>
          <p:spPr>
            <a:xfrm>
              <a:off x="1475816" y="1773585"/>
              <a:ext cx="1512650" cy="0"/>
            </a:xfrm>
            <a:prstGeom prst="straightConnector1">
              <a:avLst/>
            </a:prstGeom>
            <a:grpFill/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ovná spojovacia šípka 74"/>
            <p:cNvCxnSpPr/>
            <p:nvPr/>
          </p:nvCxnSpPr>
          <p:spPr>
            <a:xfrm>
              <a:off x="2988465" y="1773585"/>
              <a:ext cx="1871367" cy="1223963"/>
            </a:xfrm>
            <a:prstGeom prst="straightConnector1">
              <a:avLst/>
            </a:prstGeom>
            <a:grpFill/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ovná spojovacia šípka 75"/>
            <p:cNvCxnSpPr/>
            <p:nvPr/>
          </p:nvCxnSpPr>
          <p:spPr>
            <a:xfrm>
              <a:off x="1115510" y="1916460"/>
              <a:ext cx="1872955" cy="1223963"/>
            </a:xfrm>
            <a:prstGeom prst="straightConnector1">
              <a:avLst/>
            </a:prstGeom>
            <a:grpFill/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ovná spojovacia šípka 76"/>
            <p:cNvCxnSpPr/>
            <p:nvPr/>
          </p:nvCxnSpPr>
          <p:spPr>
            <a:xfrm>
              <a:off x="2988465" y="3132486"/>
              <a:ext cx="1511062" cy="0"/>
            </a:xfrm>
            <a:prstGeom prst="straightConnector1">
              <a:avLst/>
            </a:prstGeom>
            <a:grpFill/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BlokTextu 70"/>
            <p:cNvSpPr txBox="1">
              <a:spLocks noChangeArrowheads="1"/>
            </p:cNvSpPr>
            <p:nvPr/>
          </p:nvSpPr>
          <p:spPr bwMode="auto">
            <a:xfrm>
              <a:off x="2124000" y="3096000"/>
              <a:ext cx="43204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9" name="BlokTextu 78"/>
            <p:cNvSpPr txBox="1"/>
            <p:nvPr/>
          </p:nvSpPr>
          <p:spPr>
            <a:xfrm>
              <a:off x="3672570" y="1619597"/>
              <a:ext cx="711088" cy="46196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sz="2400" b="1" dirty="0">
                  <a:solidFill>
                    <a:srgbClr val="FF0000"/>
                  </a:solidFill>
                  <a:latin typeface="+mn-lt"/>
                </a:rPr>
                <a:t>1´</a:t>
              </a:r>
            </a:p>
          </p:txBody>
        </p:sp>
        <p:sp>
          <p:nvSpPr>
            <p:cNvPr id="80" name="BlokTextu 72"/>
            <p:cNvSpPr txBox="1">
              <a:spLocks noChangeArrowheads="1"/>
            </p:cNvSpPr>
            <p:nvPr/>
          </p:nvSpPr>
          <p:spPr bwMode="auto">
            <a:xfrm>
              <a:off x="1547330" y="1896176"/>
              <a:ext cx="43204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 dirty="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81" name="BlokTextu 73"/>
            <p:cNvSpPr txBox="1">
              <a:spLocks noChangeArrowheads="1"/>
            </p:cNvSpPr>
            <p:nvPr/>
          </p:nvSpPr>
          <p:spPr bwMode="auto">
            <a:xfrm>
              <a:off x="1691680" y="1368009"/>
              <a:ext cx="43204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82" name="BlokTextu 81"/>
            <p:cNvSpPr txBox="1"/>
            <p:nvPr/>
          </p:nvSpPr>
          <p:spPr>
            <a:xfrm>
              <a:off x="4464608" y="2448272"/>
              <a:ext cx="711088" cy="46196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sz="2400" b="1" dirty="0">
                  <a:solidFill>
                    <a:srgbClr val="000099"/>
                  </a:solidFill>
                  <a:latin typeface="+mn-lt"/>
                </a:rPr>
                <a:t>2´</a:t>
              </a:r>
            </a:p>
          </p:txBody>
        </p:sp>
        <p:sp>
          <p:nvSpPr>
            <p:cNvPr id="83" name="BlokTextu 82"/>
            <p:cNvSpPr txBox="1"/>
            <p:nvPr/>
          </p:nvSpPr>
          <p:spPr>
            <a:xfrm>
              <a:off x="3780503" y="3140423"/>
              <a:ext cx="711088" cy="46196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sz="2400" b="1" dirty="0">
                  <a:solidFill>
                    <a:srgbClr val="008000"/>
                  </a:solidFill>
                  <a:latin typeface="+mn-lt"/>
                </a:rPr>
                <a:t>3´</a:t>
              </a:r>
            </a:p>
          </p:txBody>
        </p:sp>
      </p:grpSp>
      <p:grpSp>
        <p:nvGrpSpPr>
          <p:cNvPr id="42" name="Skupina 95"/>
          <p:cNvGrpSpPr>
            <a:grpSpLocks noChangeAspect="1"/>
          </p:cNvGrpSpPr>
          <p:nvPr/>
        </p:nvGrpSpPr>
        <p:grpSpPr bwMode="auto">
          <a:xfrm>
            <a:off x="457162" y="3320988"/>
            <a:ext cx="4798914" cy="3060000"/>
            <a:chOff x="4067572" y="3852000"/>
            <a:chExt cx="4394200" cy="2801665"/>
          </a:xfrm>
          <a:noFill/>
        </p:grpSpPr>
        <p:grpSp>
          <p:nvGrpSpPr>
            <p:cNvPr id="43" name="Skupina 23"/>
            <p:cNvGrpSpPr>
              <a:grpSpLocks/>
            </p:cNvGrpSpPr>
            <p:nvPr/>
          </p:nvGrpSpPr>
          <p:grpSpPr bwMode="auto">
            <a:xfrm>
              <a:off x="4067572" y="3969048"/>
              <a:ext cx="4394200" cy="2665413"/>
              <a:chOff x="611188" y="333375"/>
              <a:chExt cx="4394200" cy="2665413"/>
            </a:xfrm>
            <a:grpFill/>
          </p:grpSpPr>
          <p:sp>
            <p:nvSpPr>
              <p:cNvPr id="59" name="Text Box 2"/>
              <p:cNvSpPr txBox="1">
                <a:spLocks noChangeArrowheads="1"/>
              </p:cNvSpPr>
              <p:nvPr/>
            </p:nvSpPr>
            <p:spPr bwMode="auto">
              <a:xfrm>
                <a:off x="2808000" y="1665375"/>
                <a:ext cx="433388" cy="457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  <a:cs typeface="Arial" charset="0"/>
                  </a:rPr>
                  <a:t>O</a:t>
                </a:r>
              </a:p>
            </p:txBody>
          </p:sp>
          <p:sp>
            <p:nvSpPr>
              <p:cNvPr id="60" name="Line 3"/>
              <p:cNvSpPr>
                <a:spLocks noChangeShapeType="1"/>
              </p:cNvSpPr>
              <p:nvPr/>
            </p:nvSpPr>
            <p:spPr bwMode="auto">
              <a:xfrm>
                <a:off x="611188" y="1700213"/>
                <a:ext cx="43211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1" name="Line 4"/>
              <p:cNvSpPr>
                <a:spLocks noChangeShapeType="1"/>
              </p:cNvSpPr>
              <p:nvPr/>
            </p:nvSpPr>
            <p:spPr bwMode="auto">
              <a:xfrm>
                <a:off x="1763713" y="1628775"/>
                <a:ext cx="0" cy="14446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3888000" y="1628775"/>
                <a:ext cx="0" cy="14446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4572000" y="1375929"/>
                <a:ext cx="433388" cy="422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 dirty="0">
                    <a:latin typeface="Segoe Script" panose="020B0504020000000003" pitchFamily="34" charset="0"/>
                  </a:rPr>
                  <a:t>o</a:t>
                </a:r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547616" y="1152327"/>
                <a:ext cx="647700" cy="579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</a:rPr>
                  <a:t>F</a:t>
                </a:r>
                <a:r>
                  <a:rPr lang="sk-SK" sz="3200" b="1">
                    <a:latin typeface="Calibri" pitchFamily="34" charset="0"/>
                  </a:rPr>
                  <a:t>´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3672000" y="1737375"/>
                <a:ext cx="433387" cy="457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sz="2400" b="1">
                    <a:latin typeface="Calibri" pitchFamily="34" charset="0"/>
                  </a:rPr>
                  <a:t>F</a:t>
                </a:r>
              </a:p>
            </p:txBody>
          </p:sp>
          <p:grpSp>
            <p:nvGrpSpPr>
              <p:cNvPr id="66" name="Group 17"/>
              <p:cNvGrpSpPr>
                <a:grpSpLocks/>
              </p:cNvGrpSpPr>
              <p:nvPr/>
            </p:nvGrpSpPr>
            <p:grpSpPr bwMode="auto">
              <a:xfrm>
                <a:off x="2662238" y="333375"/>
                <a:ext cx="288925" cy="2665413"/>
                <a:chOff x="3379" y="2069"/>
                <a:chExt cx="182" cy="1679"/>
              </a:xfrm>
              <a:grpFill/>
            </p:grpSpPr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160"/>
                  <a:ext cx="0" cy="1497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70" y="2069"/>
                  <a:ext cx="90" cy="9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79" y="3657"/>
                  <a:ext cx="90" cy="9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70" name="Line 2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380" y="2068"/>
                  <a:ext cx="90" cy="9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71" name="Line 2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71" y="3656"/>
                  <a:ext cx="90" cy="9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grpSp>
          <p:nvGrpSpPr>
            <p:cNvPr id="44" name="Skupina 47"/>
            <p:cNvGrpSpPr>
              <a:grpSpLocks/>
            </p:cNvGrpSpPr>
            <p:nvPr/>
          </p:nvGrpSpPr>
          <p:grpSpPr bwMode="auto">
            <a:xfrm rot="720000">
              <a:off x="5220000" y="4374000"/>
              <a:ext cx="2095200" cy="1908000"/>
              <a:chOff x="1972799" y="1476000"/>
              <a:chExt cx="2095201" cy="1908001"/>
            </a:xfrm>
            <a:grpFill/>
          </p:grpSpPr>
          <p:cxnSp>
            <p:nvCxnSpPr>
              <p:cNvPr id="57" name="Rovná spojovacia šípka 56"/>
              <p:cNvCxnSpPr>
                <a:cxnSpLocks noChangeAspect="1"/>
              </p:cNvCxnSpPr>
              <p:nvPr/>
            </p:nvCxnSpPr>
            <p:spPr>
              <a:xfrm flipV="1">
                <a:off x="2520067" y="1475748"/>
                <a:ext cx="1547813" cy="1403215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ovná spojovacia šípka 57"/>
              <p:cNvCxnSpPr>
                <a:cxnSpLocks noChangeAspect="1"/>
              </p:cNvCxnSpPr>
              <p:nvPr/>
            </p:nvCxnSpPr>
            <p:spPr>
              <a:xfrm flipV="1">
                <a:off x="1960184" y="2843381"/>
                <a:ext cx="595313" cy="539698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Rovná spojovacia šípka 44"/>
            <p:cNvCxnSpPr/>
            <p:nvPr/>
          </p:nvCxnSpPr>
          <p:spPr>
            <a:xfrm>
              <a:off x="4751784" y="4607577"/>
              <a:ext cx="1512888" cy="0"/>
            </a:xfrm>
            <a:prstGeom prst="straightConnector1">
              <a:avLst/>
            </a:prstGeom>
            <a:grpFill/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/>
            <p:cNvCxnSpPr>
              <a:cxnSpLocks noChangeAspect="1"/>
            </p:cNvCxnSpPr>
            <p:nvPr/>
          </p:nvCxnSpPr>
          <p:spPr>
            <a:xfrm flipV="1">
              <a:off x="6264672" y="3852000"/>
              <a:ext cx="1066800" cy="755577"/>
            </a:xfrm>
            <a:prstGeom prst="straightConnector1">
              <a:avLst/>
            </a:prstGeom>
            <a:grpFill/>
            <a:ln w="28575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ovacia šípka 46"/>
            <p:cNvCxnSpPr>
              <a:cxnSpLocks noChangeAspect="1"/>
            </p:cNvCxnSpPr>
            <p:nvPr/>
          </p:nvCxnSpPr>
          <p:spPr>
            <a:xfrm flipV="1">
              <a:off x="5220097" y="4644085"/>
              <a:ext cx="971550" cy="688908"/>
            </a:xfrm>
            <a:prstGeom prst="straightConnector1">
              <a:avLst/>
            </a:prstGeom>
            <a:grpFill/>
            <a:ln w="19050">
              <a:solidFill>
                <a:srgbClr val="0000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ovná spojovacia šípka 47"/>
            <p:cNvCxnSpPr>
              <a:cxnSpLocks noChangeAspect="1"/>
            </p:cNvCxnSpPr>
            <p:nvPr/>
          </p:nvCxnSpPr>
          <p:spPr>
            <a:xfrm flipV="1">
              <a:off x="4967684" y="5831420"/>
              <a:ext cx="1295400" cy="576207"/>
            </a:xfrm>
            <a:prstGeom prst="straightConnector1">
              <a:avLst/>
            </a:prstGeom>
            <a:grpFill/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ovná spojovacia šípka 48"/>
            <p:cNvCxnSpPr>
              <a:cxnSpLocks noChangeAspect="1"/>
            </p:cNvCxnSpPr>
            <p:nvPr/>
          </p:nvCxnSpPr>
          <p:spPr>
            <a:xfrm flipV="1">
              <a:off x="6264672" y="5328232"/>
              <a:ext cx="1079500" cy="479378"/>
            </a:xfrm>
            <a:prstGeom prst="straightConnector1">
              <a:avLst/>
            </a:prstGeom>
            <a:grpFill/>
            <a:ln w="19050">
              <a:solidFill>
                <a:srgbClr val="008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ovná spojovacia šípka 49"/>
            <p:cNvCxnSpPr/>
            <p:nvPr/>
          </p:nvCxnSpPr>
          <p:spPr>
            <a:xfrm>
              <a:off x="6264672" y="5831420"/>
              <a:ext cx="1511300" cy="0"/>
            </a:xfrm>
            <a:prstGeom prst="straightConnector1">
              <a:avLst/>
            </a:prstGeom>
            <a:grpFill/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BlokTextu 88"/>
            <p:cNvSpPr txBox="1">
              <a:spLocks noChangeArrowheads="1"/>
            </p:cNvSpPr>
            <p:nvPr/>
          </p:nvSpPr>
          <p:spPr bwMode="auto">
            <a:xfrm>
              <a:off x="4968000" y="5508000"/>
              <a:ext cx="43204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2" name="BlokTextu 51"/>
            <p:cNvSpPr txBox="1"/>
            <p:nvPr/>
          </p:nvSpPr>
          <p:spPr>
            <a:xfrm>
              <a:off x="6983809" y="4752025"/>
              <a:ext cx="711200" cy="461918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sz="2400" b="1" dirty="0">
                  <a:solidFill>
                    <a:srgbClr val="FF0000"/>
                  </a:solidFill>
                  <a:latin typeface="+mn-lt"/>
                </a:rPr>
                <a:t>1´</a:t>
              </a:r>
            </a:p>
          </p:txBody>
        </p:sp>
        <p:sp>
          <p:nvSpPr>
            <p:cNvPr id="53" name="BlokTextu 90"/>
            <p:cNvSpPr txBox="1">
              <a:spLocks noChangeArrowheads="1"/>
            </p:cNvSpPr>
            <p:nvPr/>
          </p:nvSpPr>
          <p:spPr bwMode="auto">
            <a:xfrm>
              <a:off x="5220072" y="6192000"/>
              <a:ext cx="43204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54" name="BlokTextu 91"/>
            <p:cNvSpPr txBox="1">
              <a:spLocks noChangeArrowheads="1"/>
            </p:cNvSpPr>
            <p:nvPr/>
          </p:nvSpPr>
          <p:spPr bwMode="auto">
            <a:xfrm>
              <a:off x="4860032" y="4214446"/>
              <a:ext cx="43204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55" name="BlokTextu 54"/>
            <p:cNvSpPr txBox="1"/>
            <p:nvPr/>
          </p:nvSpPr>
          <p:spPr>
            <a:xfrm>
              <a:off x="6948884" y="3923430"/>
              <a:ext cx="711200" cy="461918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sz="2400" b="1" dirty="0">
                  <a:solidFill>
                    <a:srgbClr val="000099"/>
                  </a:solidFill>
                  <a:latin typeface="+mn-lt"/>
                </a:rPr>
                <a:t>2´</a:t>
              </a:r>
            </a:p>
          </p:txBody>
        </p:sp>
        <p:sp>
          <p:nvSpPr>
            <p:cNvPr id="56" name="BlokTextu 55"/>
            <p:cNvSpPr txBox="1"/>
            <p:nvPr/>
          </p:nvSpPr>
          <p:spPr>
            <a:xfrm>
              <a:off x="7128272" y="5831420"/>
              <a:ext cx="711200" cy="461918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sz="2400" b="1" dirty="0">
                  <a:solidFill>
                    <a:srgbClr val="008000"/>
                  </a:solidFill>
                  <a:latin typeface="+mn-lt"/>
                </a:rPr>
                <a:t>3´</a:t>
              </a:r>
            </a:p>
          </p:txBody>
        </p:sp>
      </p:grpSp>
      <p:sp>
        <p:nvSpPr>
          <p:cNvPr id="2" name="BlokTextu 1"/>
          <p:cNvSpPr txBox="1"/>
          <p:nvPr/>
        </p:nvSpPr>
        <p:spPr>
          <a:xfrm>
            <a:off x="359532" y="332656"/>
            <a:ext cx="309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>
                <a:solidFill>
                  <a:schemeClr val="tx1"/>
                </a:solidFill>
                <a:latin typeface="+mn-lt"/>
              </a:rPr>
              <a:t>NARYSUJTE SI</a:t>
            </a:r>
            <a:endParaRPr lang="sk-SK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133039" y="185208"/>
            <a:ext cx="246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SPOJKA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5" name="BlokTextu 94"/>
          <p:cNvSpPr txBox="1"/>
          <p:nvPr/>
        </p:nvSpPr>
        <p:spPr>
          <a:xfrm>
            <a:off x="1582153" y="6449755"/>
            <a:ext cx="246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ROZPTYLKA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432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780000" y="440732"/>
            <a:ext cx="1584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50000" y="1088868"/>
            <a:ext cx="8244000" cy="1152000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200" b="0" dirty="0" smtClean="0">
                <a:latin typeface="Calibri" panose="020F0502020204030204" pitchFamily="34" charset="0"/>
              </a:rPr>
              <a:t>Na obrázkoch sú znázornené svetelné lúče dopadajúce na zrkadlo                 a šošovky. Prekresli si obrázky do zošita a doplň chod odrazených                   a lomených lúčov.</a:t>
            </a:r>
            <a:endParaRPr lang="sk-SK" sz="2200" b="0" dirty="0">
              <a:latin typeface="Calibri" panose="020F0502020204030204" pitchFamily="34" charset="0"/>
            </a:endParaRPr>
          </a:p>
        </p:txBody>
      </p:sp>
      <p:pic>
        <p:nvPicPr>
          <p:cNvPr id="22530" name="Picture 2" descr="C:\Users\skola\Desktop\Obrázok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8044" y="2241108"/>
            <a:ext cx="344538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skola\Desktop\Obrázok3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432" y="2313116"/>
            <a:ext cx="293449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:\Users\skola\Desktop\Obrázok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7126" y="4185324"/>
            <a:ext cx="34697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0465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élník 23"/>
          <p:cNvSpPr/>
          <p:nvPr/>
        </p:nvSpPr>
        <p:spPr>
          <a:xfrm>
            <a:off x="1793344" y="215659"/>
            <a:ext cx="555731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Zobrazenie predmetu spojkou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>
            <a:grpSpLocks noChangeAspect="1"/>
          </p:cNvGrpSpPr>
          <p:nvPr/>
        </p:nvGrpSpPr>
        <p:grpSpPr>
          <a:xfrm>
            <a:off x="1673015" y="2097384"/>
            <a:ext cx="5797970" cy="4788000"/>
            <a:chOff x="845820" y="944724"/>
            <a:chExt cx="5580000" cy="4608000"/>
          </a:xfrm>
        </p:grpSpPr>
        <p:sp>
          <p:nvSpPr>
            <p:cNvPr id="5" name="Zaoblený obdĺžnik 4"/>
            <p:cNvSpPr>
              <a:spLocks/>
            </p:cNvSpPr>
            <p:nvPr/>
          </p:nvSpPr>
          <p:spPr bwMode="auto">
            <a:xfrm>
              <a:off x="845820" y="944724"/>
              <a:ext cx="5580000" cy="4608000"/>
            </a:xfrm>
            <a:prstGeom prst="roundRect">
              <a:avLst>
                <a:gd name="adj" fmla="val 98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49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37505" y="1700808"/>
              <a:ext cx="3796630" cy="3095832"/>
            </a:xfrm>
            <a:prstGeom prst="rect">
              <a:avLst/>
            </a:prstGeom>
            <a:noFill/>
            <a:ln w="57150" cmpd="thinThick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152000" y="1034496"/>
            <a:ext cx="6840000" cy="1013400"/>
          </a:xfrm>
          <a:prstGeom prst="roundRect">
            <a:avLst>
              <a:gd name="adj" fmla="val 21069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Vlastnosti obrazu vytvoreného spojkou závisia                         od vzdialenosti predmetu od spojky.</a:t>
            </a:r>
            <a:endParaRPr lang="sk-SK" sz="2600" b="0" dirty="0">
              <a:latin typeface="Calibri" panose="020F0502020204030204" pitchFamily="34" charset="0"/>
            </a:endParaRPr>
          </a:p>
        </p:txBody>
      </p:sp>
      <p:pic>
        <p:nvPicPr>
          <p:cNvPr id="9" name="Picture 40" descr="C:\Users\zdenka\Desktop\Obrázok4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960" y="5661248"/>
            <a:ext cx="1541463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4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0756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1191"/>
              </p:ext>
            </p:extLst>
          </p:nvPr>
        </p:nvGraphicFramePr>
        <p:xfrm>
          <a:off x="845586" y="2169220"/>
          <a:ext cx="7452828" cy="4284116"/>
        </p:xfrm>
        <a:graphic>
          <a:graphicData uri="http://schemas.openxmlformats.org/drawingml/2006/table">
            <a:tbl>
              <a:tblPr>
                <a:effectLst>
                  <a:outerShdw blurRad="152400" dist="1143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18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Vzdialenosť predmetu   od spojky </a:t>
                      </a: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Vlastnosti obrazu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&gt;</a:t>
                      </a: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 2f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0000" marR="90000" marT="54000" marB="39600" anchor="ctr" horzOverflow="overflow">
                    <a:lnL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A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skutočný, prevrátený, zmenšený</a:t>
                      </a:r>
                    </a:p>
                  </a:txBody>
                  <a:tcPr marL="90000" marR="90000" marT="39600" marB="540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x = 2f</a:t>
                      </a:r>
                    </a:p>
                  </a:txBody>
                  <a:tcPr marL="90000" marR="90000" marT="54000" marB="39600" anchor="ctr" horzOverflow="overflow">
                    <a:lnL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A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skutočný, prevrátený, rovnako veľký</a:t>
                      </a:r>
                    </a:p>
                  </a:txBody>
                  <a:tcPr marL="90000" marR="90000" marT="39600" marB="540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&lt;</a:t>
                      </a: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 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&lt;</a:t>
                      </a: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 2f</a:t>
                      </a:r>
                    </a:p>
                  </a:txBody>
                  <a:tcPr marL="90000" marR="90000" marT="54000" marB="39600" anchor="ctr" horzOverflow="overflow">
                    <a:lnL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A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skutočný, prevrátený, zväčšený</a:t>
                      </a:r>
                    </a:p>
                  </a:txBody>
                  <a:tcPr marL="90000" marR="90000" marT="39600" marB="540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x = f</a:t>
                      </a:r>
                    </a:p>
                  </a:txBody>
                  <a:tcPr marL="90000" marR="90000" marT="54000" marB="39600" anchor="ctr" horzOverflow="overflow">
                    <a:lnL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A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žiadny obraz sa nevytvorí</a:t>
                      </a:r>
                    </a:p>
                  </a:txBody>
                  <a:tcPr marL="90000" marR="90000" marT="39600" marB="540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&lt;</a:t>
                      </a: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 f</a:t>
                      </a:r>
                    </a:p>
                  </a:txBody>
                  <a:tcPr marL="90000" marR="90000" marT="54000" marB="39600" anchor="ctr" horzOverflow="overflow">
                    <a:lnL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A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zdanlivý, priamy, zväčšený</a:t>
                      </a:r>
                    </a:p>
                  </a:txBody>
                  <a:tcPr marL="90000" marR="90000" marT="39600" marB="540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D62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Zaoblený obdélník 23"/>
          <p:cNvSpPr/>
          <p:nvPr/>
        </p:nvSpPr>
        <p:spPr>
          <a:xfrm>
            <a:off x="1793344" y="215659"/>
            <a:ext cx="555731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Zobrazenie predmetu spojkou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488" y="15263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918000" y="992621"/>
            <a:ext cx="7308000" cy="943511"/>
          </a:xfrm>
          <a:prstGeom prst="roundRect">
            <a:avLst>
              <a:gd name="adj" fmla="val 21069"/>
            </a:avLst>
          </a:prstGeom>
          <a:solidFill>
            <a:schemeClr val="tx1"/>
          </a:solidFill>
          <a:ln w="57150">
            <a:solidFill>
              <a:srgbClr val="D62900"/>
            </a:solidFill>
            <a:miter lim="800000"/>
            <a:headEnd/>
            <a:tailEnd/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sk-SK" sz="2400" b="0" dirty="0" smtClean="0">
                <a:latin typeface="Calibri" panose="020F0502020204030204" pitchFamily="34" charset="0"/>
              </a:rPr>
              <a:t>Vzdialenosť predmetu od spojky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x</a:t>
            </a:r>
            <a:r>
              <a:rPr lang="sk-SK" sz="2400" b="0" dirty="0" smtClean="0">
                <a:latin typeface="Calibri" panose="020F0502020204030204" pitchFamily="34" charset="0"/>
              </a:rPr>
              <a:t> vymedzujeme vo vzťahu k ohniskovej vzdialenosti spojky </a:t>
            </a:r>
            <a:r>
              <a:rPr lang="sk-SK" sz="24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</a:t>
            </a:r>
            <a:r>
              <a:rPr lang="sk-SK" sz="2400" b="0" dirty="0" smtClean="0">
                <a:latin typeface="Calibri" panose="020F0502020204030204" pitchFamily="34" charset="0"/>
              </a:rPr>
              <a:t>.</a:t>
            </a:r>
            <a:endParaRPr lang="sk-SK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9617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Zaoblený obdĺžnik 58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bg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1" name="Skupina 1"/>
          <p:cNvGrpSpPr>
            <a:grpSpLocks/>
          </p:cNvGrpSpPr>
          <p:nvPr/>
        </p:nvGrpSpPr>
        <p:grpSpPr bwMode="auto">
          <a:xfrm>
            <a:off x="215900" y="1619250"/>
            <a:ext cx="8712200" cy="3600450"/>
            <a:chOff x="216000" y="1476000"/>
            <a:chExt cx="8712000" cy="3600000"/>
          </a:xfrm>
        </p:grpSpPr>
        <p:sp>
          <p:nvSpPr>
            <p:cNvPr id="42" name="BlokTextu 31"/>
            <p:cNvSpPr txBox="1">
              <a:spLocks noChangeArrowheads="1"/>
            </p:cNvSpPr>
            <p:nvPr/>
          </p:nvSpPr>
          <p:spPr bwMode="auto">
            <a:xfrm>
              <a:off x="3024000" y="3456000"/>
              <a:ext cx="187188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000" b="1"/>
                <a:t>skutočný</a:t>
              </a:r>
            </a:p>
            <a:p>
              <a:pPr algn="ctr" eaLnBrk="1" hangingPunct="1"/>
              <a:r>
                <a:rPr lang="sk-SK" sz="2000" b="1"/>
                <a:t>zväčšený</a:t>
              </a:r>
            </a:p>
            <a:p>
              <a:pPr algn="ctr" eaLnBrk="1" hangingPunct="1"/>
              <a:r>
                <a:rPr lang="sk-SK" sz="2000" b="1"/>
                <a:t>prevrátený</a:t>
              </a:r>
            </a:p>
          </p:txBody>
        </p:sp>
        <p:sp>
          <p:nvSpPr>
            <p:cNvPr id="43" name="BlokTextu 3"/>
            <p:cNvSpPr txBox="1">
              <a:spLocks noChangeArrowheads="1"/>
            </p:cNvSpPr>
            <p:nvPr/>
          </p:nvSpPr>
          <p:spPr bwMode="auto">
            <a:xfrm>
              <a:off x="5544000" y="3456000"/>
              <a:ext cx="187188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000" b="1"/>
                <a:t>zdanlivý</a:t>
              </a:r>
            </a:p>
            <a:p>
              <a:pPr algn="ctr" eaLnBrk="1" hangingPunct="1"/>
              <a:r>
                <a:rPr lang="sk-SK" sz="2000" b="1"/>
                <a:t>zväčšený</a:t>
              </a:r>
            </a:p>
            <a:p>
              <a:pPr algn="ctr" eaLnBrk="1" hangingPunct="1"/>
              <a:r>
                <a:rPr lang="sk-SK" sz="2000" b="1"/>
                <a:t>priamy</a:t>
              </a: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16000" y="3263900"/>
              <a:ext cx="871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7740000" y="1476000"/>
              <a:ext cx="0" cy="360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5220000" y="3192463"/>
              <a:ext cx="0" cy="144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2700000" y="3193994"/>
              <a:ext cx="0" cy="144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pic>
          <p:nvPicPr>
            <p:cNvPr id="48" name="Picture 2" descr="http://images.ventrino.com/icons/iconex_op/128x128/shadow/candle.png"/>
            <p:cNvPicPr preferRelativeResize="0"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00" y="2268000"/>
              <a:ext cx="791862" cy="10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" descr="http://images.ventrino.com/icons/iconex_op/128x128/shadow/candle.png"/>
            <p:cNvPicPr preferRelativeResize="0"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000" y="2268000"/>
              <a:ext cx="791862" cy="10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" descr="http://images.ventrino.com/icons/iconex_op/128x128/shadow/candle.png"/>
            <p:cNvPicPr preferRelativeResize="0"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000" y="2268000"/>
              <a:ext cx="791862" cy="10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5004000" y="2664000"/>
              <a:ext cx="5039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800" b="1" i="1">
                  <a:latin typeface="Calibri" pitchFamily="34" charset="0"/>
                </a:rPr>
                <a:t>1f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520000" y="2664000"/>
              <a:ext cx="5039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800" b="1" i="1">
                  <a:latin typeface="Calibri" pitchFamily="34" charset="0"/>
                </a:rPr>
                <a:t>2f</a:t>
              </a:r>
            </a:p>
          </p:txBody>
        </p:sp>
        <p:sp>
          <p:nvSpPr>
            <p:cNvPr id="53" name="BlokTextu 32"/>
            <p:cNvSpPr txBox="1">
              <a:spLocks noChangeArrowheads="1"/>
            </p:cNvSpPr>
            <p:nvPr/>
          </p:nvSpPr>
          <p:spPr bwMode="auto">
            <a:xfrm>
              <a:off x="396000" y="3456000"/>
              <a:ext cx="187188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000" b="1" dirty="0"/>
                <a:t>skutočný</a:t>
              </a:r>
            </a:p>
            <a:p>
              <a:pPr algn="ctr" eaLnBrk="1" hangingPunct="1"/>
              <a:r>
                <a:rPr lang="sk-SK" sz="2000" b="1" dirty="0"/>
                <a:t>zmenšený</a:t>
              </a:r>
            </a:p>
            <a:p>
              <a:pPr algn="ctr" eaLnBrk="1" hangingPunct="1"/>
              <a:r>
                <a:rPr lang="sk-SK" sz="2000" b="1" dirty="0"/>
                <a:t>prevrátený</a:t>
              </a:r>
            </a:p>
          </p:txBody>
        </p:sp>
        <p:sp>
          <p:nvSpPr>
            <p:cNvPr id="54" name="BlokTextu 5"/>
            <p:cNvSpPr txBox="1">
              <a:spLocks noChangeArrowheads="1"/>
            </p:cNvSpPr>
            <p:nvPr/>
          </p:nvSpPr>
          <p:spPr bwMode="auto">
            <a:xfrm>
              <a:off x="576000" y="1620000"/>
              <a:ext cx="1547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sk-SK" sz="2400" b="1">
                  <a:solidFill>
                    <a:srgbClr val="000066"/>
                  </a:solidFill>
                </a:rPr>
                <a:t>x </a:t>
              </a:r>
              <a:r>
                <a:rPr lang="en-US" sz="2400" b="1">
                  <a:solidFill>
                    <a:srgbClr val="000066"/>
                  </a:solidFill>
                  <a:cs typeface="Arial" charset="0"/>
                </a:rPr>
                <a:t>&gt;</a:t>
              </a:r>
              <a:r>
                <a:rPr lang="sk-SK" sz="2400" b="1">
                  <a:solidFill>
                    <a:srgbClr val="000066"/>
                  </a:solidFill>
                  <a:cs typeface="Arial" charset="0"/>
                </a:rPr>
                <a:t> 2f</a:t>
              </a:r>
            </a:p>
          </p:txBody>
        </p:sp>
        <p:sp>
          <p:nvSpPr>
            <p:cNvPr id="55" name="BlokTextu 35"/>
            <p:cNvSpPr txBox="1">
              <a:spLocks noChangeArrowheads="1"/>
            </p:cNvSpPr>
            <p:nvPr/>
          </p:nvSpPr>
          <p:spPr bwMode="auto">
            <a:xfrm>
              <a:off x="3204000" y="1620000"/>
              <a:ext cx="14747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873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sk-SK" sz="2400" b="1">
                  <a:solidFill>
                    <a:srgbClr val="000066"/>
                  </a:solidFill>
                  <a:cs typeface="Arial" charset="0"/>
                </a:rPr>
                <a:t>f </a:t>
              </a:r>
              <a:r>
                <a:rPr lang="en-US" sz="2400" b="1">
                  <a:solidFill>
                    <a:srgbClr val="000066"/>
                  </a:solidFill>
                  <a:cs typeface="Arial" charset="0"/>
                </a:rPr>
                <a:t>&lt;</a:t>
              </a:r>
              <a:r>
                <a:rPr lang="sk-SK" sz="2400" b="1">
                  <a:solidFill>
                    <a:srgbClr val="000066"/>
                  </a:solidFill>
                  <a:cs typeface="Arial" charset="0"/>
                </a:rPr>
                <a:t> x </a:t>
              </a:r>
              <a:r>
                <a:rPr lang="en-US" sz="2400" b="1">
                  <a:solidFill>
                    <a:srgbClr val="000066"/>
                  </a:solidFill>
                  <a:cs typeface="Arial" charset="0"/>
                </a:rPr>
                <a:t>&lt;</a:t>
              </a:r>
              <a:r>
                <a:rPr lang="sk-SK" sz="2400" b="1">
                  <a:solidFill>
                    <a:srgbClr val="000066"/>
                  </a:solidFill>
                  <a:cs typeface="Arial" charset="0"/>
                </a:rPr>
                <a:t> 2f</a:t>
              </a:r>
            </a:p>
          </p:txBody>
        </p:sp>
        <p:sp>
          <p:nvSpPr>
            <p:cNvPr id="56" name="BlokTextu 36"/>
            <p:cNvSpPr txBox="1">
              <a:spLocks noChangeArrowheads="1"/>
            </p:cNvSpPr>
            <p:nvPr/>
          </p:nvSpPr>
          <p:spPr bwMode="auto">
            <a:xfrm>
              <a:off x="5688000" y="1620000"/>
              <a:ext cx="1547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63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sk-SK" sz="2400" b="1">
                  <a:solidFill>
                    <a:srgbClr val="000066"/>
                  </a:solidFill>
                  <a:cs typeface="Arial" charset="0"/>
                </a:rPr>
                <a:t>x </a:t>
              </a:r>
              <a:r>
                <a:rPr lang="en-US" sz="2400" b="1">
                  <a:solidFill>
                    <a:srgbClr val="000066"/>
                  </a:solidFill>
                  <a:cs typeface="Arial" charset="0"/>
                </a:rPr>
                <a:t>&lt;</a:t>
              </a:r>
              <a:r>
                <a:rPr lang="sk-SK" sz="2400" b="1">
                  <a:solidFill>
                    <a:srgbClr val="000066"/>
                  </a:solidFill>
                  <a:cs typeface="Arial" charset="0"/>
                </a:rPr>
                <a:t> f</a:t>
              </a: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4896000" y="3384000"/>
              <a:ext cx="6475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sz="2400" b="1">
                  <a:latin typeface="Times New Roman" pitchFamily="18" charset="0"/>
                </a:rPr>
                <a:t>F</a:t>
              </a:r>
              <a:endParaRPr lang="sk-SK" sz="3200" b="1">
                <a:latin typeface="Times New Roman" pitchFamily="18" charset="0"/>
              </a:endParaRPr>
            </a:p>
          </p:txBody>
        </p:sp>
      </p:grpSp>
      <p:sp>
        <p:nvSpPr>
          <p:cNvPr id="58" name="BlokTextu 2"/>
          <p:cNvSpPr txBox="1">
            <a:spLocks noChangeArrowheads="1"/>
          </p:cNvSpPr>
          <p:nvPr/>
        </p:nvSpPr>
        <p:spPr bwMode="auto">
          <a:xfrm>
            <a:off x="233363" y="390810"/>
            <a:ext cx="29892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k-SK" sz="4400" b="1" dirty="0"/>
              <a:t>SPOJKA</a:t>
            </a:r>
          </a:p>
        </p:txBody>
      </p:sp>
      <p:pic>
        <p:nvPicPr>
          <p:cNvPr id="22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4388" y="5805264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3" descr="C:\Users\skola\Desktop\ANIMACIA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5811" y="5646449"/>
            <a:ext cx="2082313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940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žná dráha">
  <a:themeElements>
    <a:clrScheme name="Obežná dráh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bežná drá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bežná dráh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ežná dráh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17347</TotalTime>
  <Words>503</Words>
  <Application>Microsoft Office PowerPoint</Application>
  <PresentationFormat>Prezentácia na obrazovke 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19</vt:i4>
      </vt:variant>
    </vt:vector>
  </HeadingPairs>
  <TitlesOfParts>
    <vt:vector size="28" baseType="lpstr">
      <vt:lpstr>Arial</vt:lpstr>
      <vt:lpstr>Calibri</vt:lpstr>
      <vt:lpstr>Impact</vt:lpstr>
      <vt:lpstr>Segoe Script</vt:lpstr>
      <vt:lpstr>Tahoma</vt:lpstr>
      <vt:lpstr>Times New Roman</vt:lpstr>
      <vt:lpstr>Wingdings</vt:lpstr>
      <vt:lpstr>Obežná dráha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Dušan Andraško</cp:lastModifiedBy>
  <cp:revision>1232</cp:revision>
  <dcterms:created xsi:type="dcterms:W3CDTF">2005-06-04T13:18:18Z</dcterms:created>
  <dcterms:modified xsi:type="dcterms:W3CDTF">2020-11-26T08:52:14Z</dcterms:modified>
</cp:coreProperties>
</file>