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374" r:id="rId2"/>
    <p:sldId id="626" r:id="rId3"/>
    <p:sldId id="633" r:id="rId4"/>
    <p:sldId id="634" r:id="rId5"/>
    <p:sldId id="656" r:id="rId6"/>
    <p:sldId id="657" r:id="rId7"/>
    <p:sldId id="658" r:id="rId8"/>
    <p:sldId id="659" r:id="rId9"/>
    <p:sldId id="660" r:id="rId10"/>
    <p:sldId id="671" r:id="rId11"/>
    <p:sldId id="665" r:id="rId12"/>
    <p:sldId id="666" r:id="rId13"/>
    <p:sldId id="670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81"/>
    <a:srgbClr val="FFFF99"/>
    <a:srgbClr val="FFFF66"/>
    <a:srgbClr val="99FF99"/>
    <a:srgbClr val="FF5BFF"/>
    <a:srgbClr val="D62900"/>
    <a:srgbClr val="0000EA"/>
    <a:srgbClr val="4F0E01"/>
    <a:srgbClr val="135E25"/>
    <a:srgbClr val="00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63" d="100"/>
          <a:sy n="63" d="100"/>
        </p:scale>
        <p:origin x="1351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AFF03-2D5E-43BB-9A55-4440E9EA8E4E}" type="datetimeFigureOut">
              <a:rPr lang="sk-SK" smtClean="0"/>
              <a:t>3. 12. 2020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4D36-14B1-48DA-9846-D05EB4CD76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9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9972E-B50C-4F1F-8BA3-5B01EB7A1D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61066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479E8-8710-4F44-9901-4058DB9E42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847893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E19-D5AA-41E5-BE7D-9FCD800595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02710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A877-F26D-4134-90E4-A0A078B1F8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558131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ED42-DA6B-4AF5-B829-33A3188F38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84741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7A46-6A10-4395-9099-8E7BE012A4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180690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EE080-FBA9-4748-ABA0-E3FCAF9C99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58927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7CFD-0998-4A02-BFF2-484B0F6FFD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95494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1281-9181-4619-8930-0339D5F1C3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51011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199E-AD6A-4B18-A561-3F1AA9F29F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53391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1B41A-D7EF-45CD-8965-1CA2697C43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158085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BC56FBB-29E1-4178-AF6B-BC7211E7CC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opticke%20prostredia.ex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subory/chyby_oka.wm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buch 1 3"/>
          <p:cNvSpPr>
            <a:spLocks/>
          </p:cNvSpPr>
          <p:nvPr/>
        </p:nvSpPr>
        <p:spPr bwMode="auto">
          <a:xfrm>
            <a:off x="216000" y="206642"/>
            <a:ext cx="8856984" cy="6444716"/>
          </a:xfrm>
          <a:prstGeom prst="irregularSeal1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5940504" y="5381925"/>
            <a:ext cx="316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k-SK" sz="32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Zdenka </a:t>
            </a:r>
            <a:r>
              <a:rPr lang="sk-SK" sz="3200" b="1" dirty="0" err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Baková</a:t>
            </a:r>
            <a:endParaRPr lang="sk-SK" sz="3200" b="1" dirty="0" smtClean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ZŠ J. Lipského s MŠ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Trenčianske Stankovce</a:t>
            </a:r>
            <a:endParaRPr lang="sk-SK" sz="2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817694" y="2168860"/>
            <a:ext cx="5508612" cy="21242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effectLst>
            <a:softEdge rad="635000"/>
          </a:effectLst>
        </p:spPr>
        <p:txBody>
          <a:bodyPr wrap="none" lIns="91440" tIns="45720" rIns="91440" bIns="4572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9000" b="0" spc="140" dirty="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CHYBY OKA</a:t>
            </a:r>
            <a:endParaRPr lang="sk-SK" sz="9000" b="0" cap="none" spc="140" dirty="0">
              <a:ln w="38100">
                <a:solidFill>
                  <a:schemeClr val="tx1"/>
                </a:solidFill>
              </a:ln>
              <a:solidFill>
                <a:srgbClr val="00006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194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86000" y="1290668"/>
            <a:ext cx="8172000" cy="604183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800" b="0" dirty="0" smtClean="0">
                <a:latin typeface="Calibri" panose="020F0502020204030204" pitchFamily="34" charset="0"/>
              </a:rPr>
              <a:t>Rozptylky – vytvárajú zdanlivý zmenšený obraz auta.</a:t>
            </a:r>
            <a:endParaRPr lang="sk-SK" altLang="sk-SK" sz="2800" b="0" dirty="0">
              <a:latin typeface="Calibri" panose="020F0502020204030204" pitchFamily="34" charset="0"/>
            </a:endParaRPr>
          </a:p>
        </p:txBody>
      </p:sp>
      <p:pic>
        <p:nvPicPr>
          <p:cNvPr id="17" name="Picture 2" descr="E:\optika-obrazky\Figure 26_06_1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0000" y="2096852"/>
            <a:ext cx="6624000" cy="4140000"/>
          </a:xfrm>
          <a:prstGeom prst="roundRect">
            <a:avLst>
              <a:gd name="adj" fmla="val 7924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11"/>
          <p:cNvSpPr txBox="1"/>
          <p:nvPr/>
        </p:nvSpPr>
        <p:spPr>
          <a:xfrm>
            <a:off x="3672000" y="51267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</p:spTree>
    <p:extLst>
      <p:ext uri="{BB962C8B-B14F-4D97-AF65-F5344CB8AC3E}">
        <p14:creationId xmlns:p14="http://schemas.microsoft.com/office/powerpoint/2010/main" val="122874388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73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4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86000" y="1210203"/>
            <a:ext cx="8172000" cy="1030665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600" b="0" dirty="0" smtClean="0">
                <a:latin typeface="Calibri" panose="020F0502020204030204" pitchFamily="34" charset="0"/>
              </a:rPr>
              <a:t>Spolužiak, ktorý sedí oproti Tebe má okuliare. Môžeš určiť akú má chybu zraku bez toho, aby si sa ho na to opýtal? </a:t>
            </a:r>
            <a:endParaRPr lang="sk-SK" altLang="sk-SK" sz="2600" b="0" dirty="0">
              <a:latin typeface="Calibri" panose="020F0502020204030204" pitchFamily="34" charset="0"/>
            </a:endParaRPr>
          </a:p>
        </p:txBody>
      </p:sp>
      <p:pic>
        <p:nvPicPr>
          <p:cNvPr id="23554" name="Picture 2" descr="C:\Users\zdenka\Desktop\justin-timberlake-8004-face2-XL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6" r="5614"/>
          <a:stretch/>
        </p:blipFill>
        <p:spPr bwMode="auto">
          <a:xfrm>
            <a:off x="1009650" y="2600908"/>
            <a:ext cx="6867525" cy="3384376"/>
          </a:xfrm>
          <a:prstGeom prst="roundRect">
            <a:avLst>
              <a:gd name="adj" fmla="val 43404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661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96000" y="1282211"/>
            <a:ext cx="8352000" cy="1030665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600" b="0" dirty="0" smtClean="0">
                <a:latin typeface="Calibri" panose="020F0502020204030204" pitchFamily="34" charset="0"/>
              </a:rPr>
              <a:t>Ak vidíš jeho oči zmenšené – má rozptylky – je krátkozraký.</a:t>
            </a:r>
            <a:r>
              <a:rPr lang="sk-SK" altLang="sk-SK" sz="2600" b="0" dirty="0">
                <a:latin typeface="Calibri" panose="020F0502020204030204" pitchFamily="34" charset="0"/>
              </a:rPr>
              <a:t> </a:t>
            </a:r>
            <a:r>
              <a:rPr lang="sk-SK" altLang="sk-SK" sz="2600" b="0" dirty="0" smtClean="0">
                <a:latin typeface="Calibri" panose="020F0502020204030204" pitchFamily="34" charset="0"/>
              </a:rPr>
              <a:t>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Ak </a:t>
            </a:r>
            <a:r>
              <a:rPr lang="pl-PL" altLang="sk-SK" sz="2600" b="0" dirty="0">
                <a:latin typeface="Calibri" panose="020F0502020204030204" pitchFamily="34" charset="0"/>
              </a:rPr>
              <a:t>vidíš jeho oči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zväčšené </a:t>
            </a:r>
            <a:r>
              <a:rPr lang="pl-PL" altLang="sk-SK" sz="2600" b="0" dirty="0">
                <a:latin typeface="Calibri" panose="020F0502020204030204" pitchFamily="34" charset="0"/>
              </a:rPr>
              <a:t>– má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spojky </a:t>
            </a:r>
            <a:r>
              <a:rPr lang="pl-PL" altLang="sk-SK" sz="2600" b="0" dirty="0">
                <a:latin typeface="Calibri" panose="020F0502020204030204" pitchFamily="34" charset="0"/>
              </a:rPr>
              <a:t>– je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ďalekozraký.</a:t>
            </a:r>
            <a:endParaRPr lang="sk-SK" altLang="sk-SK" sz="2600" b="0" dirty="0">
              <a:latin typeface="Calibri" panose="020F0502020204030204" pitchFamily="34" charset="0"/>
            </a:endParaRPr>
          </a:p>
        </p:txBody>
      </p:sp>
      <p:pic>
        <p:nvPicPr>
          <p:cNvPr id="23554" name="Picture 2" descr="C:\Users\zdenka\Desktop\justin-timberlake-8004-face2-XL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6" r="5614"/>
          <a:stretch/>
        </p:blipFill>
        <p:spPr bwMode="auto">
          <a:xfrm>
            <a:off x="1009650" y="2600908"/>
            <a:ext cx="6867525" cy="3384376"/>
          </a:xfrm>
          <a:prstGeom prst="roundRect">
            <a:avLst>
              <a:gd name="adj" fmla="val 43404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11"/>
          <p:cNvSpPr txBox="1"/>
          <p:nvPr/>
        </p:nvSpPr>
        <p:spPr>
          <a:xfrm>
            <a:off x="3672000" y="51267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</p:spTree>
    <p:extLst>
      <p:ext uri="{BB962C8B-B14F-4D97-AF65-F5344CB8AC3E}">
        <p14:creationId xmlns:p14="http://schemas.microsoft.com/office/powerpoint/2010/main" val="26179656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hlinkClick r:id="rId2" action="ppaction://hlinkfile"/>
          </p:cNvPr>
          <p:cNvSpPr txBox="1"/>
          <p:nvPr/>
        </p:nvSpPr>
        <p:spPr>
          <a:xfrm>
            <a:off x="395752" y="332728"/>
            <a:ext cx="1944000" cy="648000"/>
          </a:xfrm>
          <a:prstGeom prst="roundRect">
            <a:avLst/>
          </a:prstGeom>
          <a:solidFill>
            <a:srgbClr val="FFFF71"/>
          </a:solidFill>
          <a:ln w="3810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0" rIns="72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600" i="1" dirty="0" smtClean="0">
                <a:latin typeface="Calibri" pitchFamily="34" charset="0"/>
              </a:rPr>
              <a:t>ZDROJE</a:t>
            </a:r>
            <a:endParaRPr lang="sk-SK" sz="3600" i="1" dirty="0">
              <a:latin typeface="Calibri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9532" y="1325667"/>
            <a:ext cx="85329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Koubek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Morková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8. ročník ZŠ, 2012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Janovič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Chalupková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9. ročník ZŠ, 2000</a:t>
            </a: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Planéta vedomostí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Phet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simulácie</a:t>
            </a:r>
          </a:p>
          <a:p>
            <a:pPr>
              <a:spcAft>
                <a:spcPts val="1200"/>
              </a:spcAft>
            </a:pP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Video: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Langmaster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- Fyzika,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youtube.com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sk-SK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Obrázky: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Google</a:t>
            </a:r>
            <a:endParaRPr lang="sk-SK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97394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8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196752"/>
            <a:ext cx="8136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600" b="0" dirty="0" smtClean="0">
                <a:latin typeface="Calibri" panose="020F0502020204030204" pitchFamily="34" charset="0"/>
              </a:rPr>
              <a:t>Najrozšírenejšie chyby oka sú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krátkozrakosť</a:t>
            </a:r>
            <a:r>
              <a:rPr lang="sk-SK" sz="2600" b="0" dirty="0" smtClean="0">
                <a:latin typeface="Calibri" panose="020F0502020204030204" pitchFamily="34" charset="0"/>
              </a:rPr>
              <a:t>                                     a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ďalekozrakosť</a:t>
            </a:r>
            <a:r>
              <a:rPr lang="sk-SK" sz="2600" b="0" dirty="0" smtClean="0">
                <a:latin typeface="Calibri" panose="020F0502020204030204" pitchFamily="34" charset="0"/>
              </a:rPr>
              <a:t>, pri ktorých sa ostrý obraz pozorovaného predmetu nevytvára na sietnici a človek vidí niektoré predmety rozmazane.</a:t>
            </a:r>
            <a:endParaRPr lang="sk-SK" sz="2600" b="0" dirty="0">
              <a:solidFill>
                <a:srgbClr val="FF00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Zaoblený obdélník 23"/>
          <p:cNvSpPr/>
          <p:nvPr/>
        </p:nvSpPr>
        <p:spPr>
          <a:xfrm>
            <a:off x="3460869" y="215659"/>
            <a:ext cx="2222262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Chyby oka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2" name="Skupina 1"/>
          <p:cNvGrpSpPr>
            <a:grpSpLocks noChangeAspect="1"/>
          </p:cNvGrpSpPr>
          <p:nvPr/>
        </p:nvGrpSpPr>
        <p:grpSpPr>
          <a:xfrm>
            <a:off x="682624" y="2996952"/>
            <a:ext cx="7778752" cy="2124000"/>
            <a:chOff x="1043608" y="3212975"/>
            <a:chExt cx="7646909" cy="2088000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212975"/>
              <a:ext cx="3678858" cy="2088000"/>
            </a:xfrm>
            <a:prstGeom prst="roundRect">
              <a:avLst/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212975"/>
              <a:ext cx="3686469" cy="2088000"/>
            </a:xfrm>
            <a:prstGeom prst="roundRect">
              <a:avLst/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048332" y="5265204"/>
            <a:ext cx="301086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Krátkozraké oko </a:t>
            </a:r>
            <a:r>
              <a:rPr lang="sk-SK" sz="2200" b="0" dirty="0" smtClean="0">
                <a:latin typeface="Calibri" panose="020F0502020204030204" pitchFamily="34" charset="0"/>
              </a:rPr>
              <a:t>vidí ostro blízke predmety</a:t>
            </a:r>
            <a:endParaRPr lang="sk-SK" sz="3200" b="0" dirty="0">
              <a:latin typeface="Calibri" panose="020F0502020204030204" pitchFamily="34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080926" y="5270304"/>
            <a:ext cx="301086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200" dirty="0">
                <a:solidFill>
                  <a:srgbClr val="C00000"/>
                </a:solidFill>
                <a:latin typeface="Calibri" panose="020F0502020204030204" pitchFamily="34" charset="0"/>
              </a:rPr>
              <a:t>Ď</a:t>
            </a:r>
            <a:r>
              <a:rPr lang="sk-SK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ale</a:t>
            </a:r>
            <a:r>
              <a:rPr lang="sk-SK" sz="3200" dirty="0">
                <a:solidFill>
                  <a:srgbClr val="C00000"/>
                </a:solidFill>
                <a:latin typeface="Calibri" panose="020F0502020204030204" pitchFamily="34" charset="0"/>
              </a:rPr>
              <a:t>kozraké oko </a:t>
            </a:r>
            <a:r>
              <a:rPr lang="sk-SK" sz="2200" b="0" dirty="0">
                <a:latin typeface="Calibri" panose="020F0502020204030204" pitchFamily="34" charset="0"/>
              </a:rPr>
              <a:t>vidí ostro </a:t>
            </a:r>
            <a:r>
              <a:rPr lang="sk-SK" sz="2200" b="0" dirty="0" smtClean="0">
                <a:latin typeface="Calibri" panose="020F0502020204030204" pitchFamily="34" charset="0"/>
              </a:rPr>
              <a:t>vzdialené predmety</a:t>
            </a:r>
            <a:endParaRPr lang="sk-SK" sz="2200" b="0" dirty="0">
              <a:latin typeface="Calibri" panose="020F0502020204030204" pitchFamily="34" charset="0"/>
            </a:endParaRPr>
          </a:p>
        </p:txBody>
      </p:sp>
      <p:pic>
        <p:nvPicPr>
          <p:cNvPr id="11" name="Picture 40" descr="C:\Users\zdenka\Desktop\Obrázok4.png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693" y="188640"/>
            <a:ext cx="18067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057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8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196752"/>
            <a:ext cx="813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Obraz</a:t>
            </a:r>
            <a:r>
              <a:rPr lang="sk-SK" sz="2400" b="0" dirty="0">
                <a:latin typeface="Calibri" panose="020F0502020204030204" pitchFamily="34" charset="0"/>
              </a:rPr>
              <a:t> predmetu sa vytvorí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pred</a:t>
            </a:r>
            <a:r>
              <a:rPr lang="sk-SK" sz="2400" b="0" dirty="0">
                <a:latin typeface="Calibri" panose="020F0502020204030204" pitchFamily="34" charset="0"/>
              </a:rPr>
              <a:t>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sietnicou</a:t>
            </a:r>
            <a:r>
              <a:rPr lang="sk-SK" sz="2400" b="0" dirty="0">
                <a:latin typeface="Calibri" panose="020F0502020204030204" pitchFamily="34" charset="0"/>
              </a:rPr>
              <a:t> – dôvodom môže byť nesprávny tvar šošovky (viac zakrivená) alebo predĺžený tvar oka. Použitím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rozptyliek</a:t>
            </a:r>
            <a:r>
              <a:rPr lang="sk-SK" sz="2400" b="0" dirty="0">
                <a:latin typeface="Calibri" panose="020F0502020204030204" pitchFamily="34" charset="0"/>
              </a:rPr>
              <a:t> sa obraz posunie na sietnicu.</a:t>
            </a:r>
          </a:p>
        </p:txBody>
      </p:sp>
      <p:sp>
        <p:nvSpPr>
          <p:cNvPr id="8" name="Zaoblený obdélník 23"/>
          <p:cNvSpPr/>
          <p:nvPr/>
        </p:nvSpPr>
        <p:spPr>
          <a:xfrm>
            <a:off x="3168611" y="215659"/>
            <a:ext cx="2806779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Krátkozrakosť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8674" name="Picture 2" descr="G:\optika-obrazky\kratkozrakost.jpg"/>
          <p:cNvPicPr>
            <a:picLocks noChangeAspect="1" noChangeArrowheads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39552" y="2397081"/>
            <a:ext cx="4248000" cy="25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G:\optika-obrazky\kratkozrakost.jpg"/>
          <p:cNvPicPr>
            <a:picLocks noChangeAspect="1" noChangeArrowheads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391980" y="3825352"/>
            <a:ext cx="4248000" cy="276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7311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8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196752"/>
            <a:ext cx="813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Obraz</a:t>
            </a:r>
            <a:r>
              <a:rPr lang="sk-SK" sz="24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b="0" dirty="0">
                <a:latin typeface="Calibri" panose="020F0502020204030204" pitchFamily="34" charset="0"/>
              </a:rPr>
              <a:t>predmetu sa vytvorí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za</a:t>
            </a:r>
            <a:r>
              <a:rPr lang="sk-SK" sz="24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sietnicou</a:t>
            </a:r>
            <a:r>
              <a:rPr lang="sk-SK" sz="24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b="0" dirty="0">
                <a:latin typeface="Calibri" panose="020F0502020204030204" pitchFamily="34" charset="0"/>
              </a:rPr>
              <a:t>– príčinou je najčastejšie strata pružnosti </a:t>
            </a:r>
            <a:r>
              <a:rPr lang="sk-SK" sz="2400" b="0" dirty="0" smtClean="0">
                <a:latin typeface="Calibri" panose="020F0502020204030204" pitchFamily="34" charset="0"/>
              </a:rPr>
              <a:t>kruhových </a:t>
            </a:r>
            <a:r>
              <a:rPr lang="sk-SK" sz="2400" b="0" dirty="0">
                <a:latin typeface="Calibri" panose="020F0502020204030204" pitchFamily="34" charset="0"/>
              </a:rPr>
              <a:t>svalov oka s vekom alebo sploštený tvar očnej gule. Obraz sa posunie na sietnicu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spojkami</a:t>
            </a:r>
            <a:r>
              <a:rPr lang="sk-SK" sz="2400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Zaoblený obdélník 23"/>
          <p:cNvSpPr/>
          <p:nvPr/>
        </p:nvSpPr>
        <p:spPr>
          <a:xfrm>
            <a:off x="3132858" y="215659"/>
            <a:ext cx="2878284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Ďalekozrakosť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9698" name="Picture 2" descr="G:\optika-obrazky\dalekozrakost.jpg"/>
          <p:cNvPicPr>
            <a:picLocks noChangeAspect="1" noChangeArrowheads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283968" y="3900529"/>
            <a:ext cx="4392000" cy="259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 descr="G:\optika-obrazky\dalekozrakost.jpg"/>
          <p:cNvPicPr>
            <a:picLocks noChangeAspect="1" noChangeArrowheads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32028" y="2444812"/>
            <a:ext cx="4392000" cy="260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641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4073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1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46000" y="1174199"/>
            <a:ext cx="7452000" cy="1030665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600" b="0" dirty="0" smtClean="0">
                <a:latin typeface="Calibri" panose="020F0502020204030204" pitchFamily="34" charset="0"/>
              </a:rPr>
              <a:t>Ktorý obrázok prináleží krátkozrakému a ktorý ďalekozrakému človeku? Aké okuliare potrebujú?  </a:t>
            </a:r>
            <a:endParaRPr lang="sk-SK" altLang="sk-SK" sz="2600" b="0" dirty="0">
              <a:latin typeface="Calibri" panose="020F0502020204030204" pitchFamily="34" charset="0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813305" y="2384884"/>
            <a:ext cx="7517391" cy="3915104"/>
            <a:chOff x="813305" y="2492896"/>
            <a:chExt cx="7517391" cy="3915104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05" y="2492896"/>
              <a:ext cx="3500383" cy="3060000"/>
            </a:xfrm>
            <a:prstGeom prst="roundRect">
              <a:avLst>
                <a:gd name="adj" fmla="val 10442"/>
              </a:avLst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754" y="2492896"/>
              <a:ext cx="3484942" cy="3060000"/>
            </a:xfrm>
            <a:prstGeom prst="roundRect">
              <a:avLst>
                <a:gd name="adj" fmla="val 9819"/>
              </a:avLst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1" name="BlokTextu 40"/>
            <p:cNvSpPr txBox="1"/>
            <p:nvPr/>
          </p:nvSpPr>
          <p:spPr>
            <a:xfrm>
              <a:off x="2275496" y="5832000"/>
              <a:ext cx="576000" cy="576000"/>
            </a:xfrm>
            <a:prstGeom prst="rect">
              <a:avLst/>
            </a:prstGeom>
            <a:solidFill>
              <a:srgbClr val="FFA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3200" dirty="0" smtClean="0">
                  <a:latin typeface="Calibri" panose="020F0502020204030204" pitchFamily="34" charset="0"/>
                </a:rPr>
                <a:t>A</a:t>
              </a:r>
              <a:endParaRPr lang="sk-SK" sz="3200" dirty="0">
                <a:latin typeface="Calibri" panose="020F0502020204030204" pitchFamily="34" charset="0"/>
              </a:endParaRPr>
            </a:p>
          </p:txBody>
        </p:sp>
        <p:sp>
          <p:nvSpPr>
            <p:cNvPr id="42" name="BlokTextu 41"/>
            <p:cNvSpPr txBox="1"/>
            <p:nvPr/>
          </p:nvSpPr>
          <p:spPr>
            <a:xfrm>
              <a:off x="6300225" y="5832000"/>
              <a:ext cx="576000" cy="576000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3200" dirty="0" smtClean="0">
                  <a:latin typeface="Calibri" panose="020F0502020204030204" pitchFamily="34" charset="0"/>
                </a:rPr>
                <a:t>B</a:t>
              </a:r>
              <a:endParaRPr lang="sk-SK" sz="3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8605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67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813305" y="1448780"/>
            <a:ext cx="7517391" cy="4790078"/>
            <a:chOff x="813305" y="1556792"/>
            <a:chExt cx="7517391" cy="4790078"/>
          </a:xfrm>
        </p:grpSpPr>
        <p:grpSp>
          <p:nvGrpSpPr>
            <p:cNvPr id="2" name="Skupina 1"/>
            <p:cNvGrpSpPr/>
            <p:nvPr/>
          </p:nvGrpSpPr>
          <p:grpSpPr>
            <a:xfrm>
              <a:off x="813305" y="1556792"/>
              <a:ext cx="7517391" cy="3932884"/>
              <a:chOff x="813305" y="1512000"/>
              <a:chExt cx="7517391" cy="3932884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305" y="2384884"/>
                <a:ext cx="3500383" cy="3060000"/>
              </a:xfrm>
              <a:prstGeom prst="roundRect">
                <a:avLst>
                  <a:gd name="adj" fmla="val 10442"/>
                </a:avLst>
              </a:prstGeom>
              <a:noFill/>
              <a:ln w="57150">
                <a:solidFill>
                  <a:srgbClr val="D62900"/>
                </a:solidFill>
                <a:miter lim="800000"/>
                <a:headEnd/>
                <a:tailEnd/>
              </a:ln>
              <a:effectLst>
                <a:outerShdw blurRad="152400" dist="1143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88900" h="50800" prst="softRound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754" y="2384884"/>
                <a:ext cx="3484942" cy="3060000"/>
              </a:xfrm>
              <a:prstGeom prst="roundRect">
                <a:avLst>
                  <a:gd name="adj" fmla="val 8885"/>
                </a:avLst>
              </a:prstGeom>
              <a:noFill/>
              <a:ln w="57150">
                <a:solidFill>
                  <a:srgbClr val="D62900"/>
                </a:solidFill>
                <a:miter lim="800000"/>
                <a:headEnd/>
                <a:tailEnd/>
              </a:ln>
              <a:effectLst>
                <a:outerShdw blurRad="152400" dist="1143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88900" h="50800" prst="softRound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1" name="BlokTextu 40"/>
              <p:cNvSpPr txBox="1"/>
              <p:nvPr/>
            </p:nvSpPr>
            <p:spPr>
              <a:xfrm>
                <a:off x="1267496" y="1512000"/>
                <a:ext cx="2592000" cy="576000"/>
              </a:xfrm>
              <a:prstGeom prst="rect">
                <a:avLst/>
              </a:prstGeom>
              <a:solidFill>
                <a:srgbClr val="FFAFFF"/>
              </a:solidFill>
              <a:ln w="19050">
                <a:solidFill>
                  <a:schemeClr val="bg1"/>
                </a:solidFill>
              </a:ln>
              <a:effectLst>
                <a:outerShdw blurRad="1143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36000" rtlCol="0" anchor="ctr">
                <a:noAutofit/>
              </a:bodyPr>
              <a:lstStyle/>
              <a:p>
                <a:pPr algn="ctr"/>
                <a:r>
                  <a:rPr lang="sk-SK" sz="3200" dirty="0" smtClean="0">
                    <a:latin typeface="Calibri" panose="020F0502020204030204" pitchFamily="34" charset="0"/>
                  </a:rPr>
                  <a:t>Ďalekozraké</a:t>
                </a:r>
                <a:endParaRPr lang="sk-SK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BlokTextu 41"/>
              <p:cNvSpPr txBox="1"/>
              <p:nvPr/>
            </p:nvSpPr>
            <p:spPr>
              <a:xfrm>
                <a:off x="5292225" y="1512000"/>
                <a:ext cx="2592000" cy="576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bg1"/>
                </a:solidFill>
              </a:ln>
              <a:effectLst>
                <a:outerShdw blurRad="1143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36000" rtlCol="0" anchor="ctr">
                <a:noAutofit/>
              </a:bodyPr>
              <a:lstStyle/>
              <a:p>
                <a:pPr algn="ctr"/>
                <a:r>
                  <a:rPr lang="sk-SK" sz="3200" dirty="0" smtClean="0">
                    <a:latin typeface="Calibri" panose="020F0502020204030204" pitchFamily="34" charset="0"/>
                  </a:rPr>
                  <a:t>Krátkozraké</a:t>
                </a:r>
                <a:endParaRPr lang="sk-SK" sz="32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2" name="BlokTextu 11"/>
            <p:cNvSpPr txBox="1"/>
            <p:nvPr/>
          </p:nvSpPr>
          <p:spPr>
            <a:xfrm>
              <a:off x="1519496" y="5770870"/>
              <a:ext cx="2088000" cy="576000"/>
            </a:xfrm>
            <a:prstGeom prst="rect">
              <a:avLst/>
            </a:prstGeom>
            <a:solidFill>
              <a:srgbClr val="FFA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SPOJKY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5544225" y="5762955"/>
              <a:ext cx="2088000" cy="576000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ROZPTYLKY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3846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73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2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38000" y="908720"/>
            <a:ext cx="7668000" cy="2594431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800" b="0" dirty="0" smtClean="0">
                <a:latin typeface="Calibri" panose="020F0502020204030204" pitchFamily="34" charset="0"/>
              </a:rPr>
              <a:t>Aký druh šošoviek je použitý v týchto okuliaroch? Aké sú ohniskové vzdialenosti týchto šošoviek?                                                                       Akú chybu majú oči človeka, ktorý potrebuje takéto okuliare? </a:t>
            </a:r>
            <a:endParaRPr lang="sk-SK" altLang="sk-SK" sz="2800" b="0" dirty="0">
              <a:latin typeface="Calibri" panose="020F0502020204030204" pitchFamily="34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1397000" y="3582764"/>
            <a:ext cx="6350000" cy="2222500"/>
            <a:chOff x="1397000" y="3212976"/>
            <a:chExt cx="6350000" cy="2222500"/>
          </a:xfrm>
        </p:grpSpPr>
        <p:pic>
          <p:nvPicPr>
            <p:cNvPr id="11" name="Picture 3" descr="C:\Users\zdenka\Desktop\Black_Eyewear_Readers_Errol_H_Havana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0" y="3212976"/>
              <a:ext cx="6350000" cy="222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BlokTextu 11"/>
            <p:cNvSpPr txBox="1"/>
            <p:nvPr/>
          </p:nvSpPr>
          <p:spPr>
            <a:xfrm>
              <a:off x="2699792" y="4581128"/>
              <a:ext cx="82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2 D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5580112" y="4581128"/>
              <a:ext cx="10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2,5 D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4245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65596" y="1435584"/>
            <a:ext cx="7812808" cy="1165324"/>
          </a:xfrm>
          <a:prstGeom prst="roundRect">
            <a:avLst>
              <a:gd name="adj" fmla="val 3080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l-PL" altLang="sk-SK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SPOJKY</a:t>
            </a:r>
            <a:r>
              <a:rPr lang="pl-PL" altLang="sk-SK" sz="3200" b="0" dirty="0" smtClean="0">
                <a:latin typeface="Calibri" panose="020F0502020204030204" pitchFamily="34" charset="0"/>
              </a:rPr>
              <a:t> (majú kladné dioptrie).</a:t>
            </a:r>
          </a:p>
          <a:p>
            <a:pPr algn="ctr">
              <a:spcBef>
                <a:spcPts val="0"/>
              </a:spcBef>
            </a:pPr>
            <a:r>
              <a:rPr lang="pl-PL" altLang="sk-SK" sz="3200" b="0" dirty="0" smtClean="0">
                <a:latin typeface="Calibri" panose="020F0502020204030204" pitchFamily="34" charset="0"/>
              </a:rPr>
              <a:t>Potrebuje ich ďalekozraký človek na čítanie.</a:t>
            </a:r>
            <a:endParaRPr lang="sk-SK" altLang="sk-SK" sz="3200" b="0" dirty="0">
              <a:latin typeface="Calibri" panose="020F0502020204030204" pitchFamily="34" charset="0"/>
            </a:endParaRPr>
          </a:p>
        </p:txBody>
      </p:sp>
      <p:sp>
        <p:nvSpPr>
          <p:cNvPr id="17" name="TextovéPole 11"/>
          <p:cNvSpPr txBox="1"/>
          <p:nvPr/>
        </p:nvSpPr>
        <p:spPr>
          <a:xfrm>
            <a:off x="3672000" y="584684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1397000" y="3024245"/>
            <a:ext cx="6350000" cy="2961039"/>
            <a:chOff x="1397000" y="2492896"/>
            <a:chExt cx="6350000" cy="2961039"/>
          </a:xfrm>
        </p:grpSpPr>
        <p:grpSp>
          <p:nvGrpSpPr>
            <p:cNvPr id="2" name="Skupina 1"/>
            <p:cNvGrpSpPr/>
            <p:nvPr/>
          </p:nvGrpSpPr>
          <p:grpSpPr>
            <a:xfrm>
              <a:off x="1397000" y="2492896"/>
              <a:ext cx="6350000" cy="2222500"/>
              <a:chOff x="1397000" y="3212976"/>
              <a:chExt cx="6350000" cy="2222500"/>
            </a:xfrm>
          </p:grpSpPr>
          <p:pic>
            <p:nvPicPr>
              <p:cNvPr id="11" name="Picture 3" descr="C:\Users\zdenka\Desktop\Black_Eyewear_Readers_Errol_H_Havana.jp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7000" y="3212976"/>
                <a:ext cx="6350000" cy="222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BlokTextu 11"/>
              <p:cNvSpPr txBox="1"/>
              <p:nvPr/>
            </p:nvSpPr>
            <p:spPr>
              <a:xfrm>
                <a:off x="2699792" y="4581128"/>
                <a:ext cx="82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dirty="0" smtClean="0">
                    <a:latin typeface="Calibri" panose="020F0502020204030204" pitchFamily="34" charset="0"/>
                  </a:rPr>
                  <a:t>2 D</a:t>
                </a:r>
                <a:endParaRPr lang="sk-SK" sz="2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BlokTextu 15"/>
              <p:cNvSpPr txBox="1"/>
              <p:nvPr/>
            </p:nvSpPr>
            <p:spPr>
              <a:xfrm>
                <a:off x="5580112" y="458112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dirty="0" smtClean="0">
                    <a:latin typeface="Calibri" panose="020F0502020204030204" pitchFamily="34" charset="0"/>
                  </a:rPr>
                  <a:t>2,5 D</a:t>
                </a:r>
                <a:endParaRPr lang="sk-SK" sz="28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" name="Skupina 2"/>
            <p:cNvGrpSpPr/>
            <p:nvPr/>
          </p:nvGrpSpPr>
          <p:grpSpPr>
            <a:xfrm>
              <a:off x="2105680" y="4869160"/>
              <a:ext cx="5004544" cy="584775"/>
              <a:chOff x="2105680" y="5169971"/>
              <a:chExt cx="5004544" cy="584775"/>
            </a:xfrm>
          </p:grpSpPr>
          <p:sp>
            <p:nvSpPr>
              <p:cNvPr id="18" name="BlokTextu 17"/>
              <p:cNvSpPr txBox="1"/>
              <p:nvPr/>
            </p:nvSpPr>
            <p:spPr>
              <a:xfrm>
                <a:off x="2105680" y="5169971"/>
                <a:ext cx="2016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3200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f = 0,5 m</a:t>
                </a:r>
                <a:endParaRPr lang="sk-SK" sz="3200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BlokTextu 18"/>
              <p:cNvSpPr txBox="1"/>
              <p:nvPr/>
            </p:nvSpPr>
            <p:spPr>
              <a:xfrm>
                <a:off x="5094000" y="5169971"/>
                <a:ext cx="2016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3200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f = 0,4 m</a:t>
                </a:r>
                <a:endParaRPr lang="sk-SK" sz="3200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7105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73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3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86000" y="1268760"/>
            <a:ext cx="8172000" cy="648000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800" b="0" dirty="0" smtClean="0">
                <a:latin typeface="Calibri" panose="020F0502020204030204" pitchFamily="34" charset="0"/>
              </a:rPr>
              <a:t>Aký druh šošoviek je použitý v okuliaroch na obrázku? </a:t>
            </a:r>
            <a:endParaRPr lang="sk-SK" altLang="sk-SK" sz="2800" b="0" dirty="0">
              <a:latin typeface="Calibri" panose="020F0502020204030204" pitchFamily="34" charset="0"/>
            </a:endParaRPr>
          </a:p>
        </p:txBody>
      </p:sp>
      <p:pic>
        <p:nvPicPr>
          <p:cNvPr id="17" name="Picture 2" descr="E:\optika-obrazky\Figure 26_06_1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0000" y="2096852"/>
            <a:ext cx="6624000" cy="4140000"/>
          </a:xfrm>
          <a:prstGeom prst="roundRect">
            <a:avLst>
              <a:gd name="adj" fmla="val 7924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614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ežná dráha">
  <a:themeElements>
    <a:clrScheme name="Obežná dráh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bežná drá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bežná dráh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ežná dráh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17269</TotalTime>
  <Words>311</Words>
  <Application>Microsoft Office PowerPoint</Application>
  <PresentationFormat>Prezentácia na obrazovke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Impact</vt:lpstr>
      <vt:lpstr>Tahoma</vt:lpstr>
      <vt:lpstr>Wingdings</vt:lpstr>
      <vt:lpstr>Obežná dráha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Dušan Andraško</cp:lastModifiedBy>
  <cp:revision>1229</cp:revision>
  <dcterms:created xsi:type="dcterms:W3CDTF">2005-06-04T13:18:18Z</dcterms:created>
  <dcterms:modified xsi:type="dcterms:W3CDTF">2020-12-03T08:39:12Z</dcterms:modified>
</cp:coreProperties>
</file>