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74" r:id="rId2"/>
    <p:sldId id="425" r:id="rId3"/>
    <p:sldId id="616" r:id="rId4"/>
    <p:sldId id="619" r:id="rId5"/>
    <p:sldId id="623" r:id="rId6"/>
    <p:sldId id="618" r:id="rId7"/>
    <p:sldId id="620" r:id="rId8"/>
    <p:sldId id="632" r:id="rId9"/>
    <p:sldId id="621" r:id="rId10"/>
    <p:sldId id="624" r:id="rId11"/>
    <p:sldId id="625" r:id="rId12"/>
    <p:sldId id="627" r:id="rId13"/>
    <p:sldId id="642" r:id="rId14"/>
    <p:sldId id="643" r:id="rId15"/>
    <p:sldId id="644" r:id="rId16"/>
    <p:sldId id="626" r:id="rId17"/>
    <p:sldId id="633" r:id="rId18"/>
    <p:sldId id="634" r:id="rId19"/>
    <p:sldId id="656" r:id="rId20"/>
    <p:sldId id="657" r:id="rId21"/>
    <p:sldId id="658" r:id="rId22"/>
    <p:sldId id="659" r:id="rId23"/>
    <p:sldId id="660" r:id="rId24"/>
    <p:sldId id="671" r:id="rId25"/>
    <p:sldId id="665" r:id="rId26"/>
    <p:sldId id="666" r:id="rId27"/>
    <p:sldId id="670" r:id="rId2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81"/>
    <a:srgbClr val="FFFF99"/>
    <a:srgbClr val="FFFF66"/>
    <a:srgbClr val="99FF99"/>
    <a:srgbClr val="FF5BFF"/>
    <a:srgbClr val="D62900"/>
    <a:srgbClr val="0000EA"/>
    <a:srgbClr val="4F0E01"/>
    <a:srgbClr val="135E25"/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AFF03-2D5E-43BB-9A55-4440E9EA8E4E}" type="datetimeFigureOut">
              <a:rPr lang="sk-SK" smtClean="0"/>
              <a:t>2. 12. 2020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4D36-14B1-48DA-9846-D05EB4CD76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9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B4D36-14B1-48DA-9846-D05EB4CD763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415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9972E-B50C-4F1F-8BA3-5B01EB7A1D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61066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479E8-8710-4F44-9901-4058DB9E42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847893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E19-D5AA-41E5-BE7D-9FCD800595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02710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A877-F26D-4134-90E4-A0A078B1F8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558131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ED42-DA6B-4AF5-B829-33A3188F38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84741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7A46-6A10-4395-9099-8E7BE012A4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180690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EE080-FBA9-4748-ABA0-E3FCAF9C99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058927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7CFD-0998-4A02-BFF2-484B0F6FFD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95494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1281-9181-4619-8930-0339D5F1C36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51011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199E-AD6A-4B18-A561-3F1AA9F29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53391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41A-D7EF-45CD-8965-1CA2697C43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158085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BC56FBB-29E1-4178-AF6B-BC7211E7CC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subory/chyby_oka.wmv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opticke%20prostredia.e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buch 1 3"/>
          <p:cNvSpPr>
            <a:spLocks/>
          </p:cNvSpPr>
          <p:nvPr/>
        </p:nvSpPr>
        <p:spPr bwMode="auto">
          <a:xfrm>
            <a:off x="216000" y="206642"/>
            <a:ext cx="8856984" cy="6444716"/>
          </a:xfrm>
          <a:prstGeom prst="irregularSeal1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5940504" y="5381925"/>
            <a:ext cx="316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k-SK" sz="32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Zdenka </a:t>
            </a:r>
            <a:r>
              <a:rPr lang="sk-SK" sz="3200" b="1" dirty="0" err="1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Baková</a:t>
            </a:r>
            <a:endParaRPr lang="sk-SK" sz="3200" b="1" dirty="0" smtClean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ZŠ J. Lipského s MŠ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sk-SK" sz="2000" b="1" dirty="0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152400" dist="114300" dir="2700000" algn="tl" rotWithShape="0">
                    <a:prstClr val="black">
                      <a:alpha val="58000"/>
                    </a:prstClr>
                  </a:outerShdw>
                </a:effectLst>
                <a:latin typeface="Calibri" panose="020F0502020204030204" pitchFamily="34" charset="0"/>
              </a:rPr>
              <a:t>Trenčianske Stankovce</a:t>
            </a:r>
            <a:endParaRPr lang="sk-SK" sz="2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152400" dist="114300" dir="2700000" algn="tl" rotWithShape="0">
                  <a:prstClr val="black">
                    <a:alpha val="58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817694" y="2168860"/>
            <a:ext cx="5508612" cy="21242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effectLst>
            <a:softEdge rad="635000"/>
          </a:effectLst>
        </p:spPr>
        <p:txBody>
          <a:bodyPr wrap="none" lIns="91440" tIns="45720" rIns="91440" bIns="4572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9000" b="0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OPTICKÉ</a:t>
            </a:r>
          </a:p>
          <a:p>
            <a:pPr algn="ctr"/>
            <a:r>
              <a:rPr lang="sk-SK" sz="9000" b="0" spc="140" dirty="0" smtClean="0">
                <a:ln w="38100">
                  <a:solidFill>
                    <a:schemeClr val="tx1"/>
                  </a:solidFill>
                </a:ln>
                <a:solidFill>
                  <a:srgbClr val="00006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VLASTNOSTI OKA</a:t>
            </a:r>
            <a:endParaRPr lang="sk-SK" sz="9000" b="0" cap="none" spc="140" dirty="0">
              <a:ln w="38100">
                <a:solidFill>
                  <a:schemeClr val="tx1"/>
                </a:solidFill>
              </a:ln>
              <a:solidFill>
                <a:srgbClr val="00006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194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0826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aoblený obdélník 23"/>
          <p:cNvSpPr/>
          <p:nvPr/>
        </p:nvSpPr>
        <p:spPr>
          <a:xfrm>
            <a:off x="3423091" y="215659"/>
            <a:ext cx="2297819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Zorný uhol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911691" y="3501308"/>
            <a:ext cx="7320619" cy="2700000"/>
            <a:chOff x="911691" y="3140968"/>
            <a:chExt cx="7320619" cy="2700000"/>
          </a:xfrm>
        </p:grpSpPr>
        <p:pic>
          <p:nvPicPr>
            <p:cNvPr id="23557" name="Picture 5" descr="C:\Users\zdenka\Desktop\intro1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691" y="3140968"/>
              <a:ext cx="7320619" cy="27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BlokTextu 1"/>
            <p:cNvSpPr txBox="1"/>
            <p:nvPr/>
          </p:nvSpPr>
          <p:spPr>
            <a:xfrm>
              <a:off x="3167844" y="4149080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b="0" dirty="0" smtClean="0">
                  <a:latin typeface="Monotype Corsiva" panose="03010101010201010101" pitchFamily="66" charset="0"/>
                </a:rPr>
                <a:t>τ</a:t>
              </a:r>
              <a:endParaRPr lang="sk-SK" sz="3600" b="0" dirty="0">
                <a:latin typeface="Monotype Corsiva" panose="03010101010201010101" pitchFamily="66" charset="0"/>
              </a:endParaRPr>
            </a:p>
          </p:txBody>
        </p:sp>
      </p:grp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200234"/>
            <a:ext cx="8136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sk-SK" sz="2600" b="0" dirty="0">
                <a:latin typeface="Calibri" panose="020F0502020204030204" pitchFamily="34" charset="0"/>
              </a:rPr>
              <a:t>Je to uhol, ktorý zvierajú svetelné lúče prichádzajúce </a:t>
            </a:r>
            <a:r>
              <a:rPr lang="sk-SK" sz="2600" b="0" dirty="0" smtClean="0">
                <a:latin typeface="Calibri" panose="020F0502020204030204" pitchFamily="34" charset="0"/>
              </a:rPr>
              <a:t>              do </a:t>
            </a:r>
            <a:r>
              <a:rPr lang="sk-SK" sz="2600" b="0" dirty="0">
                <a:latin typeface="Calibri" panose="020F0502020204030204" pitchFamily="34" charset="0"/>
              </a:rPr>
              <a:t>oka </a:t>
            </a:r>
            <a:r>
              <a:rPr lang="sk-SK" sz="2600" b="0" dirty="0" smtClean="0">
                <a:latin typeface="Calibri" panose="020F0502020204030204" pitchFamily="34" charset="0"/>
              </a:rPr>
              <a:t>z </a:t>
            </a:r>
            <a:r>
              <a:rPr lang="sk-SK" sz="2600" b="0" dirty="0">
                <a:latin typeface="Calibri" panose="020F0502020204030204" pitchFamily="34" charset="0"/>
              </a:rPr>
              <a:t>krajných bodov pozorovaného predmetu </a:t>
            </a:r>
            <a:r>
              <a:rPr lang="sk-SK" sz="2600" b="0" dirty="0" smtClean="0">
                <a:latin typeface="Calibri" panose="020F0502020204030204" pitchFamily="34" charset="0"/>
              </a:rPr>
              <a:t>                            – </a:t>
            </a:r>
            <a:r>
              <a:rPr lang="sk-SK" sz="2600" b="0" dirty="0">
                <a:latin typeface="Calibri" panose="020F0502020204030204" pitchFamily="34" charset="0"/>
              </a:rPr>
              <a:t>jeho veľkosť podmieňuje počet rozlíšiteľných detailov pozorovaného predmetu (ostrosť zraku). </a:t>
            </a:r>
            <a:endParaRPr lang="sk-SK" sz="2600" b="0" dirty="0" smtClean="0">
              <a:latin typeface="Calibri" panose="020F0502020204030204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Čím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väčší</a:t>
            </a:r>
            <a:r>
              <a:rPr lang="sk-SK" sz="2600" b="0" dirty="0" smtClean="0">
                <a:latin typeface="Calibri" panose="020F0502020204030204" pitchFamily="34" charset="0"/>
              </a:rPr>
              <a:t> je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zorný</a:t>
            </a:r>
            <a:r>
              <a:rPr lang="sk-SK" sz="2600" b="0" dirty="0" smtClean="0">
                <a:latin typeface="Calibri" panose="020F0502020204030204" pitchFamily="34" charset="0"/>
              </a:rPr>
              <a:t>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uhol</a:t>
            </a:r>
            <a:r>
              <a:rPr lang="sk-SK" sz="2600" b="0" dirty="0" smtClean="0">
                <a:latin typeface="Calibri" panose="020F0502020204030204" pitchFamily="34" charset="0"/>
              </a:rPr>
              <a:t>, tým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väčší</a:t>
            </a:r>
            <a:r>
              <a:rPr lang="sk-SK" sz="2600" b="0" dirty="0" smtClean="0">
                <a:latin typeface="Calibri" panose="020F0502020204030204" pitchFamily="34" charset="0"/>
              </a:rPr>
              <a:t> je aj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obraz</a:t>
            </a:r>
            <a:r>
              <a:rPr lang="sk-SK" sz="2600" b="0" dirty="0" smtClean="0">
                <a:latin typeface="Calibri" panose="020F0502020204030204" pitchFamily="34" charset="0"/>
              </a:rPr>
              <a:t> predmetu                      na sietnici.</a:t>
            </a:r>
            <a:endParaRPr lang="sk-SK" sz="26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144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260648"/>
            <a:ext cx="8496000" cy="6300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2380" y="585686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368660"/>
            <a:ext cx="8136000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sk-SK" sz="2600" b="0" dirty="0">
                <a:latin typeface="Calibri" panose="020F0502020204030204" pitchFamily="34" charset="0"/>
              </a:rPr>
              <a:t>Veľkosť zorného uhla závisí od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veľkosti predmetu </a:t>
            </a:r>
            <a:r>
              <a:rPr lang="sk-SK" sz="2600" b="0" dirty="0" smtClean="0">
                <a:latin typeface="Calibri" panose="020F0502020204030204" pitchFamily="34" charset="0"/>
              </a:rPr>
              <a:t>a </a:t>
            </a:r>
            <a:r>
              <a:rPr lang="sk-SK" sz="2600" b="0" dirty="0">
                <a:latin typeface="Calibri" panose="020F0502020204030204" pitchFamily="34" charset="0"/>
              </a:rPr>
              <a:t>jeho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vzdialenosti od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oka</a:t>
            </a:r>
            <a:r>
              <a:rPr lang="sk-SK" sz="2600" b="0" dirty="0" smtClean="0">
                <a:latin typeface="Calibri" panose="020F0502020204030204" pitchFamily="34" charset="0"/>
              </a:rPr>
              <a:t>. </a:t>
            </a:r>
          </a:p>
          <a:p>
            <a:pPr algn="ctr">
              <a:spcBef>
                <a:spcPts val="0"/>
              </a:spcBef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Čím </a:t>
            </a:r>
            <a:r>
              <a:rPr lang="sk-SK" sz="2600" b="0" dirty="0">
                <a:latin typeface="Calibri" panose="020F0502020204030204" pitchFamily="34" charset="0"/>
              </a:rPr>
              <a:t>je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predmet menší</a:t>
            </a:r>
            <a:r>
              <a:rPr lang="sk-SK" sz="2600" b="0" dirty="0">
                <a:latin typeface="Calibri" panose="020F0502020204030204" pitchFamily="34" charset="0"/>
              </a:rPr>
              <a:t>, tým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menší </a:t>
            </a:r>
            <a:r>
              <a:rPr lang="sk-SK" sz="2600" b="0" dirty="0">
                <a:latin typeface="Calibri" panose="020F0502020204030204" pitchFamily="34" charset="0"/>
              </a:rPr>
              <a:t>je jeho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zorný uhol 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                 </a:t>
            </a:r>
            <a:r>
              <a:rPr lang="sk-SK" sz="2600" b="0" dirty="0" smtClean="0">
                <a:latin typeface="Calibri" panose="020F0502020204030204" pitchFamily="34" charset="0"/>
              </a:rPr>
              <a:t>a </a:t>
            </a:r>
            <a:r>
              <a:rPr lang="sk-SK" sz="2600" b="0" dirty="0">
                <a:latin typeface="Calibri" panose="020F0502020204030204" pitchFamily="34" charset="0"/>
              </a:rPr>
              <a:t>tým aj počet rozlíšiteľných </a:t>
            </a:r>
            <a:r>
              <a:rPr lang="sk-SK" sz="2600" b="0" dirty="0" smtClean="0">
                <a:latin typeface="Calibri" panose="020F0502020204030204" pitchFamily="34" charset="0"/>
              </a:rPr>
              <a:t>znakov.</a:t>
            </a:r>
            <a:endParaRPr lang="sk-SK" sz="2600" b="0" dirty="0">
              <a:latin typeface="Calibri" panose="020F0502020204030204" pitchFamily="34" charset="0"/>
            </a:endParaRPr>
          </a:p>
          <a:p>
            <a:pPr algn="ctr">
              <a:spcBef>
                <a:spcPct val="50000"/>
              </a:spcBef>
              <a:defRPr/>
            </a:pPr>
            <a:endParaRPr lang="sk-SK" sz="2600" b="0" dirty="0">
              <a:solidFill>
                <a:srgbClr val="FF0066"/>
              </a:solidFill>
              <a:latin typeface="Calibri" panose="020F0502020204030204" pitchFamily="34" charset="0"/>
            </a:endParaRPr>
          </a:p>
        </p:txBody>
      </p:sp>
      <p:grpSp>
        <p:nvGrpSpPr>
          <p:cNvPr id="29" name="Skupina 28"/>
          <p:cNvGrpSpPr/>
          <p:nvPr/>
        </p:nvGrpSpPr>
        <p:grpSpPr>
          <a:xfrm>
            <a:off x="1080000" y="2240868"/>
            <a:ext cx="6781021" cy="2448000"/>
            <a:chOff x="1080000" y="2240868"/>
            <a:chExt cx="6781021" cy="2448000"/>
          </a:xfrm>
        </p:grpSpPr>
        <p:grpSp>
          <p:nvGrpSpPr>
            <p:cNvPr id="27" name="Skupina 26"/>
            <p:cNvGrpSpPr>
              <a:grpSpLocks noChangeAspect="1"/>
            </p:cNvGrpSpPr>
            <p:nvPr/>
          </p:nvGrpSpPr>
          <p:grpSpPr>
            <a:xfrm>
              <a:off x="1080000" y="2240868"/>
              <a:ext cx="6781021" cy="2448000"/>
              <a:chOff x="1008000" y="3825044"/>
              <a:chExt cx="6174288" cy="2228965"/>
            </a:xfrm>
          </p:grpSpPr>
          <p:grpSp>
            <p:nvGrpSpPr>
              <p:cNvPr id="18" name="Skupina 17"/>
              <p:cNvGrpSpPr/>
              <p:nvPr/>
            </p:nvGrpSpPr>
            <p:grpSpPr>
              <a:xfrm>
                <a:off x="1008000" y="3825044"/>
                <a:ext cx="6174288" cy="2228965"/>
                <a:chOff x="1008000" y="3825044"/>
                <a:chExt cx="6174288" cy="2228965"/>
              </a:xfrm>
            </p:grpSpPr>
            <p:pic>
              <p:nvPicPr>
                <p:cNvPr id="12" name="Picture 4" descr="C:\Users\zdenka\Desktop\Green_Pine_Tree_PNG_Clipar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109" y="3825044"/>
                  <a:ext cx="1620179" cy="22289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C:\Users\zdenka\Desktop\Bez názvu.png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8000" y="3920777"/>
                  <a:ext cx="2095500" cy="16684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2" name="Rovná spojnica 21"/>
                <p:cNvCxnSpPr>
                  <a:endCxn id="12" idx="0"/>
                </p:cNvCxnSpPr>
                <p:nvPr/>
              </p:nvCxnSpPr>
              <p:spPr bwMode="auto">
                <a:xfrm flipV="1">
                  <a:off x="2592176" y="3825044"/>
                  <a:ext cx="3780023" cy="85181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EA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Rovná spojnica 22"/>
                <p:cNvCxnSpPr/>
                <p:nvPr/>
              </p:nvCxnSpPr>
              <p:spPr bwMode="auto">
                <a:xfrm>
                  <a:off x="2592176" y="4676861"/>
                  <a:ext cx="3852032" cy="137714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EA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0" name="Oblúk 29"/>
              <p:cNvSpPr>
                <a:spLocks noChangeAspect="1"/>
              </p:cNvSpPr>
              <p:nvPr/>
            </p:nvSpPr>
            <p:spPr bwMode="auto">
              <a:xfrm rot="2700000">
                <a:off x="2963827" y="4249556"/>
                <a:ext cx="1008000" cy="1008000"/>
              </a:xfrm>
              <a:prstGeom prst="arc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k-SK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BlokTextu 36"/>
            <p:cNvSpPr txBox="1"/>
            <p:nvPr/>
          </p:nvSpPr>
          <p:spPr>
            <a:xfrm>
              <a:off x="3707904" y="2890681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b="0" dirty="0" smtClean="0">
                  <a:latin typeface="Monotype Corsiva" panose="03010101010201010101" pitchFamily="66" charset="0"/>
                </a:rPr>
                <a:t>τ</a:t>
              </a:r>
              <a:endParaRPr lang="sk-SK" sz="3600" b="0" dirty="0">
                <a:latin typeface="Monotype Corsiva" panose="03010101010201010101" pitchFamily="66" charset="0"/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1080000" y="4725348"/>
            <a:ext cx="6363579" cy="1836000"/>
            <a:chOff x="1080000" y="4725348"/>
            <a:chExt cx="6363579" cy="1836000"/>
          </a:xfrm>
        </p:grpSpPr>
        <p:grpSp>
          <p:nvGrpSpPr>
            <p:cNvPr id="26" name="Skupina 25"/>
            <p:cNvGrpSpPr>
              <a:grpSpLocks noChangeAspect="1"/>
            </p:cNvGrpSpPr>
            <p:nvPr/>
          </p:nvGrpSpPr>
          <p:grpSpPr>
            <a:xfrm>
              <a:off x="1080000" y="4725348"/>
              <a:ext cx="6363579" cy="1836000"/>
              <a:chOff x="1007604" y="1880828"/>
              <a:chExt cx="5782896" cy="1668463"/>
            </a:xfrm>
          </p:grpSpPr>
          <p:grpSp>
            <p:nvGrpSpPr>
              <p:cNvPr id="13" name="Skupina 12"/>
              <p:cNvGrpSpPr/>
              <p:nvPr/>
            </p:nvGrpSpPr>
            <p:grpSpPr>
              <a:xfrm>
                <a:off x="1007604" y="1880828"/>
                <a:ext cx="5368896" cy="1668463"/>
                <a:chOff x="1007604" y="1880828"/>
                <a:chExt cx="5368896" cy="1668463"/>
              </a:xfrm>
            </p:grpSpPr>
            <p:pic>
              <p:nvPicPr>
                <p:cNvPr id="24578" name="Picture 2" descr="C:\Users\zdenka\Desktop\Bez názvu.png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7604" y="1880828"/>
                  <a:ext cx="2095500" cy="16684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" name="Rovná spojnica 2"/>
                <p:cNvCxnSpPr/>
                <p:nvPr/>
              </p:nvCxnSpPr>
              <p:spPr bwMode="auto">
                <a:xfrm flipV="1">
                  <a:off x="2591780" y="2348880"/>
                  <a:ext cx="3780419" cy="28803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EA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" name="Rovná spojnica 4"/>
                <p:cNvCxnSpPr/>
                <p:nvPr/>
              </p:nvCxnSpPr>
              <p:spPr bwMode="auto">
                <a:xfrm>
                  <a:off x="2591780" y="2636912"/>
                  <a:ext cx="3784720" cy="431956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EA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Oblúk 18"/>
              <p:cNvSpPr>
                <a:spLocks noChangeAspect="1"/>
              </p:cNvSpPr>
              <p:nvPr/>
            </p:nvSpPr>
            <p:spPr bwMode="auto">
              <a:xfrm rot="2700000">
                <a:off x="3689358" y="2495447"/>
                <a:ext cx="360000" cy="360000"/>
              </a:xfrm>
              <a:prstGeom prst="arc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k-SK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4" name="Picture 6" descr="http://www2.ca.uky.edu/agcomm/magazine/2012/Fall2012/images/Short_row_apple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2500" y="2275200"/>
                <a:ext cx="828000" cy="8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BlokTextu 37"/>
            <p:cNvSpPr txBox="1"/>
            <p:nvPr/>
          </p:nvSpPr>
          <p:spPr>
            <a:xfrm>
              <a:off x="4067944" y="5302800"/>
              <a:ext cx="5400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b="0" dirty="0" smtClean="0">
                  <a:latin typeface="Monotype Corsiva" panose="03010101010201010101" pitchFamily="66" charset="0"/>
                </a:rPr>
                <a:t>τ</a:t>
              </a:r>
              <a:endParaRPr lang="sk-SK" sz="2800" b="0" dirty="0">
                <a:latin typeface="Monotype Corsiva" panose="030101010102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14097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260648"/>
            <a:ext cx="8496000" cy="630035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444150"/>
            <a:ext cx="8136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sk-SK" sz="2600" b="0" dirty="0" smtClean="0">
                <a:latin typeface="Calibri" panose="020F0502020204030204" pitchFamily="34" charset="0"/>
              </a:rPr>
              <a:t>Posunutím </a:t>
            </a:r>
            <a:r>
              <a:rPr lang="sk-SK" sz="2600" b="0" dirty="0">
                <a:latin typeface="Calibri" panose="020F0502020204030204" pitchFamily="34" charset="0"/>
              </a:rPr>
              <a:t>predmetu do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väčšej vzdialenosti </a:t>
            </a:r>
            <a:r>
              <a:rPr lang="sk-SK" sz="2600" b="0" dirty="0">
                <a:latin typeface="Calibri" panose="020F0502020204030204" pitchFamily="34" charset="0"/>
              </a:rPr>
              <a:t>sa jeho </a:t>
            </a:r>
            <a:r>
              <a:rPr lang="sk-SK" sz="2600" b="0" dirty="0" smtClean="0">
                <a:latin typeface="Calibri" panose="020F0502020204030204" pitchFamily="34" charset="0"/>
              </a:rPr>
              <a:t>        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zorný</a:t>
            </a:r>
            <a:r>
              <a:rPr lang="sk-SK" sz="2600" b="0" dirty="0" smtClean="0">
                <a:latin typeface="Calibri" panose="020F0502020204030204" pitchFamily="34" charset="0"/>
              </a:rPr>
              <a:t> </a:t>
            </a:r>
            <a:r>
              <a:rPr lang="sk-SK" sz="2600" dirty="0">
                <a:solidFill>
                  <a:srgbClr val="C00000"/>
                </a:solidFill>
                <a:latin typeface="Calibri" panose="020F0502020204030204" pitchFamily="34" charset="0"/>
              </a:rPr>
              <a:t>uhol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zmenší </a:t>
            </a:r>
            <a:r>
              <a:rPr lang="sk-SK" sz="2600" b="0" dirty="0" smtClean="0">
                <a:latin typeface="Calibri" panose="020F0502020204030204" pitchFamily="34" charset="0"/>
              </a:rPr>
              <a:t>- </a:t>
            </a:r>
            <a:r>
              <a:rPr lang="sk-SK" sz="2600" b="0" dirty="0">
                <a:latin typeface="Calibri" panose="020F0502020204030204" pitchFamily="34" charset="0"/>
              </a:rPr>
              <a:t>preto malé predmety pozorujeme zblízka, aby sa zväčšil zorný </a:t>
            </a:r>
            <a:r>
              <a:rPr lang="sk-SK" sz="2600" b="0" dirty="0" smtClean="0">
                <a:latin typeface="Calibri" panose="020F0502020204030204" pitchFamily="34" charset="0"/>
              </a:rPr>
              <a:t>uhol.</a:t>
            </a:r>
            <a:endParaRPr lang="sk-SK" sz="2600" b="0" dirty="0">
              <a:latin typeface="Calibri" panose="020F0502020204030204" pitchFamily="34" charset="0"/>
            </a:endParaRPr>
          </a:p>
        </p:txBody>
      </p:sp>
      <p:grpSp>
        <p:nvGrpSpPr>
          <p:cNvPr id="17" name="Skupina 16"/>
          <p:cNvGrpSpPr/>
          <p:nvPr/>
        </p:nvGrpSpPr>
        <p:grpSpPr>
          <a:xfrm>
            <a:off x="611560" y="2204176"/>
            <a:ext cx="7917558" cy="1836892"/>
            <a:chOff x="611560" y="2598308"/>
            <a:chExt cx="7917558" cy="1836892"/>
          </a:xfrm>
        </p:grpSpPr>
        <p:pic>
          <p:nvPicPr>
            <p:cNvPr id="12" name="Picture 4" descr="C:\Users\zdenka\Desktop\Green_Pine_Tree_PNG_Clipart.png"/>
            <p:cNvPicPr preferRelativeResize="0">
              <a:picLocks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690" y="2598308"/>
              <a:ext cx="1152000" cy="183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zdenka\Desktop\Bez názvu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598308"/>
              <a:ext cx="2301420" cy="1832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Rovná spojnica 21"/>
            <p:cNvCxnSpPr>
              <a:endCxn id="12" idx="0"/>
            </p:cNvCxnSpPr>
            <p:nvPr/>
          </p:nvCxnSpPr>
          <p:spPr bwMode="auto">
            <a:xfrm flipV="1">
              <a:off x="2351409" y="2598308"/>
              <a:ext cx="2691281" cy="8125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EA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ovná spojnica 22"/>
            <p:cNvCxnSpPr/>
            <p:nvPr/>
          </p:nvCxnSpPr>
          <p:spPr bwMode="auto">
            <a:xfrm>
              <a:off x="2351409" y="3428691"/>
              <a:ext cx="2691281" cy="100561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EA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blúk 29"/>
            <p:cNvSpPr>
              <a:spLocks noChangeAspect="1"/>
            </p:cNvSpPr>
            <p:nvPr/>
          </p:nvSpPr>
          <p:spPr bwMode="auto">
            <a:xfrm rot="2700000">
              <a:off x="2533027" y="2902195"/>
              <a:ext cx="1107054" cy="1107054"/>
            </a:xfrm>
            <a:prstGeom prst="arc">
              <a:avLst/>
            </a:prstGeom>
            <a:noFill/>
            <a:ln w="19050" cap="flat" cmpd="sng" algn="ctr">
              <a:solidFill>
                <a:srgbClr val="0000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5" name="Picture 4" descr="C:\Users\zdenka\Desktop\Green_Pine_Tree_PNG_Clipart.png"/>
            <p:cNvPicPr preferRelativeResize="0">
              <a:picLocks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118" y="2599200"/>
              <a:ext cx="1152000" cy="183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Rovná spojnica 27"/>
            <p:cNvCxnSpPr>
              <a:endCxn id="25" idx="0"/>
            </p:cNvCxnSpPr>
            <p:nvPr/>
          </p:nvCxnSpPr>
          <p:spPr bwMode="auto">
            <a:xfrm flipV="1">
              <a:off x="2351409" y="2599200"/>
              <a:ext cx="5601709" cy="81800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Rovná spojnica 28"/>
            <p:cNvCxnSpPr/>
            <p:nvPr/>
          </p:nvCxnSpPr>
          <p:spPr bwMode="auto">
            <a:xfrm>
              <a:off x="2351409" y="3410824"/>
              <a:ext cx="5640971" cy="10243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blúk 32"/>
            <p:cNvSpPr>
              <a:spLocks noChangeAspect="1"/>
            </p:cNvSpPr>
            <p:nvPr/>
          </p:nvSpPr>
          <p:spPr bwMode="auto">
            <a:xfrm rot="2700000">
              <a:off x="3316961" y="3078000"/>
              <a:ext cx="720000" cy="720000"/>
            </a:xfrm>
            <a:prstGeom prst="arc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504000" y="4534669"/>
            <a:ext cx="8136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sk-SK" sz="2600" b="0" dirty="0" smtClean="0">
                <a:latin typeface="Calibri" panose="020F0502020204030204" pitchFamily="34" charset="0"/>
              </a:rPr>
              <a:t>Najmenší zorný uhol, kedy ľudské oko ešte rozlíši dva predmety (dva body) je </a:t>
            </a:r>
            <a:r>
              <a:rPr lang="el-GR" sz="3600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τ</a:t>
            </a:r>
            <a:r>
              <a:rPr lang="sk-SK" sz="2800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 =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1´</a:t>
            </a:r>
            <a:r>
              <a:rPr lang="sk-SK" sz="2600" b="0" dirty="0" smtClean="0">
                <a:latin typeface="Calibri" panose="020F0502020204030204" pitchFamily="34" charset="0"/>
              </a:rPr>
              <a:t>. </a:t>
            </a:r>
          </a:p>
          <a:p>
            <a:pPr algn="ctr">
              <a:spcBef>
                <a:spcPts val="0"/>
              </a:spcBef>
            </a:pPr>
            <a:r>
              <a:rPr lang="sk-SK" sz="2600" b="0" dirty="0" smtClean="0">
                <a:latin typeface="Calibri" panose="020F0502020204030204" pitchFamily="34" charset="0"/>
              </a:rPr>
              <a:t>Pod zorným uhlom 1´ vidíme napr. predmet                              vysoký 1 m zo vzdialenosti 3 440 m.</a:t>
            </a:r>
            <a:endParaRPr lang="sk-SK" sz="2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3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2380" y="5856866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6691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0826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aoblený obdélník 23"/>
          <p:cNvSpPr/>
          <p:nvPr/>
        </p:nvSpPr>
        <p:spPr>
          <a:xfrm>
            <a:off x="2496650" y="215659"/>
            <a:ext cx="4150700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Načo sú nám dve oči?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200234"/>
            <a:ext cx="8244000" cy="15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sk-SK" sz="2400" b="0" dirty="0" smtClean="0">
                <a:latin typeface="Calibri" panose="020F0502020204030204" pitchFamily="34" charset="0"/>
              </a:rPr>
              <a:t>Každé oko zachytáva daný predmet z odlišnej polohy, preto aj vzniknuté obrazy sa navzájom trochu líšia – ich skladaním                   v mozgu vzniká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priestorové vnímanie </a:t>
            </a:r>
            <a:r>
              <a:rPr lang="sk-SK" sz="2400" b="0" dirty="0" smtClean="0">
                <a:latin typeface="Calibri" panose="020F0502020204030204" pitchFamily="34" charset="0"/>
              </a:rPr>
              <a:t>(stereoskopické videnie). Vďaka tomu je možné ľahšie odhadnúť vzdialenosť od predmetu. </a:t>
            </a:r>
            <a:endParaRPr lang="sk-SK" sz="2400" b="0" dirty="0">
              <a:latin typeface="Calibri" panose="020F0502020204030204" pitchFamily="34" charset="0"/>
            </a:endParaRPr>
          </a:p>
        </p:txBody>
      </p:sp>
      <p:pic>
        <p:nvPicPr>
          <p:cNvPr id="14" name="Picture 5" descr="http://litvinovs.net/images/reflection/3d_cinema_technology/binocula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444" y="3064841"/>
            <a:ext cx="3492000" cy="31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C:\Users\zdenka\Desktop\vision_binoculaire2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2960948"/>
            <a:ext cx="4279409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0210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432000" y="296652"/>
            <a:ext cx="8280000" cy="1872000"/>
          </a:xfrm>
          <a:prstGeom prst="roundRect">
            <a:avLst>
              <a:gd name="adj" fmla="val 11475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6436" y="6164883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Skupina 1"/>
          <p:cNvGrpSpPr/>
          <p:nvPr/>
        </p:nvGrpSpPr>
        <p:grpSpPr>
          <a:xfrm>
            <a:off x="891210" y="2493316"/>
            <a:ext cx="7361580" cy="3780000"/>
            <a:chOff x="875796" y="2382403"/>
            <a:chExt cx="7361580" cy="3780000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561"/>
            <a:stretch/>
          </p:blipFill>
          <p:spPr bwMode="auto">
            <a:xfrm>
              <a:off x="875796" y="2382403"/>
              <a:ext cx="3707585" cy="3780000"/>
            </a:xfrm>
            <a:prstGeom prst="roundRect">
              <a:avLst>
                <a:gd name="adj" fmla="val 9987"/>
              </a:avLst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6630" name="Picture 6" descr="http://baby-dresses.org/wp-content/uploads/2013/12/threading-the-needle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943181" y="2382403"/>
              <a:ext cx="3294195" cy="3780000"/>
            </a:xfrm>
            <a:prstGeom prst="roundRect">
              <a:avLst>
                <a:gd name="adj" fmla="val 10884"/>
              </a:avLst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404664"/>
            <a:ext cx="8136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Presvedčte sa o význame dvoch očí jednoduchým    pokusom – zakryte si jedno oko a pokúste sa trafiť prstom hrot ceruzky, ktorú drží </a:t>
            </a:r>
            <a:r>
              <a:rPr lang="sk-SK" sz="2600" b="0" dirty="0">
                <a:latin typeface="Calibri" panose="020F0502020204030204" pitchFamily="34" charset="0"/>
              </a:rPr>
              <a:t>Váš </a:t>
            </a:r>
            <a:r>
              <a:rPr lang="sk-SK" sz="2600" b="0" dirty="0" smtClean="0">
                <a:latin typeface="Calibri" panose="020F0502020204030204" pitchFamily="34" charset="0"/>
              </a:rPr>
              <a:t>spolužiak alebo </a:t>
            </a:r>
            <a:r>
              <a:rPr lang="sk-SK" sz="2600" b="0" dirty="0">
                <a:latin typeface="Calibri" panose="020F0502020204030204" pitchFamily="34" charset="0"/>
              </a:rPr>
              <a:t>navliecť niť </a:t>
            </a:r>
            <a:r>
              <a:rPr lang="sk-SK" sz="2600" b="0" dirty="0" smtClean="0">
                <a:latin typeface="Calibri" panose="020F0502020204030204" pitchFamily="34" charset="0"/>
              </a:rPr>
              <a:t>            do ihly s jedným okom zažmúreným. </a:t>
            </a:r>
            <a:endParaRPr lang="sk-SK" sz="26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5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0826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aoblený obdélník 23"/>
          <p:cNvSpPr/>
          <p:nvPr/>
        </p:nvSpPr>
        <p:spPr>
          <a:xfrm>
            <a:off x="3419300" y="215659"/>
            <a:ext cx="2305401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Zorné pole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200234"/>
            <a:ext cx="813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sk-SK" sz="2400" b="0" dirty="0" smtClean="0">
                <a:latin typeface="Calibri" panose="020F0502020204030204" pitchFamily="34" charset="0"/>
              </a:rPr>
              <a:t>Vďaka dvom očiam je väčší aj priestor, ktorý môžeme zachytiť pri nehybnej polohe očí  a hlavy – tento priestor sa označuje      ako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binokulárne</a:t>
            </a:r>
            <a:r>
              <a:rPr lang="sk-SK" sz="2400" b="0" dirty="0" smtClean="0">
                <a:latin typeface="Calibri" panose="020F0502020204030204" pitchFamily="34" charset="0"/>
              </a:rPr>
              <a:t>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zorné</a:t>
            </a:r>
            <a:r>
              <a:rPr lang="sk-SK" sz="2400" b="0" dirty="0" smtClean="0">
                <a:latin typeface="Calibri" panose="020F0502020204030204" pitchFamily="34" charset="0"/>
              </a:rPr>
              <a:t>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pole</a:t>
            </a:r>
            <a:r>
              <a:rPr lang="sk-SK" sz="2400" b="0" dirty="0" smtClean="0">
                <a:latin typeface="Calibri" panose="020F0502020204030204" pitchFamily="34" charset="0"/>
              </a:rPr>
              <a:t> – u človeka dosahuje až 124° a tiež významne prispieva k priestorovej orientácii. </a:t>
            </a:r>
            <a:endParaRPr lang="sk-SK" sz="2400" b="0" dirty="0">
              <a:latin typeface="Calibri" panose="020F0502020204030204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960" y="2816932"/>
            <a:ext cx="3276000" cy="358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4392" y="2811285"/>
            <a:ext cx="3276000" cy="358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1527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196752"/>
            <a:ext cx="8136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Najrozšírenejšie chyby oka sú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krátkozrakosť</a:t>
            </a:r>
            <a:r>
              <a:rPr lang="sk-SK" sz="2600" b="0" dirty="0" smtClean="0">
                <a:latin typeface="Calibri" panose="020F0502020204030204" pitchFamily="34" charset="0"/>
              </a:rPr>
              <a:t>                                     a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ďalekozrakosť</a:t>
            </a:r>
            <a:r>
              <a:rPr lang="sk-SK" sz="2600" b="0" dirty="0" smtClean="0">
                <a:latin typeface="Calibri" panose="020F0502020204030204" pitchFamily="34" charset="0"/>
              </a:rPr>
              <a:t>, pri ktorých sa ostrý obraz pozorovaného predmetu nevytvára na sietnici a človek vidí niektoré predmety rozmazane.</a:t>
            </a:r>
            <a:endParaRPr lang="sk-SK" sz="2600" b="0" dirty="0">
              <a:solidFill>
                <a:srgbClr val="FF00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Zaoblený obdélník 23"/>
          <p:cNvSpPr/>
          <p:nvPr/>
        </p:nvSpPr>
        <p:spPr>
          <a:xfrm>
            <a:off x="3460869" y="215659"/>
            <a:ext cx="222226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Chyby oka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2" name="Skupina 1"/>
          <p:cNvGrpSpPr>
            <a:grpSpLocks noChangeAspect="1"/>
          </p:cNvGrpSpPr>
          <p:nvPr/>
        </p:nvGrpSpPr>
        <p:grpSpPr>
          <a:xfrm>
            <a:off x="682624" y="2996952"/>
            <a:ext cx="7778752" cy="2124000"/>
            <a:chOff x="1043608" y="3212975"/>
            <a:chExt cx="7646909" cy="2088000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212975"/>
              <a:ext cx="3678858" cy="2088000"/>
            </a:xfrm>
            <a:prstGeom prst="roundRect">
              <a:avLst/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212975"/>
              <a:ext cx="3686469" cy="2088000"/>
            </a:xfrm>
            <a:prstGeom prst="roundRect">
              <a:avLst/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048332" y="5265204"/>
            <a:ext cx="30108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Krátkozraké oko </a:t>
            </a:r>
            <a:r>
              <a:rPr lang="sk-SK" sz="2200" b="0" dirty="0" smtClean="0">
                <a:latin typeface="Calibri" panose="020F0502020204030204" pitchFamily="34" charset="0"/>
              </a:rPr>
              <a:t>vidí ostro blízke predmety</a:t>
            </a:r>
            <a:endParaRPr lang="sk-SK" sz="3200" b="0" dirty="0">
              <a:latin typeface="Calibri" panose="020F0502020204030204" pitchFamily="34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080926" y="5270304"/>
            <a:ext cx="30108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200" dirty="0">
                <a:solidFill>
                  <a:srgbClr val="C00000"/>
                </a:solidFill>
                <a:latin typeface="Calibri" panose="020F0502020204030204" pitchFamily="34" charset="0"/>
              </a:rPr>
              <a:t>Ď</a:t>
            </a:r>
            <a:r>
              <a:rPr lang="sk-SK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ale</a:t>
            </a:r>
            <a:r>
              <a:rPr lang="sk-SK" sz="3200" dirty="0">
                <a:solidFill>
                  <a:srgbClr val="C00000"/>
                </a:solidFill>
                <a:latin typeface="Calibri" panose="020F0502020204030204" pitchFamily="34" charset="0"/>
              </a:rPr>
              <a:t>kozraké oko </a:t>
            </a:r>
            <a:r>
              <a:rPr lang="sk-SK" sz="2200" b="0" dirty="0">
                <a:latin typeface="Calibri" panose="020F0502020204030204" pitchFamily="34" charset="0"/>
              </a:rPr>
              <a:t>vidí ostro </a:t>
            </a:r>
            <a:r>
              <a:rPr lang="sk-SK" sz="2200" b="0" dirty="0" smtClean="0">
                <a:latin typeface="Calibri" panose="020F0502020204030204" pitchFamily="34" charset="0"/>
              </a:rPr>
              <a:t>vzdialené predmety</a:t>
            </a:r>
            <a:endParaRPr lang="sk-SK" sz="2200" b="0" dirty="0">
              <a:latin typeface="Calibri" panose="020F0502020204030204" pitchFamily="34" charset="0"/>
            </a:endParaRPr>
          </a:p>
        </p:txBody>
      </p:sp>
      <p:pic>
        <p:nvPicPr>
          <p:cNvPr id="11" name="Picture 40" descr="C:\Users\zdenka\Desktop\Obrázok4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693" y="188640"/>
            <a:ext cx="18067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057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196752"/>
            <a:ext cx="813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Obraz</a:t>
            </a:r>
            <a:r>
              <a:rPr lang="sk-SK" sz="2400" b="0" dirty="0">
                <a:latin typeface="Calibri" panose="020F0502020204030204" pitchFamily="34" charset="0"/>
              </a:rPr>
              <a:t> predmetu sa vytvorí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pred</a:t>
            </a:r>
            <a:r>
              <a:rPr lang="sk-SK" sz="2400" b="0" dirty="0">
                <a:latin typeface="Calibri" panose="020F0502020204030204" pitchFamily="34" charset="0"/>
              </a:rPr>
              <a:t>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sietnicou</a:t>
            </a:r>
            <a:r>
              <a:rPr lang="sk-SK" sz="2400" b="0" dirty="0">
                <a:latin typeface="Calibri" panose="020F0502020204030204" pitchFamily="34" charset="0"/>
              </a:rPr>
              <a:t> – dôvodom môže byť nesprávny tvar šošovky (viac zakrivená) alebo predĺžený tvar oka. Použitím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rozptyliek</a:t>
            </a:r>
            <a:r>
              <a:rPr lang="sk-SK" sz="2400" b="0" dirty="0">
                <a:latin typeface="Calibri" panose="020F0502020204030204" pitchFamily="34" charset="0"/>
              </a:rPr>
              <a:t> sa obraz posunie na sietnicu.</a:t>
            </a:r>
          </a:p>
        </p:txBody>
      </p:sp>
      <p:sp>
        <p:nvSpPr>
          <p:cNvPr id="8" name="Zaoblený obdélník 23"/>
          <p:cNvSpPr/>
          <p:nvPr/>
        </p:nvSpPr>
        <p:spPr>
          <a:xfrm>
            <a:off x="3168611" y="215659"/>
            <a:ext cx="2806779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Krátkozrakosť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8674" name="Picture 2" descr="G:\optika-obrazky\kratkozrakost.jpg"/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39552" y="2397081"/>
            <a:ext cx="4248000" cy="25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G:\optika-obrazky\kratkozrakost.jpg"/>
          <p:cNvPicPr>
            <a:picLocks noChangeAspect="1" noChangeArrowheads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391980" y="3825352"/>
            <a:ext cx="4248000" cy="276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7311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8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196752"/>
            <a:ext cx="813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Obraz</a:t>
            </a:r>
            <a:r>
              <a:rPr lang="sk-SK" sz="24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b="0" dirty="0">
                <a:latin typeface="Calibri" panose="020F0502020204030204" pitchFamily="34" charset="0"/>
              </a:rPr>
              <a:t>predmetu sa vytvorí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za</a:t>
            </a:r>
            <a:r>
              <a:rPr lang="sk-SK" sz="24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sietnicou</a:t>
            </a:r>
            <a:r>
              <a:rPr lang="sk-SK" sz="2400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sk-SK" sz="2400" b="0" dirty="0">
                <a:latin typeface="Calibri" panose="020F0502020204030204" pitchFamily="34" charset="0"/>
              </a:rPr>
              <a:t>– príčinou je najčastejšie strata pružnosti </a:t>
            </a:r>
            <a:r>
              <a:rPr lang="sk-SK" sz="2400" b="0" dirty="0" smtClean="0">
                <a:latin typeface="Calibri" panose="020F0502020204030204" pitchFamily="34" charset="0"/>
              </a:rPr>
              <a:t>kruhových </a:t>
            </a:r>
            <a:r>
              <a:rPr lang="sk-SK" sz="2400" b="0" dirty="0">
                <a:latin typeface="Calibri" panose="020F0502020204030204" pitchFamily="34" charset="0"/>
              </a:rPr>
              <a:t>svalov oka s vekom alebo sploštený tvar očnej gule. Obraz sa posunie na sietnicu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spojkami</a:t>
            </a:r>
            <a:r>
              <a:rPr lang="sk-SK" sz="2400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Zaoblený obdélník 23"/>
          <p:cNvSpPr/>
          <p:nvPr/>
        </p:nvSpPr>
        <p:spPr>
          <a:xfrm>
            <a:off x="3132858" y="215659"/>
            <a:ext cx="2878284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Ďalekozrakosť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9698" name="Picture 2" descr="G:\optika-obrazky\dalekozrakost.jpg"/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283968" y="3900529"/>
            <a:ext cx="4392000" cy="259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 descr="G:\optika-obrazky\dalekozrakost.jpg"/>
          <p:cNvPicPr>
            <a:picLocks noChangeAspect="1" noChangeArrowheads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432028" y="2444812"/>
            <a:ext cx="4392000" cy="260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641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4073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1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46000" y="1174199"/>
            <a:ext cx="7452000" cy="103066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600" b="0" dirty="0" smtClean="0">
                <a:latin typeface="Calibri" panose="020F0502020204030204" pitchFamily="34" charset="0"/>
              </a:rPr>
              <a:t>Ktorý obrázok prináleží krátkozrakému a ktorý ďalekozrakému človeku? Aké okuliare potrebujú?  </a:t>
            </a:r>
            <a:endParaRPr lang="sk-SK" altLang="sk-SK" sz="2600" b="0" dirty="0">
              <a:latin typeface="Calibri" panose="020F0502020204030204" pitchFamily="34" charset="0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813305" y="2384884"/>
            <a:ext cx="7517391" cy="3915104"/>
            <a:chOff x="813305" y="2492896"/>
            <a:chExt cx="7517391" cy="3915104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05" y="2492896"/>
              <a:ext cx="3500383" cy="3060000"/>
            </a:xfrm>
            <a:prstGeom prst="roundRect">
              <a:avLst>
                <a:gd name="adj" fmla="val 10442"/>
              </a:avLst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754" y="2492896"/>
              <a:ext cx="3484942" cy="3060000"/>
            </a:xfrm>
            <a:prstGeom prst="roundRect">
              <a:avLst>
                <a:gd name="adj" fmla="val 9819"/>
              </a:avLst>
            </a:prstGeom>
            <a:noFill/>
            <a:ln w="57150">
              <a:solidFill>
                <a:srgbClr val="D62900"/>
              </a:solidFill>
              <a:miter lim="800000"/>
              <a:headEnd/>
              <a:tailEnd/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BlokTextu 40"/>
            <p:cNvSpPr txBox="1"/>
            <p:nvPr/>
          </p:nvSpPr>
          <p:spPr>
            <a:xfrm>
              <a:off x="2275496" y="5832000"/>
              <a:ext cx="576000" cy="576000"/>
            </a:xfrm>
            <a:prstGeom prst="rect">
              <a:avLst/>
            </a:prstGeom>
            <a:solidFill>
              <a:srgbClr val="FFA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3200" dirty="0" smtClean="0">
                  <a:latin typeface="Calibri" panose="020F0502020204030204" pitchFamily="34" charset="0"/>
                </a:rPr>
                <a:t>A</a:t>
              </a:r>
              <a:endParaRPr lang="sk-SK" sz="3200" dirty="0">
                <a:latin typeface="Calibri" panose="020F0502020204030204" pitchFamily="34" charset="0"/>
              </a:endParaRPr>
            </a:p>
          </p:txBody>
        </p:sp>
        <p:sp>
          <p:nvSpPr>
            <p:cNvPr id="42" name="BlokTextu 41"/>
            <p:cNvSpPr txBox="1"/>
            <p:nvPr/>
          </p:nvSpPr>
          <p:spPr>
            <a:xfrm>
              <a:off x="6300225" y="5832000"/>
              <a:ext cx="576000" cy="576000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3200" dirty="0" smtClean="0">
                  <a:latin typeface="Calibri" panose="020F0502020204030204" pitchFamily="34" charset="0"/>
                </a:rPr>
                <a:t>B</a:t>
              </a:r>
              <a:endParaRPr lang="sk-SK" sz="3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8605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598705" y="834656"/>
            <a:ext cx="4342581" cy="5384066"/>
            <a:chOff x="598705" y="834656"/>
            <a:chExt cx="4342581" cy="5384066"/>
          </a:xfrm>
        </p:grpSpPr>
        <p:sp>
          <p:nvSpPr>
            <p:cNvPr id="3" name="Zaoblený obdélník 23">
              <a:hlinkClick r:id="rId2" action="ppaction://hlinksldjump"/>
            </p:cNvPr>
            <p:cNvSpPr/>
            <p:nvPr/>
          </p:nvSpPr>
          <p:spPr>
            <a:xfrm>
              <a:off x="598705" y="834656"/>
              <a:ext cx="2407223" cy="665486"/>
            </a:xfrm>
            <a:prstGeom prst="round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</a:ln>
            <a:effectLst>
              <a:outerShdw blurRad="1397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252000" tIns="36000" rIns="252000" bIns="72000" anchor="ctr">
              <a:spAutoFit/>
            </a:bodyPr>
            <a:lstStyle/>
            <a:p>
              <a:r>
                <a:rPr lang="sk-SK" sz="3200" b="1" dirty="0" smtClean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Stavba oka</a:t>
              </a:r>
              <a:endParaRPr lang="cs-CZ" sz="3200" b="1" cap="none" spc="0" dirty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" name="Zaoblený obdélník 23">
              <a:hlinkClick r:id="rId3" action="ppaction://hlinksldjump"/>
            </p:cNvPr>
            <p:cNvSpPr/>
            <p:nvPr/>
          </p:nvSpPr>
          <p:spPr>
            <a:xfrm>
              <a:off x="598705" y="3665804"/>
              <a:ext cx="2371928" cy="665486"/>
            </a:xfrm>
            <a:prstGeom prst="round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</a:ln>
            <a:effectLst>
              <a:outerShdw blurRad="1397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252000" tIns="36000" rIns="252000" bIns="72000" anchor="ctr">
              <a:spAutoFit/>
            </a:bodyPr>
            <a:lstStyle/>
            <a:p>
              <a:r>
                <a:rPr lang="sk-SK" sz="3200" dirty="0" smtClean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Zorný uhol</a:t>
              </a:r>
              <a:endParaRPr lang="cs-CZ" sz="3200" dirty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" name="Zaoblený obdélník 23">
              <a:hlinkClick r:id="rId4" action="ppaction://hlinksldjump"/>
            </p:cNvPr>
            <p:cNvSpPr/>
            <p:nvPr/>
          </p:nvSpPr>
          <p:spPr>
            <a:xfrm>
              <a:off x="598705" y="1778372"/>
              <a:ext cx="4342581" cy="665486"/>
            </a:xfrm>
            <a:prstGeom prst="round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</a:ln>
            <a:effectLst>
              <a:outerShdw blurRad="1397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252000" tIns="36000" rIns="252000" bIns="72000" anchor="ctr">
              <a:spAutoFit/>
            </a:bodyPr>
            <a:lstStyle/>
            <a:p>
              <a:r>
                <a:rPr lang="sk-SK" sz="3200" dirty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O</a:t>
              </a:r>
              <a:r>
                <a:rPr lang="sk-SK" sz="3200" b="1" dirty="0" smtClean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braz predmetu v oku</a:t>
              </a:r>
              <a:endParaRPr lang="cs-CZ" sz="3200" b="1" cap="none" spc="0" dirty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" name="Zaoblený obdélník 23">
              <a:hlinkClick r:id="rId5" action="ppaction://hlinksldjump"/>
            </p:cNvPr>
            <p:cNvSpPr/>
            <p:nvPr/>
          </p:nvSpPr>
          <p:spPr>
            <a:xfrm>
              <a:off x="598705" y="2722088"/>
              <a:ext cx="3355358" cy="665486"/>
            </a:xfrm>
            <a:prstGeom prst="round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</a:ln>
            <a:effectLst>
              <a:outerShdw blurRad="1397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252000" tIns="36000" rIns="252000" bIns="72000" anchor="ctr">
              <a:spAutoFit/>
            </a:bodyPr>
            <a:lstStyle/>
            <a:p>
              <a:r>
                <a:rPr lang="sk-SK" sz="3200" dirty="0" smtClean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Akomodácia oka</a:t>
              </a:r>
              <a:endParaRPr lang="cs-CZ" sz="3200" b="1" cap="none" spc="0" dirty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" name="Zaoblený obdélník 23">
              <a:hlinkClick r:id="rId6" action="ppaction://hlinksldjump"/>
            </p:cNvPr>
            <p:cNvSpPr/>
            <p:nvPr/>
          </p:nvSpPr>
          <p:spPr>
            <a:xfrm>
              <a:off x="598705" y="4609520"/>
              <a:ext cx="4161179" cy="665486"/>
            </a:xfrm>
            <a:prstGeom prst="round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</a:ln>
            <a:effectLst>
              <a:outerShdw blurRad="1397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252000" tIns="36000" rIns="252000" bIns="72000" anchor="ctr">
              <a:spAutoFit/>
            </a:bodyPr>
            <a:lstStyle/>
            <a:p>
              <a:r>
                <a:rPr lang="sk-SK" sz="3200" b="1" dirty="0" smtClean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Prečo máme dve oči?</a:t>
              </a:r>
              <a:endParaRPr lang="cs-CZ" sz="3200" b="1" cap="none" spc="0" dirty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Zaoblený obdélník 23">
              <a:hlinkClick r:id="rId7" action="ppaction://hlinksldjump"/>
            </p:cNvPr>
            <p:cNvSpPr/>
            <p:nvPr/>
          </p:nvSpPr>
          <p:spPr>
            <a:xfrm>
              <a:off x="598705" y="5553236"/>
              <a:ext cx="2296372" cy="665486"/>
            </a:xfrm>
            <a:prstGeom prst="round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</a:ln>
            <a:effectLst>
              <a:outerShdw blurRad="1397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252000" tIns="36000" rIns="252000" bIns="72000" anchor="ctr">
              <a:spAutoFit/>
            </a:bodyPr>
            <a:lstStyle/>
            <a:p>
              <a:r>
                <a:rPr lang="sk-SK" sz="3200" dirty="0" smtClean="0">
                  <a:ln w="6350" cmpd="sng">
                    <a:noFill/>
                    <a:prstDash val="solid"/>
                  </a:ln>
                  <a:solidFill>
                    <a:srgbClr val="00005C"/>
                  </a:solidFill>
                  <a:effectLst>
                    <a:outerShdw blurRad="88900" dist="25400" dir="3000000" algn="t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  <a:cs typeface="Arial" pitchFamily="34" charset="0"/>
                </a:rPr>
                <a:t>Chyby oka</a:t>
              </a:r>
              <a:endParaRPr lang="cs-CZ" sz="3200" dirty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endParaRPr>
            </a:p>
          </p:txBody>
        </p:sp>
      </p:grpSp>
      <p:pic>
        <p:nvPicPr>
          <p:cNvPr id="22530" name="Picture 2" descr="C:\Users\zdenka\Desktop\Catlin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0440" y="1220930"/>
            <a:ext cx="4750072" cy="4692346"/>
          </a:xfrm>
          <a:prstGeom prst="ellipse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83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672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813305" y="1448780"/>
            <a:ext cx="7517391" cy="4790078"/>
            <a:chOff x="813305" y="1556792"/>
            <a:chExt cx="7517391" cy="4790078"/>
          </a:xfrm>
        </p:grpSpPr>
        <p:grpSp>
          <p:nvGrpSpPr>
            <p:cNvPr id="2" name="Skupina 1"/>
            <p:cNvGrpSpPr/>
            <p:nvPr/>
          </p:nvGrpSpPr>
          <p:grpSpPr>
            <a:xfrm>
              <a:off x="813305" y="1556792"/>
              <a:ext cx="7517391" cy="3932884"/>
              <a:chOff x="813305" y="1512000"/>
              <a:chExt cx="7517391" cy="3932884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305" y="2384884"/>
                <a:ext cx="3500383" cy="3060000"/>
              </a:xfrm>
              <a:prstGeom prst="roundRect">
                <a:avLst>
                  <a:gd name="adj" fmla="val 10442"/>
                </a:avLst>
              </a:prstGeom>
              <a:noFill/>
              <a:ln w="57150">
                <a:solidFill>
                  <a:srgbClr val="D62900"/>
                </a:solidFill>
                <a:miter lim="800000"/>
                <a:headEnd/>
                <a:tailEnd/>
              </a:ln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88900" h="50800" prst="softRound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754" y="2384884"/>
                <a:ext cx="3484942" cy="3060000"/>
              </a:xfrm>
              <a:prstGeom prst="roundRect">
                <a:avLst>
                  <a:gd name="adj" fmla="val 8885"/>
                </a:avLst>
              </a:prstGeom>
              <a:noFill/>
              <a:ln w="57150">
                <a:solidFill>
                  <a:srgbClr val="D62900"/>
                </a:solidFill>
                <a:miter lim="800000"/>
                <a:headEnd/>
                <a:tailEnd/>
              </a:ln>
              <a:effectLst>
                <a:outerShdw blurRad="152400" dist="1143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88900" h="50800" prst="softRound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1" name="BlokTextu 40"/>
              <p:cNvSpPr txBox="1"/>
              <p:nvPr/>
            </p:nvSpPr>
            <p:spPr>
              <a:xfrm>
                <a:off x="1267496" y="1512000"/>
                <a:ext cx="2592000" cy="576000"/>
              </a:xfrm>
              <a:prstGeom prst="rect">
                <a:avLst/>
              </a:prstGeom>
              <a:solidFill>
                <a:srgbClr val="FFAFFF"/>
              </a:solidFill>
              <a:ln w="19050">
                <a:solidFill>
                  <a:schemeClr val="bg1"/>
                </a:solidFill>
              </a:ln>
              <a:effectLst>
                <a:outerShdw blurRad="1143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36000" rtlCol="0" anchor="ctr">
                <a:noAutofit/>
              </a:bodyPr>
              <a:lstStyle/>
              <a:p>
                <a:pPr algn="ctr"/>
                <a:r>
                  <a:rPr lang="sk-SK" sz="3200" dirty="0" smtClean="0">
                    <a:latin typeface="Calibri" panose="020F0502020204030204" pitchFamily="34" charset="0"/>
                  </a:rPr>
                  <a:t>Ďalekozraké</a:t>
                </a:r>
                <a:endParaRPr lang="sk-SK" sz="3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BlokTextu 41"/>
              <p:cNvSpPr txBox="1"/>
              <p:nvPr/>
            </p:nvSpPr>
            <p:spPr>
              <a:xfrm>
                <a:off x="5292225" y="1512000"/>
                <a:ext cx="2592000" cy="576000"/>
              </a:xfrm>
              <a:prstGeom prst="rect">
                <a:avLst/>
              </a:prstGeom>
              <a:solidFill>
                <a:srgbClr val="66FFFF"/>
              </a:solidFill>
              <a:ln w="19050">
                <a:solidFill>
                  <a:schemeClr val="bg1"/>
                </a:solidFill>
              </a:ln>
              <a:effectLst>
                <a:outerShdw blurRad="1143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36000" rtlCol="0" anchor="ctr">
                <a:noAutofit/>
              </a:bodyPr>
              <a:lstStyle/>
              <a:p>
                <a:pPr algn="ctr"/>
                <a:r>
                  <a:rPr lang="sk-SK" sz="3200" dirty="0" smtClean="0">
                    <a:latin typeface="Calibri" panose="020F0502020204030204" pitchFamily="34" charset="0"/>
                  </a:rPr>
                  <a:t>Krátkozraké</a:t>
                </a:r>
                <a:endParaRPr lang="sk-SK" sz="32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" name="BlokTextu 11"/>
            <p:cNvSpPr txBox="1"/>
            <p:nvPr/>
          </p:nvSpPr>
          <p:spPr>
            <a:xfrm>
              <a:off x="1519496" y="5770870"/>
              <a:ext cx="2088000" cy="576000"/>
            </a:xfrm>
            <a:prstGeom prst="rect">
              <a:avLst/>
            </a:prstGeom>
            <a:solidFill>
              <a:srgbClr val="FFA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SPOJKY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5544225" y="5762955"/>
              <a:ext cx="2088000" cy="576000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bg1"/>
              </a:solidFill>
            </a:ln>
            <a:effectLst>
              <a:outerShdw blurRad="1143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36000" rtlCol="0" anchor="ctr">
              <a:no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ROZPTYLKY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3846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73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2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38000" y="908720"/>
            <a:ext cx="7668000" cy="2594431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b="0" dirty="0" smtClean="0">
                <a:latin typeface="Calibri" panose="020F0502020204030204" pitchFamily="34" charset="0"/>
              </a:rPr>
              <a:t>Aký druh šošoviek je použitý v týchto okuliaroch? Aké sú ohniskové vzdialenosti týchto šošoviek?                                                                       Akú chybu majú oči človeka, ktorý potrebuje takéto okuliare? </a:t>
            </a:r>
            <a:endParaRPr lang="sk-SK" altLang="sk-SK" sz="2800" b="0" dirty="0">
              <a:latin typeface="Calibri" panose="020F0502020204030204" pitchFamily="34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1397000" y="3582764"/>
            <a:ext cx="6350000" cy="2222500"/>
            <a:chOff x="1397000" y="3212976"/>
            <a:chExt cx="6350000" cy="2222500"/>
          </a:xfrm>
        </p:grpSpPr>
        <p:pic>
          <p:nvPicPr>
            <p:cNvPr id="11" name="Picture 3" descr="C:\Users\zdenka\Desktop\Black_Eyewear_Readers_Errol_H_Havana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0" y="3212976"/>
              <a:ext cx="6350000" cy="222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BlokTextu 11"/>
            <p:cNvSpPr txBox="1"/>
            <p:nvPr/>
          </p:nvSpPr>
          <p:spPr>
            <a:xfrm>
              <a:off x="2699792" y="4581128"/>
              <a:ext cx="82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2 D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5580112" y="4581128"/>
              <a:ext cx="10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dirty="0" smtClean="0">
                  <a:latin typeface="Calibri" panose="020F0502020204030204" pitchFamily="34" charset="0"/>
                </a:rPr>
                <a:t>2,5 D</a:t>
              </a:r>
              <a:endParaRPr lang="sk-SK" sz="28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4245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65596" y="1435584"/>
            <a:ext cx="7812808" cy="1165324"/>
          </a:xfrm>
          <a:prstGeom prst="roundRect">
            <a:avLst>
              <a:gd name="adj" fmla="val 3080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l-PL" altLang="sk-SK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SPOJKY</a:t>
            </a:r>
            <a:r>
              <a:rPr lang="pl-PL" altLang="sk-SK" sz="3200" b="0" dirty="0" smtClean="0">
                <a:latin typeface="Calibri" panose="020F0502020204030204" pitchFamily="34" charset="0"/>
              </a:rPr>
              <a:t> (majú kladné dioptrie).</a:t>
            </a:r>
          </a:p>
          <a:p>
            <a:pPr algn="ctr">
              <a:spcBef>
                <a:spcPts val="0"/>
              </a:spcBef>
            </a:pPr>
            <a:r>
              <a:rPr lang="pl-PL" altLang="sk-SK" sz="3200" b="0" dirty="0" smtClean="0">
                <a:latin typeface="Calibri" panose="020F0502020204030204" pitchFamily="34" charset="0"/>
              </a:rPr>
              <a:t>Potrebuje ich ďalekozraký človek na čítanie.</a:t>
            </a:r>
            <a:endParaRPr lang="sk-SK" altLang="sk-SK" sz="3200" b="0" dirty="0">
              <a:latin typeface="Calibri" panose="020F0502020204030204" pitchFamily="34" charset="0"/>
            </a:endParaRPr>
          </a:p>
        </p:txBody>
      </p:sp>
      <p:sp>
        <p:nvSpPr>
          <p:cNvPr id="17" name="TextovéPole 11"/>
          <p:cNvSpPr txBox="1"/>
          <p:nvPr/>
        </p:nvSpPr>
        <p:spPr>
          <a:xfrm>
            <a:off x="3672000" y="584684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1397000" y="3024245"/>
            <a:ext cx="6350000" cy="2961039"/>
            <a:chOff x="1397000" y="2492896"/>
            <a:chExt cx="6350000" cy="2961039"/>
          </a:xfrm>
        </p:grpSpPr>
        <p:grpSp>
          <p:nvGrpSpPr>
            <p:cNvPr id="2" name="Skupina 1"/>
            <p:cNvGrpSpPr/>
            <p:nvPr/>
          </p:nvGrpSpPr>
          <p:grpSpPr>
            <a:xfrm>
              <a:off x="1397000" y="2492896"/>
              <a:ext cx="6350000" cy="2222500"/>
              <a:chOff x="1397000" y="3212976"/>
              <a:chExt cx="6350000" cy="2222500"/>
            </a:xfrm>
          </p:grpSpPr>
          <p:pic>
            <p:nvPicPr>
              <p:cNvPr id="11" name="Picture 3" descr="C:\Users\zdenka\Desktop\Black_Eyewear_Readers_Errol_H_Havana.jp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7000" y="3212976"/>
                <a:ext cx="6350000" cy="222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BlokTextu 11"/>
              <p:cNvSpPr txBox="1"/>
              <p:nvPr/>
            </p:nvSpPr>
            <p:spPr>
              <a:xfrm>
                <a:off x="2699792" y="4581128"/>
                <a:ext cx="82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dirty="0" smtClean="0">
                    <a:latin typeface="Calibri" panose="020F0502020204030204" pitchFamily="34" charset="0"/>
                  </a:rPr>
                  <a:t>2 D</a:t>
                </a:r>
                <a:endParaRPr lang="sk-SK" sz="2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BlokTextu 15"/>
              <p:cNvSpPr txBox="1"/>
              <p:nvPr/>
            </p:nvSpPr>
            <p:spPr>
              <a:xfrm>
                <a:off x="5580112" y="458112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800" dirty="0" smtClean="0">
                    <a:latin typeface="Calibri" panose="020F0502020204030204" pitchFamily="34" charset="0"/>
                  </a:rPr>
                  <a:t>2,5 D</a:t>
                </a:r>
                <a:endParaRPr lang="sk-SK" sz="28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" name="Skupina 2"/>
            <p:cNvGrpSpPr/>
            <p:nvPr/>
          </p:nvGrpSpPr>
          <p:grpSpPr>
            <a:xfrm>
              <a:off x="2105680" y="4869160"/>
              <a:ext cx="5004544" cy="584775"/>
              <a:chOff x="2105680" y="5169971"/>
              <a:chExt cx="5004544" cy="584775"/>
            </a:xfrm>
          </p:grpSpPr>
          <p:sp>
            <p:nvSpPr>
              <p:cNvPr id="18" name="BlokTextu 17"/>
              <p:cNvSpPr txBox="1"/>
              <p:nvPr/>
            </p:nvSpPr>
            <p:spPr>
              <a:xfrm>
                <a:off x="2105680" y="5169971"/>
                <a:ext cx="2016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3200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f = 0,5 m</a:t>
                </a:r>
                <a:endParaRPr lang="sk-SK" sz="3200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BlokTextu 18"/>
              <p:cNvSpPr txBox="1"/>
              <p:nvPr/>
            </p:nvSpPr>
            <p:spPr>
              <a:xfrm>
                <a:off x="5094000" y="5169971"/>
                <a:ext cx="2016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3200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f = 0,4 m</a:t>
                </a:r>
                <a:endParaRPr lang="sk-SK" sz="3200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7105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73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3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86000" y="1268760"/>
            <a:ext cx="8172000" cy="648000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b="0" dirty="0" smtClean="0">
                <a:latin typeface="Calibri" panose="020F0502020204030204" pitchFamily="34" charset="0"/>
              </a:rPr>
              <a:t>Aký druh šošoviek je použitý v okuliaroch na obrázku? </a:t>
            </a:r>
            <a:endParaRPr lang="sk-SK" altLang="sk-SK" sz="2800" b="0" dirty="0">
              <a:latin typeface="Calibri" panose="020F0502020204030204" pitchFamily="34" charset="0"/>
            </a:endParaRPr>
          </a:p>
        </p:txBody>
      </p:sp>
      <p:pic>
        <p:nvPicPr>
          <p:cNvPr id="17" name="Picture 2" descr="E:\optika-obrazky\Figure 26_06_1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0000" y="2096852"/>
            <a:ext cx="6624000" cy="4140000"/>
          </a:xfrm>
          <a:prstGeom prst="roundRect">
            <a:avLst>
              <a:gd name="adj" fmla="val 7924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61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86000" y="1290668"/>
            <a:ext cx="8172000" cy="604183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800" b="0" dirty="0" smtClean="0">
                <a:latin typeface="Calibri" panose="020F0502020204030204" pitchFamily="34" charset="0"/>
              </a:rPr>
              <a:t>Rozptylky – vytvárajú zdanlivý zmenšený obraz auta.</a:t>
            </a:r>
            <a:endParaRPr lang="sk-SK" altLang="sk-SK" sz="2800" b="0" dirty="0">
              <a:latin typeface="Calibri" panose="020F0502020204030204" pitchFamily="34" charset="0"/>
            </a:endParaRPr>
          </a:p>
        </p:txBody>
      </p:sp>
      <p:pic>
        <p:nvPicPr>
          <p:cNvPr id="17" name="Picture 2" descr="E:\optika-obrazky\Figure 26_06_1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0000" y="2096852"/>
            <a:ext cx="6624000" cy="4140000"/>
          </a:xfrm>
          <a:prstGeom prst="roundRect">
            <a:avLst>
              <a:gd name="adj" fmla="val 7924"/>
            </a:avLst>
          </a:prstGeom>
          <a:noFill/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11"/>
          <p:cNvSpPr txBox="1"/>
          <p:nvPr/>
        </p:nvSpPr>
        <p:spPr>
          <a:xfrm>
            <a:off x="3672000" y="51267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</p:spTree>
    <p:extLst>
      <p:ext uri="{BB962C8B-B14F-4D97-AF65-F5344CB8AC3E}">
        <p14:creationId xmlns:p14="http://schemas.microsoft.com/office/powerpoint/2010/main" val="122874388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ovéPole 11"/>
          <p:cNvSpPr txBox="1"/>
          <p:nvPr/>
        </p:nvSpPr>
        <p:spPr>
          <a:xfrm>
            <a:off x="3672000" y="47673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ÚLOHA </a:t>
            </a:r>
            <a:r>
              <a:rPr lang="sk-SK" sz="2800" i="1" dirty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4</a:t>
            </a:r>
            <a:endParaRPr lang="sk-SK" sz="2800" b="1" i="1" dirty="0" smtClean="0">
              <a:solidFill>
                <a:srgbClr val="000066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86000" y="1210203"/>
            <a:ext cx="8172000" cy="103066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600" b="0" dirty="0" smtClean="0">
                <a:latin typeface="Calibri" panose="020F0502020204030204" pitchFamily="34" charset="0"/>
              </a:rPr>
              <a:t>Spolužiak, ktorý sedí oproti Tebe má okuliare. Môžeš určiť akú má chybu zraku bez toho, aby si sa ho na to opýtal? </a:t>
            </a:r>
            <a:endParaRPr lang="sk-SK" altLang="sk-SK" sz="2600" b="0" dirty="0">
              <a:latin typeface="Calibri" panose="020F0502020204030204" pitchFamily="34" charset="0"/>
            </a:endParaRPr>
          </a:p>
        </p:txBody>
      </p:sp>
      <p:pic>
        <p:nvPicPr>
          <p:cNvPr id="23554" name="Picture 2" descr="C:\Users\zdenka\Desktop\justin-timberlake-8004-face2-XL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6" r="5614"/>
          <a:stretch/>
        </p:blipFill>
        <p:spPr bwMode="auto">
          <a:xfrm>
            <a:off x="1009650" y="2600908"/>
            <a:ext cx="6867525" cy="3384376"/>
          </a:xfrm>
          <a:prstGeom prst="roundRect">
            <a:avLst>
              <a:gd name="adj" fmla="val 43404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661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324000" y="224644"/>
            <a:ext cx="8496000" cy="6372708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404725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96000" y="1282211"/>
            <a:ext cx="8352000" cy="1030665"/>
          </a:xfrm>
          <a:prstGeom prst="roundRect">
            <a:avLst>
              <a:gd name="adj" fmla="val 24271"/>
            </a:avLst>
          </a:prstGeom>
          <a:noFill/>
          <a:ln w="5715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88900" h="50800" prst="softRound"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sk-SK" sz="2600" b="0" dirty="0" smtClean="0">
                <a:latin typeface="Calibri" panose="020F0502020204030204" pitchFamily="34" charset="0"/>
              </a:rPr>
              <a:t>Ak vidíš jeho oči zmenšené – má rozptylky – je krátkozraký.</a:t>
            </a:r>
            <a:r>
              <a:rPr lang="sk-SK" altLang="sk-SK" sz="2600" b="0" dirty="0">
                <a:latin typeface="Calibri" panose="020F0502020204030204" pitchFamily="34" charset="0"/>
              </a:rPr>
              <a:t> </a:t>
            </a:r>
            <a:r>
              <a:rPr lang="sk-SK" altLang="sk-SK" sz="2600" b="0" dirty="0" smtClean="0">
                <a:latin typeface="Calibri" panose="020F0502020204030204" pitchFamily="34" charset="0"/>
              </a:rPr>
              <a:t>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Ak </a:t>
            </a:r>
            <a:r>
              <a:rPr lang="pl-PL" altLang="sk-SK" sz="2600" b="0" dirty="0">
                <a:latin typeface="Calibri" panose="020F0502020204030204" pitchFamily="34" charset="0"/>
              </a:rPr>
              <a:t>vidíš jeho oči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zväčšené </a:t>
            </a:r>
            <a:r>
              <a:rPr lang="pl-PL" altLang="sk-SK" sz="2600" b="0" dirty="0">
                <a:latin typeface="Calibri" panose="020F0502020204030204" pitchFamily="34" charset="0"/>
              </a:rPr>
              <a:t>– má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spojky </a:t>
            </a:r>
            <a:r>
              <a:rPr lang="pl-PL" altLang="sk-SK" sz="2600" b="0" dirty="0">
                <a:latin typeface="Calibri" panose="020F0502020204030204" pitchFamily="34" charset="0"/>
              </a:rPr>
              <a:t>– je </a:t>
            </a:r>
            <a:r>
              <a:rPr lang="pl-PL" altLang="sk-SK" sz="2600" b="0" dirty="0" smtClean="0">
                <a:latin typeface="Calibri" panose="020F0502020204030204" pitchFamily="34" charset="0"/>
              </a:rPr>
              <a:t>ďalekozraký.</a:t>
            </a:r>
            <a:endParaRPr lang="sk-SK" altLang="sk-SK" sz="2600" b="0" dirty="0">
              <a:latin typeface="Calibri" panose="020F0502020204030204" pitchFamily="34" charset="0"/>
            </a:endParaRPr>
          </a:p>
        </p:txBody>
      </p:sp>
      <p:pic>
        <p:nvPicPr>
          <p:cNvPr id="23554" name="Picture 2" descr="C:\Users\zdenka\Desktop\justin-timberlake-8004-face2-XL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6" r="5614"/>
          <a:stretch/>
        </p:blipFill>
        <p:spPr bwMode="auto">
          <a:xfrm>
            <a:off x="1009650" y="2600908"/>
            <a:ext cx="6867525" cy="3384376"/>
          </a:xfrm>
          <a:prstGeom prst="roundRect">
            <a:avLst>
              <a:gd name="adj" fmla="val 43404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11"/>
          <p:cNvSpPr txBox="1"/>
          <p:nvPr/>
        </p:nvSpPr>
        <p:spPr>
          <a:xfrm>
            <a:off x="3672000" y="512676"/>
            <a:ext cx="1800000" cy="576000"/>
          </a:xfrm>
          <a:prstGeom prst="roundRect">
            <a:avLst>
              <a:gd name="adj" fmla="val 34137"/>
            </a:avLst>
          </a:prstGeom>
          <a:solidFill>
            <a:srgbClr val="FDE535"/>
          </a:solidFill>
          <a:ln w="57150">
            <a:solidFill>
              <a:srgbClr val="C93209"/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144000" tIns="0" rIns="144000" bIns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sk-SK" sz="2800" b="1" i="1" dirty="0" smtClean="0">
                <a:solidFill>
                  <a:srgbClr val="000066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RIEŠENIE</a:t>
            </a:r>
          </a:p>
        </p:txBody>
      </p:sp>
    </p:spTree>
    <p:extLst>
      <p:ext uri="{BB962C8B-B14F-4D97-AF65-F5344CB8AC3E}">
        <p14:creationId xmlns:p14="http://schemas.microsoft.com/office/powerpoint/2010/main" val="26179656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hlinkClick r:id="rId2" action="ppaction://hlinkfile"/>
          </p:cNvPr>
          <p:cNvSpPr txBox="1"/>
          <p:nvPr/>
        </p:nvSpPr>
        <p:spPr>
          <a:xfrm>
            <a:off x="395752" y="332728"/>
            <a:ext cx="1944000" cy="648000"/>
          </a:xfrm>
          <a:prstGeom prst="roundRect">
            <a:avLst/>
          </a:prstGeom>
          <a:solidFill>
            <a:srgbClr val="FFFF71"/>
          </a:solidFill>
          <a:ln w="38100">
            <a:solidFill>
              <a:srgbClr val="D62900"/>
            </a:solidFill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72000" bIns="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600" i="1" dirty="0" smtClean="0">
                <a:latin typeface="Calibri" pitchFamily="34" charset="0"/>
              </a:rPr>
              <a:t>ZDROJE</a:t>
            </a:r>
            <a:endParaRPr lang="sk-SK" sz="3600" i="1" dirty="0"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9532" y="1325667"/>
            <a:ext cx="85329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Koubek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Morková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8. ročník ZŠ, 2012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Janovič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Chalupková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Lapitková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Fyzika pre 9. ročník ZŠ, 2000</a:t>
            </a: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Planéta vedomostí</a:t>
            </a:r>
          </a:p>
          <a:p>
            <a:pPr>
              <a:spcAft>
                <a:spcPts val="1200"/>
              </a:spcAft>
            </a:pP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Phet</a:t>
            </a: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simulácie</a:t>
            </a:r>
          </a:p>
          <a:p>
            <a:pPr>
              <a:spcAft>
                <a:spcPts val="1200"/>
              </a:spcAft>
            </a:pP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Video: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Langmaster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- Fyzika, </a:t>
            </a:r>
            <a:r>
              <a:rPr lang="sk-SK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youtube.com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sk-SK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sk-SK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Obrázky: </a:t>
            </a:r>
            <a:r>
              <a:rPr lang="sk-SK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Google</a:t>
            </a:r>
            <a:endParaRPr lang="sk-SK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97394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0826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aoblený obdélník 23"/>
          <p:cNvSpPr/>
          <p:nvPr/>
        </p:nvSpPr>
        <p:spPr>
          <a:xfrm>
            <a:off x="2649145" y="215659"/>
            <a:ext cx="3845710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Optická sústava oka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40000" y="1150000"/>
            <a:ext cx="806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Optickú sústavu oka </a:t>
            </a: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tvoria priehľadné časti, ktoré lámu 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svetlo  </a:t>
            </a: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– </a:t>
            </a:r>
            <a:r>
              <a:rPr lang="sk-SK" sz="24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rohovka (1), </a:t>
            </a:r>
            <a:r>
              <a:rPr lang="sk-SK" sz="2400" dirty="0">
                <a:solidFill>
                  <a:srgbClr val="000099"/>
                </a:solidFill>
                <a:latin typeface="Calibri" panose="020F0502020204030204" pitchFamily="34" charset="0"/>
              </a:rPr>
              <a:t>očný </a:t>
            </a:r>
            <a:r>
              <a:rPr lang="sk-SK" sz="24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mok (2), šošovka (3), </a:t>
            </a:r>
            <a:r>
              <a:rPr lang="sk-SK" sz="2400" dirty="0" err="1" smtClean="0">
                <a:solidFill>
                  <a:srgbClr val="000099"/>
                </a:solidFill>
                <a:latin typeface="Calibri" panose="020F0502020204030204" pitchFamily="34" charset="0"/>
              </a:rPr>
              <a:t>sklovec</a:t>
            </a:r>
            <a:r>
              <a:rPr lang="sk-SK" sz="2400" dirty="0" smtClean="0">
                <a:solidFill>
                  <a:srgbClr val="000099"/>
                </a:solidFill>
                <a:latin typeface="Calibri" panose="020F0502020204030204" pitchFamily="34" charset="0"/>
              </a:rPr>
              <a:t> (4)</a:t>
            </a:r>
            <a:r>
              <a:rPr lang="sk-SK" sz="2400" dirty="0" smtClean="0">
                <a:latin typeface="Calibri" panose="020F0502020204030204" pitchFamily="34" charset="0"/>
              </a:rPr>
              <a:t>.                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Optická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mohutnosť </a:t>
            </a: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celej sústavy oka je asi 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60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dioptrií</a:t>
            </a:r>
            <a:r>
              <a:rPr lang="sk-SK" sz="2400" b="0" dirty="0" smtClean="0">
                <a:latin typeface="Calibri" panose="020F0502020204030204" pitchFamily="34" charset="0"/>
              </a:rPr>
              <a:t>                       (42 D pripadá na rohovku, 17 – 20 D na šošovku).</a:t>
            </a:r>
            <a:endParaRPr lang="sk-SK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2628000" y="2780931"/>
            <a:ext cx="3888000" cy="3633664"/>
            <a:chOff x="2658273" y="2780931"/>
            <a:chExt cx="3888000" cy="3633664"/>
          </a:xfrm>
        </p:grpSpPr>
        <p:pic>
          <p:nvPicPr>
            <p:cNvPr id="23554" name="Picture 2" descr="G:\optika-obrazky\Eye_2012_Large.png"/>
            <p:cNvPicPr preferRelativeResize="0"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273" y="2780931"/>
              <a:ext cx="3888000" cy="363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BlokTextu 1"/>
            <p:cNvSpPr txBox="1"/>
            <p:nvPr/>
          </p:nvSpPr>
          <p:spPr>
            <a:xfrm>
              <a:off x="2710800" y="43920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Calibri" panose="020F0502020204030204" pitchFamily="34" charset="0"/>
                </a:rPr>
                <a:t>1</a:t>
              </a:r>
              <a:endParaRPr lang="sk-SK" sz="2400" dirty="0">
                <a:latin typeface="Calibri" panose="020F0502020204030204" pitchFamily="34" charset="0"/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013398" y="43920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Calibri" panose="020F0502020204030204" pitchFamily="34" charset="0"/>
                </a:rPr>
                <a:t>2</a:t>
              </a:r>
              <a:endParaRPr lang="sk-SK" sz="2400" dirty="0">
                <a:latin typeface="Calibri" panose="020F0502020204030204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55876" y="43920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Calibri" panose="020F0502020204030204" pitchFamily="34" charset="0"/>
                </a:rPr>
                <a:t>3</a:t>
              </a:r>
              <a:endParaRPr lang="sk-SK" sz="2400" dirty="0">
                <a:latin typeface="Calibri" panose="020F0502020204030204" pitchFamily="34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535091" y="43920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Calibri" panose="020F0502020204030204" pitchFamily="34" charset="0"/>
                </a:rPr>
                <a:t>4</a:t>
              </a:r>
              <a:endParaRPr lang="sk-SK" sz="2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7569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244160"/>
            <a:ext cx="8496000" cy="635319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8429" y="5877272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935596" y="404664"/>
            <a:ext cx="7272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Sietnica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je premietacia stena – v mieste predĺženia 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optickej osi </a:t>
            </a: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sa nachádza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žltá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škvrna</a:t>
            </a:r>
            <a:r>
              <a:rPr lang="sk-SK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, kde je najväčšia hustota zrakových </a:t>
            </a:r>
            <a:r>
              <a:rPr lang="sk-SK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receptorov.</a:t>
            </a:r>
            <a:endParaRPr lang="sk-SK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2532" name="Picture 4" descr="C:\Users\zdenka\Desktop\Obrázok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7512" y="1556792"/>
            <a:ext cx="5608976" cy="5040000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BlokTextu 15"/>
          <p:cNvSpPr txBox="1"/>
          <p:nvPr/>
        </p:nvSpPr>
        <p:spPr>
          <a:xfrm rot="21600000">
            <a:off x="3671900" y="3832300"/>
            <a:ext cx="1368000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sk-SK" sz="2200" dirty="0" smtClean="0">
                <a:solidFill>
                  <a:srgbClr val="FFFF00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žltá škvrna</a:t>
            </a:r>
            <a:endParaRPr lang="sk-SK" sz="2200" dirty="0">
              <a:solidFill>
                <a:srgbClr val="FFFF00"/>
              </a:solidFill>
              <a:effectLst>
                <a:outerShdw blurRad="101600" dist="762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653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244160"/>
            <a:ext cx="8496000" cy="6353192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8384" y="5805339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Skupina 4"/>
          <p:cNvGrpSpPr/>
          <p:nvPr/>
        </p:nvGrpSpPr>
        <p:grpSpPr>
          <a:xfrm>
            <a:off x="5184068" y="714390"/>
            <a:ext cx="3312000" cy="4550814"/>
            <a:chOff x="575556" y="1772818"/>
            <a:chExt cx="3312000" cy="4550814"/>
          </a:xfrm>
        </p:grpSpPr>
        <p:pic>
          <p:nvPicPr>
            <p:cNvPr id="22534" name="Picture 6" descr="C:\Users\zdenka\Desktop\Rodes and cones-English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69986" y="1878388"/>
              <a:ext cx="3523140" cy="33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BlokTextu 12"/>
            <p:cNvSpPr txBox="1"/>
            <p:nvPr/>
          </p:nvSpPr>
          <p:spPr>
            <a:xfrm rot="18600000">
              <a:off x="1936423" y="5352180"/>
              <a:ext cx="136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200" dirty="0" smtClean="0">
                  <a:solidFill>
                    <a:srgbClr val="0000EA"/>
                  </a:solidFill>
                  <a:latin typeface="Calibri" panose="020F0502020204030204" pitchFamily="34" charset="0"/>
                </a:rPr>
                <a:t>tyčinky</a:t>
              </a:r>
              <a:endParaRPr lang="sk-SK" sz="2200" dirty="0">
                <a:solidFill>
                  <a:srgbClr val="0000E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BlokTextu 13"/>
            <p:cNvSpPr txBox="1"/>
            <p:nvPr/>
          </p:nvSpPr>
          <p:spPr>
            <a:xfrm rot="18600000">
              <a:off x="1087049" y="5424188"/>
              <a:ext cx="136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čapíky</a:t>
              </a:r>
              <a:endParaRPr lang="sk-SK" sz="2200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683816" y="550421"/>
            <a:ext cx="22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i="1" dirty="0" smtClean="0">
                <a:latin typeface="Calibri" panose="020F0502020204030204" pitchFamily="34" charset="0"/>
              </a:rPr>
              <a:t>SIETNICA</a:t>
            </a:r>
            <a:endParaRPr lang="sk-SK" sz="4000" i="1" dirty="0">
              <a:latin typeface="Calibri" panose="020F0502020204030204" pitchFamily="34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413762" y="1641443"/>
            <a:ext cx="4932100" cy="4919905"/>
            <a:chOff x="413762" y="1641443"/>
            <a:chExt cx="4932100" cy="4919905"/>
          </a:xfrm>
        </p:grpSpPr>
        <p:grpSp>
          <p:nvGrpSpPr>
            <p:cNvPr id="4" name="Skupina 3"/>
            <p:cNvGrpSpPr/>
            <p:nvPr/>
          </p:nvGrpSpPr>
          <p:grpSpPr>
            <a:xfrm>
              <a:off x="413762" y="1641443"/>
              <a:ext cx="4932100" cy="4919905"/>
              <a:chOff x="540000" y="1639371"/>
              <a:chExt cx="4932100" cy="4919905"/>
            </a:xfrm>
          </p:grpSpPr>
          <p:pic>
            <p:nvPicPr>
              <p:cNvPr id="2" name="Picture 2" descr="G:\optika-obrazky\Fundus_photograph_of_normal_left_eye.jp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0" y="1639371"/>
                <a:ext cx="4932100" cy="4919905"/>
              </a:xfrm>
              <a:prstGeom prst="ellipse">
                <a:avLst/>
              </a:prstGeom>
              <a:noFill/>
              <a:effectLst>
                <a:softEdge rad="317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Ovál 2"/>
              <p:cNvSpPr>
                <a:spLocks noChangeAspect="1"/>
              </p:cNvSpPr>
              <p:nvPr/>
            </p:nvSpPr>
            <p:spPr bwMode="auto">
              <a:xfrm>
                <a:off x="2627864" y="3717112"/>
                <a:ext cx="720000" cy="720000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85000"/>
                    <a:lumOff val="1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k-SK" sz="20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7" name="Rovná spojovacia šípka 6"/>
            <p:cNvCxnSpPr/>
            <p:nvPr/>
          </p:nvCxnSpPr>
          <p:spPr bwMode="auto">
            <a:xfrm flipH="1" flipV="1">
              <a:off x="2879812" y="4077072"/>
              <a:ext cx="735736" cy="6074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>
              <a:outerShdw blurRad="101600" dist="63500" dir="5400000" algn="t" rotWithShape="0">
                <a:prstClr val="black">
                  <a:alpha val="49000"/>
                </a:prstClr>
              </a:outerShdw>
            </a:effectLst>
          </p:spPr>
        </p:cxnSp>
        <p:sp>
          <p:nvSpPr>
            <p:cNvPr id="16" name="BlokTextu 15"/>
            <p:cNvSpPr txBox="1"/>
            <p:nvPr/>
          </p:nvSpPr>
          <p:spPr>
            <a:xfrm rot="21600000">
              <a:off x="3276008" y="4509120"/>
              <a:ext cx="1368000" cy="640816"/>
            </a:xfrm>
            <a:prstGeom prst="rect">
              <a:avLst/>
            </a:prstGeom>
            <a:noFill/>
            <a:effectLst>
              <a:outerShdw blurRad="114300" dist="63500" dir="5400000" algn="t" rotWithShape="0">
                <a:prstClr val="black">
                  <a:alpha val="5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sk-SK" sz="2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žltá škvrna</a:t>
              </a:r>
              <a:endParaRPr lang="sk-SK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7925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0826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aoblený obdélník 23"/>
          <p:cNvSpPr/>
          <p:nvPr/>
        </p:nvSpPr>
        <p:spPr>
          <a:xfrm>
            <a:off x="2149448" y="215659"/>
            <a:ext cx="4845104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Fyzikálny obraz predmetu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295860" y="1150000"/>
            <a:ext cx="6552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400" b="0" dirty="0">
                <a:latin typeface="Calibri" panose="020F0502020204030204" pitchFamily="34" charset="0"/>
              </a:rPr>
              <a:t>Fyzikálny obraz predmetu </a:t>
            </a:r>
            <a:r>
              <a:rPr lang="sk-SK" sz="2400" b="0" dirty="0" smtClean="0">
                <a:latin typeface="Calibri" panose="020F0502020204030204" pitchFamily="34" charset="0"/>
              </a:rPr>
              <a:t>vzniká na sietnici oka                                        - je </a:t>
            </a:r>
            <a:r>
              <a:rPr lang="sk-SK" sz="2400" dirty="0">
                <a:solidFill>
                  <a:srgbClr val="C00000"/>
                </a:solidFill>
                <a:latin typeface="Calibri" panose="020F0502020204030204" pitchFamily="34" charset="0"/>
              </a:rPr>
              <a:t>skutočný, prevrátený a </a:t>
            </a:r>
            <a:r>
              <a:rPr lang="sk-SK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zmenšený</a:t>
            </a:r>
            <a:r>
              <a:rPr lang="sk-SK" sz="2400" dirty="0" smtClean="0">
                <a:latin typeface="Calibri" panose="020F0502020204030204" pitchFamily="34" charset="0"/>
              </a:rPr>
              <a:t>. </a:t>
            </a:r>
            <a:endParaRPr lang="sk-SK" sz="2400" b="0" dirty="0">
              <a:latin typeface="Calibri" panose="020F0502020204030204" pitchFamily="34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450000" y="5373216"/>
            <a:ext cx="82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200" b="0" dirty="0" smtClean="0">
                <a:latin typeface="Calibri" panose="020F0502020204030204" pitchFamily="34" charset="0"/>
              </a:rPr>
              <a:t>Svetlo podráždi receptory </a:t>
            </a:r>
            <a:r>
              <a:rPr lang="sk-SK" sz="2200" b="0" dirty="0">
                <a:latin typeface="Calibri" panose="020F0502020204030204" pitchFamily="34" charset="0"/>
              </a:rPr>
              <a:t>sietnice </a:t>
            </a:r>
            <a:r>
              <a:rPr lang="sk-SK" sz="2200" b="0" dirty="0" smtClean="0">
                <a:latin typeface="Calibri" panose="020F0502020204030204" pitchFamily="34" charset="0"/>
              </a:rPr>
              <a:t>- nervový signál sa </a:t>
            </a:r>
            <a:r>
              <a:rPr lang="sk-SK" sz="2200" b="0" dirty="0">
                <a:latin typeface="Calibri" panose="020F0502020204030204" pitchFamily="34" charset="0"/>
              </a:rPr>
              <a:t>prenáša zrakovým nervom do mozgu – tu sa vytvára </a:t>
            </a:r>
            <a:r>
              <a:rPr lang="sk-SK" sz="2200" b="0" dirty="0" smtClean="0">
                <a:latin typeface="Calibri" panose="020F0502020204030204" pitchFamily="34" charset="0"/>
              </a:rPr>
              <a:t>vnem obrazu, pričom </a:t>
            </a:r>
            <a:r>
              <a:rPr lang="sk-SK" sz="2200" b="0" dirty="0">
                <a:latin typeface="Calibri" panose="020F0502020204030204" pitchFamily="34" charset="0"/>
              </a:rPr>
              <a:t>mozog fyzikálny obraz </a:t>
            </a:r>
            <a:r>
              <a:rPr lang="sk-SK" sz="2200" b="0" dirty="0" smtClean="0">
                <a:latin typeface="Calibri" panose="020F0502020204030204" pitchFamily="34" charset="0"/>
              </a:rPr>
              <a:t>vzpriami </a:t>
            </a:r>
            <a:r>
              <a:rPr lang="sk-SK" sz="2200" b="0" dirty="0">
                <a:latin typeface="Calibri" panose="020F0502020204030204" pitchFamily="34" charset="0"/>
              </a:rPr>
              <a:t>a priradí </a:t>
            </a:r>
            <a:r>
              <a:rPr lang="sk-SK" sz="2200" b="0" dirty="0" smtClean="0">
                <a:latin typeface="Calibri" panose="020F0502020204030204" pitchFamily="34" charset="0"/>
              </a:rPr>
              <a:t>mu </a:t>
            </a:r>
            <a:r>
              <a:rPr lang="sk-SK" sz="2200" b="0" dirty="0">
                <a:latin typeface="Calibri" panose="020F0502020204030204" pitchFamily="34" charset="0"/>
              </a:rPr>
              <a:t>zodpovedajúcu veľkosť</a:t>
            </a:r>
            <a:r>
              <a:rPr lang="sk-SK" sz="2200" b="0" dirty="0" smtClean="0">
                <a:latin typeface="Calibri" panose="020F0502020204030204" pitchFamily="34" charset="0"/>
              </a:rPr>
              <a:t>.</a:t>
            </a:r>
            <a:endParaRPr lang="sk-SK" sz="2200" b="0" dirty="0">
              <a:latin typeface="Calibri" panose="020F0502020204030204" pitchFamily="34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514410" y="1988840"/>
            <a:ext cx="7982026" cy="3168351"/>
            <a:chOff x="450000" y="2060848"/>
            <a:chExt cx="7982026" cy="3168351"/>
          </a:xfrm>
        </p:grpSpPr>
        <p:pic>
          <p:nvPicPr>
            <p:cNvPr id="24580" name="Picture 4" descr="C:\Users\zdenka\Desktop\retina-implant-ag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00" y="2136774"/>
              <a:ext cx="5098322" cy="309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86" name="Picture 10"/>
            <p:cNvPicPr>
              <a:picLocks noChangeAspect="1" noChangeArrowheads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22552" y="2604012"/>
              <a:ext cx="1944000" cy="193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4932040" y="3380809"/>
              <a:ext cx="2595067" cy="1447312"/>
            </a:xfrm>
            <a:custGeom>
              <a:avLst/>
              <a:gdLst>
                <a:gd name="T0" fmla="*/ 0 w 1542"/>
                <a:gd name="T1" fmla="*/ 2147483647 h 378"/>
                <a:gd name="T2" fmla="*/ 2147483647 w 1542"/>
                <a:gd name="T3" fmla="*/ 2147483647 h 378"/>
                <a:gd name="T4" fmla="*/ 2147483647 w 1542"/>
                <a:gd name="T5" fmla="*/ 0 h 378"/>
                <a:gd name="T6" fmla="*/ 0 60000 65536"/>
                <a:gd name="T7" fmla="*/ 0 60000 65536"/>
                <a:gd name="T8" fmla="*/ 0 60000 65536"/>
                <a:gd name="T9" fmla="*/ 0 w 1542"/>
                <a:gd name="T10" fmla="*/ 0 h 378"/>
                <a:gd name="T11" fmla="*/ 1542 w 1542"/>
                <a:gd name="T12" fmla="*/ 378 h 378"/>
                <a:gd name="connsiteX0" fmla="*/ 0 w 10000"/>
                <a:gd name="connsiteY0" fmla="*/ 2407 h 8466"/>
                <a:gd name="connsiteX1" fmla="*/ 3408 w 10000"/>
                <a:gd name="connsiteY1" fmla="*/ 8427 h 8466"/>
                <a:gd name="connsiteX2" fmla="*/ 10000 w 10000"/>
                <a:gd name="connsiteY2" fmla="*/ 0 h 8466"/>
                <a:gd name="connsiteX0" fmla="*/ 0 w 10000"/>
                <a:gd name="connsiteY0" fmla="*/ 2843 h 9954"/>
                <a:gd name="connsiteX1" fmla="*/ 3408 w 10000"/>
                <a:gd name="connsiteY1" fmla="*/ 9954 h 9954"/>
                <a:gd name="connsiteX2" fmla="*/ 10000 w 10000"/>
                <a:gd name="connsiteY2" fmla="*/ 0 h 9954"/>
                <a:gd name="connsiteX0" fmla="*/ 0 w 10000"/>
                <a:gd name="connsiteY0" fmla="*/ 2856 h 10092"/>
                <a:gd name="connsiteX1" fmla="*/ 3408 w 10000"/>
                <a:gd name="connsiteY1" fmla="*/ 10000 h 10092"/>
                <a:gd name="connsiteX2" fmla="*/ 7064 w 10000"/>
                <a:gd name="connsiteY2" fmla="*/ 6465 h 10092"/>
                <a:gd name="connsiteX3" fmla="*/ 10000 w 10000"/>
                <a:gd name="connsiteY3" fmla="*/ 0 h 10092"/>
                <a:gd name="connsiteX0" fmla="*/ 0 w 10000"/>
                <a:gd name="connsiteY0" fmla="*/ 2856 h 10486"/>
                <a:gd name="connsiteX1" fmla="*/ 3408 w 10000"/>
                <a:gd name="connsiteY1" fmla="*/ 10000 h 10486"/>
                <a:gd name="connsiteX2" fmla="*/ 7224 w 10000"/>
                <a:gd name="connsiteY2" fmla="*/ 9256 h 10486"/>
                <a:gd name="connsiteX3" fmla="*/ 10000 w 10000"/>
                <a:gd name="connsiteY3" fmla="*/ 0 h 10486"/>
                <a:gd name="connsiteX0" fmla="*/ 0 w 10000"/>
                <a:gd name="connsiteY0" fmla="*/ 2856 h 10486"/>
                <a:gd name="connsiteX1" fmla="*/ 3408 w 10000"/>
                <a:gd name="connsiteY1" fmla="*/ 10000 h 10486"/>
                <a:gd name="connsiteX2" fmla="*/ 7224 w 10000"/>
                <a:gd name="connsiteY2" fmla="*/ 9256 h 10486"/>
                <a:gd name="connsiteX3" fmla="*/ 8747 w 10000"/>
                <a:gd name="connsiteY3" fmla="*/ 4895 h 10486"/>
                <a:gd name="connsiteX4" fmla="*/ 10000 w 10000"/>
                <a:gd name="connsiteY4" fmla="*/ 0 h 10486"/>
                <a:gd name="connsiteX0" fmla="*/ 0 w 10000"/>
                <a:gd name="connsiteY0" fmla="*/ 2856 h 10486"/>
                <a:gd name="connsiteX1" fmla="*/ 3408 w 10000"/>
                <a:gd name="connsiteY1" fmla="*/ 10000 h 10486"/>
                <a:gd name="connsiteX2" fmla="*/ 7224 w 10000"/>
                <a:gd name="connsiteY2" fmla="*/ 9256 h 10486"/>
                <a:gd name="connsiteX3" fmla="*/ 8025 w 10000"/>
                <a:gd name="connsiteY3" fmla="*/ 1581 h 10486"/>
                <a:gd name="connsiteX4" fmla="*/ 10000 w 10000"/>
                <a:gd name="connsiteY4" fmla="*/ 0 h 10486"/>
                <a:gd name="connsiteX0" fmla="*/ 0 w 10000"/>
                <a:gd name="connsiteY0" fmla="*/ 2856 h 10656"/>
                <a:gd name="connsiteX1" fmla="*/ 3408 w 10000"/>
                <a:gd name="connsiteY1" fmla="*/ 10000 h 10656"/>
                <a:gd name="connsiteX2" fmla="*/ 6302 w 10000"/>
                <a:gd name="connsiteY2" fmla="*/ 9605 h 10656"/>
                <a:gd name="connsiteX3" fmla="*/ 8025 w 10000"/>
                <a:gd name="connsiteY3" fmla="*/ 1581 h 10656"/>
                <a:gd name="connsiteX4" fmla="*/ 10000 w 10000"/>
                <a:gd name="connsiteY4" fmla="*/ 0 h 10656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8025 w 10922"/>
                <a:gd name="connsiteY3" fmla="*/ 17628 h 26703"/>
                <a:gd name="connsiteX4" fmla="*/ 10922 w 10922"/>
                <a:gd name="connsiteY4" fmla="*/ 0 h 26703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8025 w 10922"/>
                <a:gd name="connsiteY3" fmla="*/ 17628 h 26703"/>
                <a:gd name="connsiteX4" fmla="*/ 7545 w 10922"/>
                <a:gd name="connsiteY4" fmla="*/ 7336 h 26703"/>
                <a:gd name="connsiteX5" fmla="*/ 10922 w 10922"/>
                <a:gd name="connsiteY5" fmla="*/ 0 h 26703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7384 w 10922"/>
                <a:gd name="connsiteY3" fmla="*/ 16930 h 26703"/>
                <a:gd name="connsiteX4" fmla="*/ 7545 w 10922"/>
                <a:gd name="connsiteY4" fmla="*/ 7336 h 26703"/>
                <a:gd name="connsiteX5" fmla="*/ 10922 w 10922"/>
                <a:gd name="connsiteY5" fmla="*/ 0 h 26703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7384 w 10922"/>
                <a:gd name="connsiteY3" fmla="*/ 16930 h 26703"/>
                <a:gd name="connsiteX4" fmla="*/ 7545 w 10922"/>
                <a:gd name="connsiteY4" fmla="*/ 7336 h 26703"/>
                <a:gd name="connsiteX5" fmla="*/ 10922 w 10922"/>
                <a:gd name="connsiteY5" fmla="*/ 0 h 26703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7384 w 10922"/>
                <a:gd name="connsiteY3" fmla="*/ 16930 h 26703"/>
                <a:gd name="connsiteX4" fmla="*/ 7545 w 10922"/>
                <a:gd name="connsiteY4" fmla="*/ 7336 h 26703"/>
                <a:gd name="connsiteX5" fmla="*/ 10922 w 10922"/>
                <a:gd name="connsiteY5" fmla="*/ 0 h 26703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7745 w 10922"/>
                <a:gd name="connsiteY3" fmla="*/ 17104 h 26703"/>
                <a:gd name="connsiteX4" fmla="*/ 7545 w 10922"/>
                <a:gd name="connsiteY4" fmla="*/ 7336 h 26703"/>
                <a:gd name="connsiteX5" fmla="*/ 10922 w 10922"/>
                <a:gd name="connsiteY5" fmla="*/ 0 h 26703"/>
                <a:gd name="connsiteX0" fmla="*/ 0 w 10922"/>
                <a:gd name="connsiteY0" fmla="*/ 18903 h 26703"/>
                <a:gd name="connsiteX1" fmla="*/ 3408 w 10922"/>
                <a:gd name="connsiteY1" fmla="*/ 26047 h 26703"/>
                <a:gd name="connsiteX2" fmla="*/ 6302 w 10922"/>
                <a:gd name="connsiteY2" fmla="*/ 25652 h 26703"/>
                <a:gd name="connsiteX3" fmla="*/ 7745 w 10922"/>
                <a:gd name="connsiteY3" fmla="*/ 17104 h 26703"/>
                <a:gd name="connsiteX4" fmla="*/ 7545 w 10922"/>
                <a:gd name="connsiteY4" fmla="*/ 7336 h 26703"/>
                <a:gd name="connsiteX5" fmla="*/ 10922 w 10922"/>
                <a:gd name="connsiteY5" fmla="*/ 0 h 26703"/>
                <a:gd name="connsiteX0" fmla="*/ 0 w 10922"/>
                <a:gd name="connsiteY0" fmla="*/ 18903 h 27025"/>
                <a:gd name="connsiteX1" fmla="*/ 3408 w 10922"/>
                <a:gd name="connsiteY1" fmla="*/ 26047 h 27025"/>
                <a:gd name="connsiteX2" fmla="*/ 5861 w 10922"/>
                <a:gd name="connsiteY2" fmla="*/ 26175 h 27025"/>
                <a:gd name="connsiteX3" fmla="*/ 7745 w 10922"/>
                <a:gd name="connsiteY3" fmla="*/ 17104 h 27025"/>
                <a:gd name="connsiteX4" fmla="*/ 7545 w 10922"/>
                <a:gd name="connsiteY4" fmla="*/ 7336 h 27025"/>
                <a:gd name="connsiteX5" fmla="*/ 10922 w 10922"/>
                <a:gd name="connsiteY5" fmla="*/ 0 h 27025"/>
                <a:gd name="connsiteX0" fmla="*/ 0 w 10922"/>
                <a:gd name="connsiteY0" fmla="*/ 18903 h 26504"/>
                <a:gd name="connsiteX1" fmla="*/ 3408 w 10922"/>
                <a:gd name="connsiteY1" fmla="*/ 26047 h 26504"/>
                <a:gd name="connsiteX2" fmla="*/ 5861 w 10922"/>
                <a:gd name="connsiteY2" fmla="*/ 26175 h 26504"/>
                <a:gd name="connsiteX3" fmla="*/ 7745 w 10922"/>
                <a:gd name="connsiteY3" fmla="*/ 17104 h 26504"/>
                <a:gd name="connsiteX4" fmla="*/ 7545 w 10922"/>
                <a:gd name="connsiteY4" fmla="*/ 7336 h 26504"/>
                <a:gd name="connsiteX5" fmla="*/ 10922 w 10922"/>
                <a:gd name="connsiteY5" fmla="*/ 0 h 2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" h="26504">
                  <a:moveTo>
                    <a:pt x="0" y="18903"/>
                  </a:moveTo>
                  <a:cubicBezTo>
                    <a:pt x="1809" y="23393"/>
                    <a:pt x="2022" y="24599"/>
                    <a:pt x="3408" y="26047"/>
                  </a:cubicBezTo>
                  <a:cubicBezTo>
                    <a:pt x="4585" y="26648"/>
                    <a:pt x="4481" y="26621"/>
                    <a:pt x="5861" y="26175"/>
                  </a:cubicBezTo>
                  <a:cubicBezTo>
                    <a:pt x="6751" y="25324"/>
                    <a:pt x="7964" y="22659"/>
                    <a:pt x="7745" y="17104"/>
                  </a:cubicBezTo>
                  <a:cubicBezTo>
                    <a:pt x="7611" y="12598"/>
                    <a:pt x="7062" y="10274"/>
                    <a:pt x="7545" y="7336"/>
                  </a:cubicBezTo>
                  <a:cubicBezTo>
                    <a:pt x="8028" y="4398"/>
                    <a:pt x="10459" y="2909"/>
                    <a:pt x="10922" y="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ysDot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" name="AutoShape 36"/>
            <p:cNvSpPr>
              <a:spLocks noChangeArrowheads="1"/>
            </p:cNvSpPr>
            <p:nvPr/>
          </p:nvSpPr>
          <p:spPr bwMode="auto">
            <a:xfrm>
              <a:off x="7711301" y="2060848"/>
              <a:ext cx="720725" cy="1048646"/>
            </a:xfrm>
            <a:prstGeom prst="wedgeRoundRectCallout">
              <a:avLst>
                <a:gd name="adj1" fmla="val -73128"/>
                <a:gd name="adj2" fmla="val 73834"/>
                <a:gd name="adj3" fmla="val 16667"/>
              </a:avLst>
            </a:prstGeom>
            <a:solidFill>
              <a:schemeClr val="tx1">
                <a:alpha val="56862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cs-CZ"/>
            </a:p>
          </p:txBody>
        </p:sp>
        <p:pic>
          <p:nvPicPr>
            <p:cNvPr id="20" name="Picture 4" descr="C:\Users\zdenka\Desktop\Green_Pine_Tree_PNG_Clipart.png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000" y="2168948"/>
              <a:ext cx="575685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50895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052736"/>
            <a:ext cx="8496000" cy="5508264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aoblený obdélník 23"/>
          <p:cNvSpPr/>
          <p:nvPr/>
        </p:nvSpPr>
        <p:spPr>
          <a:xfrm>
            <a:off x="2931024" y="215659"/>
            <a:ext cx="328195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Akomodácia oka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200234"/>
            <a:ext cx="8136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600" b="0" dirty="0">
                <a:latin typeface="Calibri" panose="020F0502020204030204" pitchFamily="34" charset="0"/>
              </a:rPr>
              <a:t>Je to schopnosť oka meniť zakrivenie šošovky </a:t>
            </a:r>
            <a:r>
              <a:rPr lang="sk-SK" sz="2600" b="0" dirty="0" smtClean="0">
                <a:latin typeface="Calibri" panose="020F0502020204030204" pitchFamily="34" charset="0"/>
              </a:rPr>
              <a:t>                pomocou kruhového svalu pri </a:t>
            </a:r>
            <a:r>
              <a:rPr lang="sk-SK" sz="2600" b="0" dirty="0">
                <a:latin typeface="Calibri" panose="020F0502020204030204" pitchFamily="34" charset="0"/>
              </a:rPr>
              <a:t>pozorovaní predmetov </a:t>
            </a:r>
            <a:r>
              <a:rPr lang="sk-SK" sz="2600" b="0" dirty="0" smtClean="0">
                <a:latin typeface="Calibri" panose="020F0502020204030204" pitchFamily="34" charset="0"/>
              </a:rPr>
              <a:t>                   v </a:t>
            </a:r>
            <a:r>
              <a:rPr lang="sk-SK" sz="2600" b="0" dirty="0">
                <a:latin typeface="Calibri" panose="020F0502020204030204" pitchFamily="34" charset="0"/>
              </a:rPr>
              <a:t>rôznej </a:t>
            </a:r>
            <a:r>
              <a:rPr lang="sk-SK" sz="2600" b="0" dirty="0" smtClean="0">
                <a:latin typeface="Calibri" panose="020F0502020204030204" pitchFamily="34" charset="0"/>
              </a:rPr>
              <a:t>vzdialenosti. </a:t>
            </a:r>
            <a:endParaRPr lang="sk-SK" sz="2600" b="0" dirty="0">
              <a:solidFill>
                <a:srgbClr val="FF0066"/>
              </a:solidFill>
              <a:latin typeface="Calibri" panose="020F0502020204030204" pitchFamily="34" charset="0"/>
            </a:endParaRPr>
          </a:p>
        </p:txBody>
      </p:sp>
      <p:pic>
        <p:nvPicPr>
          <p:cNvPr id="22535" name="Picture 7" descr="C:\Users\zdenka\Desktop\Bez názvu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220" y="2672916"/>
            <a:ext cx="7943561" cy="36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237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1125344"/>
            <a:ext cx="8496000" cy="5400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026" y="207808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aoblený obdélník 23"/>
          <p:cNvSpPr/>
          <p:nvPr/>
        </p:nvSpPr>
        <p:spPr>
          <a:xfrm>
            <a:off x="2931024" y="215659"/>
            <a:ext cx="3281952" cy="585049"/>
          </a:xfrm>
          <a:prstGeom prst="roundRect">
            <a:avLst/>
          </a:prstGeom>
          <a:solidFill>
            <a:srgbClr val="FFFF66"/>
          </a:solidFill>
          <a:ln w="57150">
            <a:solidFill>
              <a:schemeClr val="tx1"/>
            </a:solidFill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16000" tIns="0" rIns="216000" bIns="36000" anchor="ctr">
            <a:spAutoFit/>
          </a:bodyPr>
          <a:lstStyle/>
          <a:p>
            <a:r>
              <a:rPr lang="sk-SK" sz="3200" dirty="0" smtClean="0">
                <a:ln w="6350" cmpd="sng">
                  <a:noFill/>
                  <a:prstDash val="solid"/>
                </a:ln>
                <a:solidFill>
                  <a:srgbClr val="00005C"/>
                </a:solidFill>
                <a:effectLst>
                  <a:outerShdw blurRad="88900" dist="25400" dir="30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Arial" pitchFamily="34" charset="0"/>
              </a:rPr>
              <a:t>Akomodácia oka</a:t>
            </a:r>
            <a:endParaRPr lang="cs-CZ" sz="3200" b="1" cap="none" spc="0" dirty="0">
              <a:ln w="6350" cmpd="sng">
                <a:noFill/>
                <a:prstDash val="solid"/>
              </a:ln>
              <a:solidFill>
                <a:srgbClr val="00005C"/>
              </a:solidFill>
              <a:effectLst>
                <a:outerShdw blurRad="88900" dist="25400" dir="30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04000" y="1344250"/>
            <a:ext cx="8136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2600" b="0" dirty="0" smtClean="0">
                <a:latin typeface="Calibri" panose="020F0502020204030204" pitchFamily="34" charset="0"/>
              </a:rPr>
              <a:t>Pri pozorovaní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vzdialeného</a:t>
            </a:r>
            <a:r>
              <a:rPr lang="sk-SK" sz="2600" b="0" dirty="0" smtClean="0">
                <a:latin typeface="Calibri" panose="020F0502020204030204" pitchFamily="34" charset="0"/>
              </a:rPr>
              <a:t> predmetu sa šošovka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sploští </a:t>
            </a:r>
            <a:r>
              <a:rPr lang="sk-SK" sz="2600" b="0" dirty="0" smtClean="0">
                <a:latin typeface="Calibri" panose="020F0502020204030204" pitchFamily="34" charset="0"/>
              </a:rPr>
              <a:t>(kruhové svaly sa napnú),  pri pozorovaní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blízkeho</a:t>
            </a:r>
            <a:r>
              <a:rPr lang="sk-SK" sz="2600" b="0" dirty="0" smtClean="0">
                <a:latin typeface="Calibri" panose="020F0502020204030204" pitchFamily="34" charset="0"/>
              </a:rPr>
              <a:t> predmetu sa viac </a:t>
            </a:r>
            <a:r>
              <a:rPr lang="sk-SK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zaoblí </a:t>
            </a:r>
            <a:r>
              <a:rPr lang="sk-SK" sz="2600" b="0" dirty="0">
                <a:latin typeface="Calibri" panose="020F0502020204030204" pitchFamily="34" charset="0"/>
              </a:rPr>
              <a:t>(kruhové svaly sa </a:t>
            </a:r>
            <a:r>
              <a:rPr lang="sk-SK" sz="2600" b="0" dirty="0" smtClean="0">
                <a:latin typeface="Calibri" panose="020F0502020204030204" pitchFamily="34" charset="0"/>
              </a:rPr>
              <a:t>uvoľnia). </a:t>
            </a:r>
            <a:endParaRPr lang="sk-SK" sz="2600" b="0" dirty="0">
              <a:solidFill>
                <a:srgbClr val="FF0066"/>
              </a:solidFill>
              <a:latin typeface="Calibri" panose="020F0502020204030204" pitchFamily="34" charset="0"/>
            </a:endParaRPr>
          </a:p>
        </p:txBody>
      </p:sp>
      <p:pic>
        <p:nvPicPr>
          <p:cNvPr id="26626" name="Picture 2" descr="G:\optika-obrazky\akomodac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548" y="2708920"/>
            <a:ext cx="465323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:\optika-obrazky\akomodace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0032" y="4221088"/>
            <a:ext cx="3784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988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324000" y="260648"/>
            <a:ext cx="8496000" cy="3096000"/>
          </a:xfrm>
          <a:prstGeom prst="roundRect">
            <a:avLst>
              <a:gd name="adj" fmla="val 5369"/>
            </a:avLst>
          </a:prstGeom>
          <a:solidFill>
            <a:schemeClr val="tx1"/>
          </a:solidFill>
          <a:ln w="57150">
            <a:solidFill>
              <a:srgbClr val="D62900"/>
            </a:solidFill>
          </a:ln>
          <a:effectLst>
            <a:outerShdw blurRad="1524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Picture 34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6456" y="6042917"/>
            <a:ext cx="540000" cy="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40456" y="404664"/>
            <a:ext cx="8136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sk-SK" sz="2300" b="0" dirty="0">
                <a:latin typeface="Calibri" panose="020F0502020204030204" pitchFamily="34" charset="0"/>
              </a:rPr>
              <a:t>Akomodačná schopnosť oka je ohraničená </a:t>
            </a:r>
            <a:r>
              <a:rPr lang="sk-SK" sz="2300" b="0" dirty="0" smtClean="0">
                <a:latin typeface="Calibri" panose="020F0502020204030204" pitchFamily="34" charset="0"/>
              </a:rPr>
              <a:t>a </a:t>
            </a:r>
            <a:r>
              <a:rPr lang="sk-SK" sz="2300" b="0" dirty="0">
                <a:latin typeface="Calibri" panose="020F0502020204030204" pitchFamily="34" charset="0"/>
              </a:rPr>
              <a:t>s </a:t>
            </a:r>
            <a:r>
              <a:rPr lang="sk-SK" sz="2300" b="0" dirty="0" smtClean="0">
                <a:latin typeface="Calibri" panose="020F0502020204030204" pitchFamily="34" charset="0"/>
              </a:rPr>
              <a:t>vekom </a:t>
            </a:r>
            <a:r>
              <a:rPr lang="sk-SK" sz="2300" b="0" dirty="0">
                <a:latin typeface="Calibri" panose="020F0502020204030204" pitchFamily="34" charset="0"/>
              </a:rPr>
              <a:t>sa </a:t>
            </a:r>
            <a:r>
              <a:rPr lang="sk-SK" sz="2300" b="0" dirty="0" smtClean="0">
                <a:latin typeface="Calibri" panose="020F0502020204030204" pitchFamily="34" charset="0"/>
              </a:rPr>
              <a:t>zmenšuje.</a:t>
            </a:r>
            <a:endParaRPr lang="sk-SK" sz="2300" b="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sk-SK" sz="2300" dirty="0">
                <a:solidFill>
                  <a:srgbClr val="C00000"/>
                </a:solidFill>
                <a:latin typeface="Calibri" panose="020F0502020204030204" pitchFamily="34" charset="0"/>
              </a:rPr>
              <a:t>Blízky bod oka </a:t>
            </a:r>
            <a:r>
              <a:rPr lang="sk-SK" sz="2300" b="0" dirty="0" smtClean="0">
                <a:latin typeface="Calibri" panose="020F0502020204030204" pitchFamily="34" charset="0"/>
              </a:rPr>
              <a:t>- najmenšia vzdialenosť ostrého videnia (asi </a:t>
            </a:r>
            <a:r>
              <a:rPr lang="sk-SK" sz="2300" b="0" dirty="0">
                <a:latin typeface="Calibri" panose="020F0502020204030204" pitchFamily="34" charset="0"/>
              </a:rPr>
              <a:t>10 </a:t>
            </a:r>
            <a:r>
              <a:rPr lang="sk-SK" sz="2300" b="0" dirty="0" smtClean="0">
                <a:latin typeface="Calibri" panose="020F0502020204030204" pitchFamily="34" charset="0"/>
              </a:rPr>
              <a:t>cm).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sk-SK" sz="23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Ďaleký </a:t>
            </a:r>
            <a:r>
              <a:rPr lang="sk-SK" sz="2300" dirty="0">
                <a:solidFill>
                  <a:srgbClr val="C00000"/>
                </a:solidFill>
                <a:latin typeface="Calibri" panose="020F0502020204030204" pitchFamily="34" charset="0"/>
              </a:rPr>
              <a:t>bod oka </a:t>
            </a:r>
            <a:r>
              <a:rPr lang="sk-SK" sz="2300" b="0" dirty="0" smtClean="0">
                <a:latin typeface="Calibri" panose="020F0502020204030204" pitchFamily="34" charset="0"/>
              </a:rPr>
              <a:t>- najväčšia vzdialenosť </a:t>
            </a:r>
            <a:r>
              <a:rPr lang="sk-SK" sz="2300" b="0" dirty="0">
                <a:latin typeface="Calibri" panose="020F0502020204030204" pitchFamily="34" charset="0"/>
              </a:rPr>
              <a:t>ostrého </a:t>
            </a:r>
            <a:r>
              <a:rPr lang="sk-SK" sz="2300" b="0" dirty="0" smtClean="0">
                <a:latin typeface="Calibri" panose="020F0502020204030204" pitchFamily="34" charset="0"/>
              </a:rPr>
              <a:t>videnia                              – </a:t>
            </a:r>
            <a:r>
              <a:rPr lang="sk-SK" sz="2300" b="0" dirty="0">
                <a:latin typeface="Calibri" panose="020F0502020204030204" pitchFamily="34" charset="0"/>
              </a:rPr>
              <a:t>teoreticky dosahuje </a:t>
            </a:r>
            <a:r>
              <a:rPr lang="sk-SK" sz="2300" b="0" dirty="0" smtClean="0">
                <a:latin typeface="Calibri" panose="020F0502020204030204" pitchFamily="34" charset="0"/>
              </a:rPr>
              <a:t>nekonečno pretože „viditeľnosť“ </a:t>
            </a:r>
            <a:r>
              <a:rPr lang="sk-SK" sz="2300" b="0" dirty="0">
                <a:latin typeface="Calibri" panose="020F0502020204030204" pitchFamily="34" charset="0"/>
              </a:rPr>
              <a:t>predmetu závisí </a:t>
            </a:r>
            <a:r>
              <a:rPr lang="sk-SK" sz="2300" b="0" dirty="0" smtClean="0">
                <a:latin typeface="Calibri" panose="020F0502020204030204" pitchFamily="34" charset="0"/>
              </a:rPr>
              <a:t>aj od </a:t>
            </a:r>
            <a:r>
              <a:rPr lang="sk-SK" sz="2300" b="0" dirty="0">
                <a:latin typeface="Calibri" panose="020F0502020204030204" pitchFamily="34" charset="0"/>
              </a:rPr>
              <a:t>jeho </a:t>
            </a:r>
            <a:r>
              <a:rPr lang="sk-SK" sz="2300" b="0" dirty="0" smtClean="0">
                <a:latin typeface="Calibri" panose="020F0502020204030204" pitchFamily="34" charset="0"/>
              </a:rPr>
              <a:t>veľkosti.</a:t>
            </a:r>
            <a:endParaRPr lang="sk-SK" sz="2300" b="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65113" algn="l"/>
              </a:tabLst>
              <a:defRPr/>
            </a:pPr>
            <a:r>
              <a:rPr lang="sk-SK" sz="2300" dirty="0">
                <a:solidFill>
                  <a:srgbClr val="C00000"/>
                </a:solidFill>
                <a:latin typeface="Calibri" panose="020F0502020204030204" pitchFamily="34" charset="0"/>
              </a:rPr>
              <a:t>Konvenčná zraková vzdialenosť </a:t>
            </a:r>
            <a:r>
              <a:rPr lang="sk-SK" sz="2300" b="0" dirty="0">
                <a:latin typeface="Calibri" panose="020F0502020204030204" pitchFamily="34" charset="0"/>
              </a:rPr>
              <a:t>– najvhodnejšia vzdialenosť </a:t>
            </a:r>
            <a:r>
              <a:rPr lang="sk-SK" sz="2300" b="0" dirty="0" smtClean="0">
                <a:latin typeface="Calibri" panose="020F0502020204030204" pitchFamily="34" charset="0"/>
              </a:rPr>
              <a:t>                   na </a:t>
            </a:r>
            <a:r>
              <a:rPr lang="sk-SK" sz="2300" b="0" dirty="0">
                <a:latin typeface="Calibri" panose="020F0502020204030204" pitchFamily="34" charset="0"/>
              </a:rPr>
              <a:t>pozorovanie drobných predmetov (čítanie, písanie) je 30 </a:t>
            </a:r>
            <a:r>
              <a:rPr lang="sk-SK" sz="2300" b="0" dirty="0" smtClean="0">
                <a:latin typeface="Calibri" panose="020F0502020204030204" pitchFamily="34" charset="0"/>
              </a:rPr>
              <a:t>cm.</a:t>
            </a:r>
            <a:endParaRPr lang="sk-SK" sz="2300" b="0" dirty="0">
              <a:latin typeface="Calibri" panose="020F0502020204030204" pitchFamily="34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1320686" y="3609020"/>
            <a:ext cx="6502629" cy="2952000"/>
            <a:chOff x="1115616" y="3656136"/>
            <a:chExt cx="6502629" cy="2952000"/>
          </a:xfrm>
        </p:grpSpPr>
        <p:pic>
          <p:nvPicPr>
            <p:cNvPr id="26628" name="Picture 4" descr="C:\Users\zdenka\Desktop\Bez názvu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656136"/>
              <a:ext cx="2614197" cy="2952000"/>
            </a:xfrm>
            <a:prstGeom prst="roundRect">
              <a:avLst>
                <a:gd name="adj" fmla="val 12295"/>
              </a:avLst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0" name="Picture 6" descr="C:\Users\zdenka\Desktop\Bez názvu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656136"/>
              <a:ext cx="3379453" cy="2952000"/>
            </a:xfrm>
            <a:prstGeom prst="roundRect">
              <a:avLst>
                <a:gd name="adj" fmla="val 9891"/>
              </a:avLst>
            </a:prstGeom>
            <a:noFill/>
            <a:ln w="57150">
              <a:solidFill>
                <a:srgbClr val="D62900"/>
              </a:solidFill>
            </a:ln>
            <a:effectLst>
              <a:outerShdw blurRad="1524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889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3955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žná dráha">
  <a:themeElements>
    <a:clrScheme name="Obežná dráh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bežná drá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bežná dráh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ežná dráh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ežná dráh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17269</TotalTime>
  <Words>843</Words>
  <Application>Microsoft Office PowerPoint</Application>
  <PresentationFormat>Prezentácia na obrazovke (4:3)</PresentationFormat>
  <Paragraphs>94</Paragraphs>
  <Slides>27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Calibri</vt:lpstr>
      <vt:lpstr>Impact</vt:lpstr>
      <vt:lpstr>Monotype Corsiva</vt:lpstr>
      <vt:lpstr>Tahoma</vt:lpstr>
      <vt:lpstr>Wingdings</vt:lpstr>
      <vt:lpstr>Obežná dráha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Dušan Andraško</cp:lastModifiedBy>
  <cp:revision>1228</cp:revision>
  <dcterms:created xsi:type="dcterms:W3CDTF">2005-06-04T13:18:18Z</dcterms:created>
  <dcterms:modified xsi:type="dcterms:W3CDTF">2020-12-02T14:29:28Z</dcterms:modified>
</cp:coreProperties>
</file>