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Kliknite sem a upravte štýly predlohy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Tretia úroveň</a:t>
            </a:r>
          </a:p>
          <a:p>
            <a:pPr lvl="3"/>
            <a:r>
              <a:rPr lang="cs-CZ" noProof="0" smtClean="0"/>
              <a:t>Štvrtá úroveň</a:t>
            </a:r>
          </a:p>
          <a:p>
            <a:pPr lvl="4"/>
            <a:r>
              <a:rPr lang="cs-CZ" noProof="0" smtClean="0"/>
              <a:t>Piata úroveň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9DECD8-B252-48BE-96DB-F418A0277D4B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3025C-8A65-448D-A24E-5CC7A9ABBC8D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11160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30D8A-838A-408C-8002-B935641B802F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6700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7D56A-AF7C-4544-82C9-F5EB28DEF5B5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64109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abulk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cs-CZ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8BDDD-09C7-4F59-A7F5-81F9DDEE649F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69011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8C3FB-4AFA-4D9F-9B33-227DC380ECFF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5326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A6B8C-740D-4850-BBBF-6CF7A4BE9645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15058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E2237-10D3-4217-9280-A0C29B98C4AF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41713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75E8B-8689-459D-A16F-CA4DF6BA3C1F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30829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560E9-249A-4C0C-8692-2AC6046EE253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5965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73F7F-80A6-4BA9-BCA2-3C066C4AEE35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594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A77E2-EF5C-43A3-AB14-BAE96D77ED17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23897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66D90-D7AB-475A-AD6F-E25AC87C7621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13020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Kliknite sem a upravte štýly predlohy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Tretia úroveň</a:t>
            </a:r>
          </a:p>
          <a:p>
            <a:pPr lvl="3"/>
            <a:r>
              <a:rPr lang="cs-CZ" altLang="sk-SK" smtClean="0"/>
              <a:t>Štvrtá úroveň</a:t>
            </a:r>
          </a:p>
          <a:p>
            <a:pPr lvl="4"/>
            <a:r>
              <a:rPr lang="cs-CZ" alt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5E9D82-14E7-4747-9621-CF496DED62FA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file:///I:\vyuka\cisla\rimcis_subory\x.gif" TargetMode="External"/><Relationship Id="rId5" Type="http://schemas.openxmlformats.org/officeDocument/2006/relationships/image" Target="../media/image4.png"/><Relationship Id="rId4" Type="http://schemas.openxmlformats.org/officeDocument/2006/relationships/image" Target="file:///I:\vyuka\cisla\rimcis_subory\v.gi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altLang="sk-SK" smtClean="0">
                <a:solidFill>
                  <a:srgbClr val="009900"/>
                </a:solidFill>
              </a:rPr>
              <a:t>Rímska číselná sústava.</a:t>
            </a:r>
            <a:r>
              <a:rPr lang="cs-CZ" altLang="sk-SK" smtClean="0"/>
              <a:t>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k-SK" altLang="sk-SK" sz="2800" smtClean="0"/>
              <a:t>Prečítať číslo zapísané v rímskej číselnej sústave, zapísať prirodzené číslo v rímskej číselnej sústave.</a:t>
            </a:r>
            <a:r>
              <a:rPr lang="cs-CZ" altLang="sk-SK" sz="2800" smtClean="0"/>
              <a:t> 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2051050" y="908050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5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274638"/>
            <a:ext cx="6635750" cy="1143000"/>
          </a:xfrm>
        </p:spPr>
        <p:txBody>
          <a:bodyPr/>
          <a:lstStyle/>
          <a:p>
            <a:pPr eaLnBrk="1" hangingPunct="1"/>
            <a:r>
              <a:rPr lang="sk-SK" altLang="sk-SK" sz="2800" smtClean="0">
                <a:solidFill>
                  <a:srgbClr val="009900"/>
                </a:solidFill>
              </a:rPr>
              <a:t>Úlohy na precvičovanie.</a:t>
            </a:r>
            <a:r>
              <a:rPr lang="cs-CZ" altLang="sk-SK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sk-SK" altLang="sk-SK" sz="1800" b="1" i="1" smtClean="0"/>
              <a:t>Aké</a:t>
            </a:r>
            <a:r>
              <a:rPr lang="sk-SK" altLang="sk-SK" sz="1800" i="1" smtClean="0"/>
              <a:t> najväčšie číslo môžeme podľa týchto pravidiel zapísať rímskymi číslicami ?</a:t>
            </a:r>
            <a:endParaRPr lang="sk-SK" altLang="sk-SK" sz="1800" b="1" i="1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sk-SK" altLang="sk-SK" sz="1800" b="1" i="1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sk-SK" altLang="sk-SK" sz="1800" b="1" i="1" smtClean="0"/>
              <a:t>Ktoré</a:t>
            </a:r>
            <a:r>
              <a:rPr lang="sk-SK" altLang="sk-SK" sz="1800" i="1" smtClean="0"/>
              <a:t> číslo medzi 1 a 2000 má najdlhší zápis pomocou rímskych číslic ?</a:t>
            </a:r>
            <a:endParaRPr lang="sk-SK" altLang="sk-SK" sz="1800" b="1" i="1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sk-SK" altLang="sk-SK" sz="1800" b="1" i="1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sk-SK" altLang="sk-SK" sz="1800" b="1" i="1" smtClean="0"/>
              <a:t>Nájdite</a:t>
            </a:r>
            <a:r>
              <a:rPr lang="sk-SK" altLang="sk-SK" sz="1800" i="1" smtClean="0"/>
              <a:t> najmenšie z čísel väčších ako 2000, ktoré má dlhší zápis ako číslo z predchádzajúcej úlohy.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sk-SK" altLang="sk-SK" sz="1800" i="1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sk-SK" altLang="sk-SK" sz="1800" i="1" smtClean="0"/>
              <a:t>Pri zápisoch rímskych číslic používame sedem znakov : I, V, X, L, C, D, M. </a:t>
            </a:r>
            <a:r>
              <a:rPr lang="sk-SK" altLang="sk-SK" sz="1800" b="1" i="1" smtClean="0"/>
              <a:t>Koľko</a:t>
            </a:r>
            <a:r>
              <a:rPr lang="sk-SK" altLang="sk-SK" sz="1800" i="1" smtClean="0"/>
              <a:t> čísel viete zapísať v rímskej sústave tak, že každý z týchto znakov použijete práve jedenkrát ? </a:t>
            </a:r>
            <a:r>
              <a:rPr lang="sk-SK" altLang="sk-SK" sz="1800" b="1" i="1" smtClean="0"/>
              <a:t>Ktoré</a:t>
            </a:r>
            <a:r>
              <a:rPr lang="sk-SK" altLang="sk-SK" sz="1800" i="1" smtClean="0"/>
              <a:t> z týchto čísel je najmenšie a </a:t>
            </a:r>
            <a:r>
              <a:rPr lang="sk-SK" altLang="sk-SK" sz="1800" b="1" i="1" smtClean="0"/>
              <a:t>ktoré</a:t>
            </a:r>
            <a:r>
              <a:rPr lang="sk-SK" altLang="sk-SK" sz="1800" i="1" smtClean="0"/>
              <a:t> najväčšie ?</a:t>
            </a:r>
            <a:endParaRPr lang="sk-SK" altLang="sk-SK" sz="1800" b="1" i="1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sk-SK" altLang="sk-SK" sz="1800" b="1" i="1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sk-SK" altLang="sk-SK" sz="1800" b="1" i="1" smtClean="0"/>
              <a:t>Nájdite</a:t>
            </a:r>
            <a:r>
              <a:rPr lang="sk-SK" altLang="sk-SK" sz="1800" i="1" smtClean="0"/>
              <a:t> najmenšie a najväčšie číslo, ktorého zápis v rímskej sústave má práve 6 znakov..</a:t>
            </a:r>
            <a:endParaRPr lang="cs-CZ" altLang="sk-SK" sz="1800" i="1" smtClean="0"/>
          </a:p>
        </p:txBody>
      </p:sp>
      <p:pic>
        <p:nvPicPr>
          <p:cNvPr id="11268" name="Picture 4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051050" y="1628775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7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Line 5"/>
          <p:cNvSpPr>
            <a:spLocks noChangeShapeType="1"/>
          </p:cNvSpPr>
          <p:nvPr/>
        </p:nvSpPr>
        <p:spPr bwMode="auto">
          <a:xfrm>
            <a:off x="2051050" y="1700213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2339975" y="404813"/>
            <a:ext cx="6335713" cy="1143000"/>
          </a:xfrm>
        </p:spPr>
        <p:txBody>
          <a:bodyPr/>
          <a:lstStyle/>
          <a:p>
            <a:pPr algn="l" eaLnBrk="1" hangingPunct="1"/>
            <a:r>
              <a:rPr lang="sk-SK" altLang="sk-SK" sz="3200" b="1" smtClean="0">
                <a:solidFill>
                  <a:srgbClr val="009900"/>
                </a:solidFill>
              </a:rPr>
              <a:t>Riešenie úlohy č. 1</a:t>
            </a:r>
            <a:endParaRPr lang="cs-CZ" altLang="sk-SK" sz="3200" b="1" smtClean="0">
              <a:solidFill>
                <a:srgbClr val="009900"/>
              </a:solidFill>
            </a:endParaRP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1042988" y="2565400"/>
            <a:ext cx="71294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4400">
                <a:solidFill>
                  <a:srgbClr val="FF0000"/>
                </a:solidFill>
                <a:latin typeface="Times New Roman" panose="02020603050405020304" pitchFamily="18" charset="0"/>
              </a:rPr>
              <a:t>MMMCMXCIX</a:t>
            </a:r>
            <a:r>
              <a:rPr lang="sk-SK" altLang="sk-SK" sz="4400">
                <a:latin typeface="Times New Roman" panose="02020603050405020304" pitchFamily="18" charset="0"/>
              </a:rPr>
              <a:t>    -   3999</a:t>
            </a:r>
            <a:r>
              <a:rPr lang="cs-CZ" altLang="sk-SK"/>
              <a:t> </a:t>
            </a:r>
          </a:p>
        </p:txBody>
      </p:sp>
      <p:sp>
        <p:nvSpPr>
          <p:cNvPr id="1229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229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2051050" y="1700213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2339975" y="404813"/>
            <a:ext cx="6335713" cy="1143000"/>
          </a:xfrm>
        </p:spPr>
        <p:txBody>
          <a:bodyPr/>
          <a:lstStyle/>
          <a:p>
            <a:pPr algn="l" eaLnBrk="1" hangingPunct="1"/>
            <a:r>
              <a:rPr lang="sk-SK" altLang="sk-SK" sz="3200" b="1" smtClean="0">
                <a:solidFill>
                  <a:srgbClr val="009900"/>
                </a:solidFill>
              </a:rPr>
              <a:t>Riešenie úlohy č. 2</a:t>
            </a:r>
            <a:endParaRPr lang="cs-CZ" altLang="sk-SK" sz="3200" b="1" smtClean="0">
              <a:solidFill>
                <a:srgbClr val="0099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42988" y="2565400"/>
            <a:ext cx="71294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4400">
                <a:solidFill>
                  <a:srgbClr val="FF0000"/>
                </a:solidFill>
                <a:latin typeface="Times New Roman" panose="02020603050405020304" pitchFamily="18" charset="0"/>
              </a:rPr>
              <a:t>MDCCCLXXXVIII</a:t>
            </a:r>
            <a:r>
              <a:rPr lang="sk-SK" altLang="sk-SK"/>
              <a:t>    </a:t>
            </a:r>
            <a:r>
              <a:rPr lang="sk-SK" altLang="sk-SK" sz="4400">
                <a:latin typeface="Times New Roman" panose="02020603050405020304" pitchFamily="18" charset="0"/>
              </a:rPr>
              <a:t>-   1888</a:t>
            </a:r>
            <a:r>
              <a:rPr lang="cs-CZ" altLang="sk-SK" sz="4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1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31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2051050" y="1700213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2339975" y="404813"/>
            <a:ext cx="6335713" cy="1143000"/>
          </a:xfrm>
        </p:spPr>
        <p:txBody>
          <a:bodyPr/>
          <a:lstStyle/>
          <a:p>
            <a:pPr algn="l" eaLnBrk="1" hangingPunct="1"/>
            <a:r>
              <a:rPr lang="sk-SK" altLang="sk-SK" sz="3200" b="1" smtClean="0">
                <a:solidFill>
                  <a:srgbClr val="009900"/>
                </a:solidFill>
              </a:rPr>
              <a:t>Riešenie úlohy č. 3</a:t>
            </a:r>
            <a:endParaRPr lang="cs-CZ" altLang="sk-SK" sz="3200" b="1" smtClean="0">
              <a:solidFill>
                <a:srgbClr val="009900"/>
              </a:solidFill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42988" y="2565400"/>
            <a:ext cx="71294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4400">
                <a:solidFill>
                  <a:srgbClr val="FF0000"/>
                </a:solidFill>
                <a:latin typeface="Times New Roman" panose="02020603050405020304" pitchFamily="18" charset="0"/>
              </a:rPr>
              <a:t>MMDCCCLXXXVIII</a:t>
            </a:r>
            <a:r>
              <a:rPr lang="sk-SK" altLang="sk-SK" sz="4400">
                <a:latin typeface="Times New Roman" panose="02020603050405020304" pitchFamily="18" charset="0"/>
              </a:rPr>
              <a:t>  -  2888</a:t>
            </a:r>
            <a:r>
              <a:rPr lang="cs-CZ" altLang="sk-SK"/>
              <a:t> </a:t>
            </a:r>
          </a:p>
        </p:txBody>
      </p:sp>
      <p:sp>
        <p:nvSpPr>
          <p:cNvPr id="1434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34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2051050" y="1700213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2339975" y="404813"/>
            <a:ext cx="6335713" cy="1143000"/>
          </a:xfrm>
        </p:spPr>
        <p:txBody>
          <a:bodyPr/>
          <a:lstStyle/>
          <a:p>
            <a:pPr algn="l" eaLnBrk="1" hangingPunct="1"/>
            <a:r>
              <a:rPr lang="sk-SK" altLang="sk-SK" sz="3200" b="1" smtClean="0">
                <a:solidFill>
                  <a:srgbClr val="009900"/>
                </a:solidFill>
              </a:rPr>
              <a:t>Riešenie úlohy č. 4</a:t>
            </a:r>
            <a:endParaRPr lang="cs-CZ" altLang="sk-SK" sz="3200" b="1" smtClean="0">
              <a:solidFill>
                <a:srgbClr val="009900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42988" y="2565400"/>
            <a:ext cx="7129462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MDCLXVI</a:t>
            </a:r>
            <a:r>
              <a:rPr lang="sk-SK" altLang="sk-SK" sz="3200">
                <a:latin typeface="Times New Roman" panose="02020603050405020304" pitchFamily="18" charset="0"/>
              </a:rPr>
              <a:t>,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 MCDLXVI</a:t>
            </a:r>
            <a:r>
              <a:rPr lang="sk-SK" altLang="sk-SK" sz="3200">
                <a:latin typeface="Times New Roman" panose="02020603050405020304" pitchFamily="18" charset="0"/>
              </a:rPr>
              <a:t>,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 MDCXLVI</a:t>
            </a:r>
            <a:r>
              <a:rPr lang="sk-SK" altLang="sk-SK" sz="3200">
                <a:latin typeface="Times New Roman" panose="02020603050405020304" pitchFamily="18" charset="0"/>
              </a:rPr>
              <a:t>,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 MCDXLVI</a:t>
            </a:r>
            <a:r>
              <a:rPr lang="sk-SK" altLang="sk-SK" sz="3200">
                <a:latin typeface="Times New Roman" panose="02020603050405020304" pitchFamily="18" charset="0"/>
              </a:rPr>
              <a:t>,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 MDCLXIV</a:t>
            </a:r>
            <a:r>
              <a:rPr lang="sk-SK" altLang="sk-SK" sz="3200">
                <a:latin typeface="Times New Roman" panose="02020603050405020304" pitchFamily="18" charset="0"/>
              </a:rPr>
              <a:t>,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 MCDLXIV</a:t>
            </a:r>
            <a:r>
              <a:rPr lang="sk-SK" altLang="sk-SK" sz="3200">
                <a:latin typeface="Times New Roman" panose="02020603050405020304" pitchFamily="18" charset="0"/>
              </a:rPr>
              <a:t>,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 MDCXLIV</a:t>
            </a:r>
            <a:r>
              <a:rPr lang="sk-SK" altLang="sk-SK" sz="3200">
                <a:latin typeface="Times New Roman" panose="02020603050405020304" pitchFamily="18" charset="0"/>
              </a:rPr>
              <a:t>,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 MCDXLIV</a:t>
            </a:r>
            <a:r>
              <a:rPr lang="sk-SK" altLang="sk-SK" sz="3200">
                <a:latin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lang="sk-SK" altLang="sk-SK" sz="3200">
                <a:latin typeface="Times New Roman" panose="02020603050405020304" pitchFamily="18" charset="0"/>
              </a:rPr>
              <a:t>najmenšie  –  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MCDXLIV</a:t>
            </a:r>
            <a:r>
              <a:rPr lang="sk-SK" altLang="sk-SK" sz="3200">
                <a:latin typeface="Times New Roman" panose="02020603050405020304" pitchFamily="18" charset="0"/>
              </a:rPr>
              <a:t>   –  1444     najväčšie   –   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MDCLXVI</a:t>
            </a:r>
            <a:r>
              <a:rPr lang="sk-SK" altLang="sk-SK" sz="3200">
                <a:latin typeface="Times New Roman" panose="02020603050405020304" pitchFamily="18" charset="0"/>
              </a:rPr>
              <a:t>  –  1666</a:t>
            </a:r>
            <a:endParaRPr lang="cs-CZ" altLang="sk-SK" sz="3200">
              <a:latin typeface="Times New Roman" panose="02020603050405020304" pitchFamily="18" charset="0"/>
            </a:endParaRPr>
          </a:p>
        </p:txBody>
      </p:sp>
      <p:sp>
        <p:nvSpPr>
          <p:cNvPr id="1536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536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2051050" y="1700213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2339975" y="404813"/>
            <a:ext cx="6335713" cy="1143000"/>
          </a:xfrm>
        </p:spPr>
        <p:txBody>
          <a:bodyPr/>
          <a:lstStyle/>
          <a:p>
            <a:pPr algn="l" eaLnBrk="1" hangingPunct="1"/>
            <a:r>
              <a:rPr lang="sk-SK" altLang="sk-SK" sz="3200" b="1" smtClean="0">
                <a:solidFill>
                  <a:srgbClr val="009900"/>
                </a:solidFill>
              </a:rPr>
              <a:t>Riešenie úlohy č. 5</a:t>
            </a:r>
            <a:endParaRPr lang="cs-CZ" altLang="sk-SK" sz="3200" b="1" smtClean="0">
              <a:solidFill>
                <a:srgbClr val="009900"/>
              </a:solidFill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42988" y="2565400"/>
            <a:ext cx="712946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sz="3200">
              <a:latin typeface="Times New Roman" panose="02020603050405020304" pitchFamily="18" charset="0"/>
            </a:endParaRPr>
          </a:p>
          <a:p>
            <a:pPr eaLnBrk="1" hangingPunct="1"/>
            <a:r>
              <a:rPr lang="sk-SK" altLang="sk-SK" sz="3200">
                <a:latin typeface="Times New Roman" panose="02020603050405020304" pitchFamily="18" charset="0"/>
              </a:rPr>
              <a:t>najmenšie  –  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XXVIII</a:t>
            </a:r>
            <a:r>
              <a:rPr lang="sk-SK" altLang="sk-SK" sz="3200">
                <a:latin typeface="Times New Roman" panose="02020603050405020304" pitchFamily="18" charset="0"/>
              </a:rPr>
              <a:t>   –  28    </a:t>
            </a:r>
          </a:p>
          <a:p>
            <a:pPr eaLnBrk="1" hangingPunct="1"/>
            <a:endParaRPr lang="sk-SK" altLang="sk-SK" sz="3200">
              <a:latin typeface="Times New Roman" panose="02020603050405020304" pitchFamily="18" charset="0"/>
            </a:endParaRPr>
          </a:p>
          <a:p>
            <a:pPr eaLnBrk="1" hangingPunct="1"/>
            <a:r>
              <a:rPr lang="sk-SK" altLang="sk-SK" sz="3200">
                <a:latin typeface="Times New Roman" panose="02020603050405020304" pitchFamily="18" charset="0"/>
              </a:rPr>
              <a:t>najväčšie   –   </a:t>
            </a:r>
            <a:r>
              <a:rPr lang="sk-SK" altLang="sk-SK" sz="3200">
                <a:solidFill>
                  <a:srgbClr val="FF0000"/>
                </a:solidFill>
                <a:latin typeface="Times New Roman" panose="02020603050405020304" pitchFamily="18" charset="0"/>
              </a:rPr>
              <a:t>MMMCML</a:t>
            </a:r>
            <a:r>
              <a:rPr lang="sk-SK" altLang="sk-SK" sz="3200">
                <a:latin typeface="Times New Roman" panose="02020603050405020304" pitchFamily="18" charset="0"/>
              </a:rPr>
              <a:t>  –  3950</a:t>
            </a:r>
            <a:endParaRPr lang="cs-CZ" altLang="sk-SK" sz="3200">
              <a:latin typeface="Times New Roman" panose="02020603050405020304" pitchFamily="18" charset="0"/>
            </a:endParaRPr>
          </a:p>
        </p:txBody>
      </p:sp>
      <p:sp>
        <p:nvSpPr>
          <p:cNvPr id="1639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11125" y="1628775"/>
            <a:ext cx="88931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1600" i="1"/>
              <a:t>Na starých budovách, podstavcoch sôch, slnečných hodinách občas nájdeme nápis, v ktorom sú zvýraznené (veľkosťou alebo farbou) niektoré písmená. Ak sú tieto písmená súčasne rímskymi číslami, môže to byť </a:t>
            </a:r>
            <a:r>
              <a:rPr lang="sk-SK" altLang="sk-SK" sz="1600" b="1" i="1"/>
              <a:t>chronogram</a:t>
            </a:r>
            <a:r>
              <a:rPr lang="sk-SK" altLang="sk-SK" sz="1600" i="1"/>
              <a:t> – teda v texte zašifrované číslo, ktoré spravidla udáva rok vzniku budovy či sochy alebo iný význačný dátum s nimi spojený. Číslo dostaneme, ak sčítame hodnotu všetkých zvýraznených rímskych číslic. (Pre písanie a čítanie chronogramov doplníme ešte dohodu, že W (dvojité v) sa chápe ako dve písmená V, písmeno J sa môže chápať ako I, písmeno U ako V.)</a:t>
            </a:r>
          </a:p>
          <a:p>
            <a:pPr eaLnBrk="1" hangingPunct="1"/>
            <a:endParaRPr lang="sk-SK" altLang="sk-SK" sz="1600" i="1"/>
          </a:p>
          <a:p>
            <a:pPr eaLnBrk="1" hangingPunct="1"/>
            <a:r>
              <a:rPr lang="sk-SK" altLang="sk-SK" sz="1600" i="1"/>
              <a:t>Napr. v Hunyadyho sále Bojnického zámku sa nachádza latinský text</a:t>
            </a:r>
            <a:endParaRPr lang="sk-SK" altLang="sk-SK" sz="1600"/>
          </a:p>
          <a:p>
            <a:pPr eaLnBrk="1" hangingPunct="1"/>
            <a:endParaRPr lang="sk-SK" altLang="sk-SK" sz="1600"/>
          </a:p>
          <a:p>
            <a:pPr algn="ctr" eaLnBrk="1" hangingPunct="1"/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VL</a:t>
            </a:r>
            <a:r>
              <a:rPr lang="sk-SK" altLang="sk-SK" sz="1600">
                <a:latin typeface="Times New Roman" panose="02020603050405020304" pitchFamily="18" charset="0"/>
              </a:rPr>
              <a:t>T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IMV</a:t>
            </a:r>
            <a:r>
              <a:rPr lang="sk-SK" altLang="sk-SK" sz="1600">
                <a:latin typeface="Times New Roman" panose="02020603050405020304" pitchFamily="18" charset="0"/>
              </a:rPr>
              <a:t>S EX PA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sk-SK" altLang="sk-SK" sz="1600">
                <a:latin typeface="Times New Roman" panose="02020603050405020304" pitchFamily="18" charset="0"/>
              </a:rPr>
              <a:t>FFY 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sk-SK" altLang="sk-SK" sz="1600">
                <a:latin typeface="Times New Roman" panose="02020603050405020304" pitchFamily="18" charset="0"/>
              </a:rPr>
              <a:t>OAN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sk-SK" altLang="sk-SK" sz="1600">
                <a:latin typeface="Times New Roman" panose="02020603050405020304" pitchFamily="18" charset="0"/>
              </a:rPr>
              <a:t>S 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LI</a:t>
            </a:r>
            <a:r>
              <a:rPr lang="sk-SK" altLang="sk-SK" sz="1600">
                <a:latin typeface="Times New Roman" panose="02020603050405020304" pitchFamily="18" charset="0"/>
              </a:rPr>
              <a:t>NEA NAT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sk-SK" altLang="sk-SK" sz="1600">
                <a:latin typeface="Times New Roman" panose="02020603050405020304" pitchFamily="18" charset="0"/>
              </a:rPr>
              <a:t>S REST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sk-SK" altLang="sk-SK" sz="1600">
                <a:latin typeface="Times New Roman" panose="02020603050405020304" pitchFamily="18" charset="0"/>
              </a:rPr>
              <a:t>T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VI</a:t>
            </a:r>
            <a:r>
              <a:rPr lang="sk-SK" altLang="sk-SK" sz="1600">
                <a:latin typeface="Times New Roman" panose="02020603050405020304" pitchFamily="18" charset="0"/>
              </a:rPr>
              <a:t>T 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sk-SK" altLang="sk-SK" sz="1600">
                <a:latin typeface="Times New Roman" panose="02020603050405020304" pitchFamily="18" charset="0"/>
              </a:rPr>
              <a:t>E 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CV</a:t>
            </a:r>
            <a:r>
              <a:rPr lang="sk-SK" altLang="sk-SK" sz="1600">
                <a:latin typeface="Times New Roman" panose="02020603050405020304" pitchFamily="18" charset="0"/>
              </a:rPr>
              <a:t>S 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sk-SK" altLang="sk-SK" sz="1600">
                <a:latin typeface="Times New Roman" panose="02020603050405020304" pitchFamily="18" charset="0"/>
              </a:rPr>
              <a:t>N R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sk-SK" altLang="sk-SK" sz="1600">
                <a:latin typeface="Times New Roman" panose="02020603050405020304" pitchFamily="18" charset="0"/>
              </a:rPr>
              <a:t>PE AR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CI</a:t>
            </a:r>
            <a:r>
              <a:rPr lang="sk-SK" altLang="sk-SK" sz="1600">
                <a:latin typeface="Times New Roman" panose="02020603050405020304" pitchFamily="18" charset="0"/>
              </a:rPr>
              <a:t> S</a:t>
            </a:r>
            <a:r>
              <a:rPr lang="sk-SK" altLang="sk-SK" sz="2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sk-SK" altLang="sk-SK" sz="1600">
                <a:latin typeface="Times New Roman" panose="02020603050405020304" pitchFamily="18" charset="0"/>
              </a:rPr>
              <a:t>TAE</a:t>
            </a:r>
            <a:endParaRPr lang="sk-SK" altLang="sk-SK" sz="1600" i="1">
              <a:latin typeface="Times New Roman" panose="02020603050405020304" pitchFamily="18" charset="0"/>
            </a:endParaRPr>
          </a:p>
          <a:p>
            <a:pPr eaLnBrk="1" hangingPunct="1"/>
            <a:endParaRPr lang="sk-SK" altLang="sk-SK" sz="1600" i="1"/>
          </a:p>
          <a:p>
            <a:pPr eaLnBrk="1" hangingPunct="1"/>
            <a:r>
              <a:rPr lang="sk-SK" altLang="sk-SK" sz="1600" i="1"/>
              <a:t>Ten oznamuje, že barokový portál, ktorým sa do sály vchádza, nechal na toto miesto preniesť gróf Ján Pálffy. Ak zrátame zvýraznené rímske číslice, dostaneme rok, kedy sa tak stalo. </a:t>
            </a:r>
            <a:endParaRPr lang="sk-SK" altLang="sk-SK" sz="1600" b="1" i="1"/>
          </a:p>
          <a:p>
            <a:pPr eaLnBrk="1" hangingPunct="1"/>
            <a:endParaRPr lang="sk-SK" altLang="sk-SK" sz="1600" b="1" i="1"/>
          </a:p>
          <a:p>
            <a:pPr eaLnBrk="1" hangingPunct="1"/>
            <a:r>
              <a:rPr lang="sk-SK" altLang="sk-SK" sz="2000" b="1" i="1"/>
              <a:t>Aký je to rok?</a:t>
            </a:r>
            <a:endParaRPr lang="cs-CZ" altLang="sk-SK" sz="2000" b="1" i="1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2051050" y="908050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077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078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2051050" y="1196975"/>
            <a:ext cx="5545138" cy="792163"/>
          </a:xfrm>
        </p:spPr>
        <p:txBody>
          <a:bodyPr/>
          <a:lstStyle/>
          <a:p>
            <a:pPr eaLnBrk="1" hangingPunct="1"/>
            <a:r>
              <a:rPr lang="sk-SK" altLang="sk-SK" sz="3600" smtClean="0">
                <a:solidFill>
                  <a:srgbClr val="009900"/>
                </a:solidFill>
              </a:rPr>
              <a:t>Riešenie úlohy</a:t>
            </a:r>
            <a:endParaRPr lang="cs-CZ" altLang="sk-SK" sz="3600" smtClean="0">
              <a:solidFill>
                <a:srgbClr val="009900"/>
              </a:solidFill>
            </a:endParaRPr>
          </a:p>
        </p:txBody>
      </p:sp>
      <p:pic>
        <p:nvPicPr>
          <p:cNvPr id="4099" name="Picture 5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2051050" y="908050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79388" y="2781300"/>
            <a:ext cx="871378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sz="2400">
                <a:solidFill>
                  <a:srgbClr val="FF0000"/>
                </a:solidFill>
                <a:latin typeface="Times New Roman" panose="02020603050405020304" pitchFamily="18" charset="0"/>
              </a:rPr>
              <a:t>V+L+I+M+V+L+I+I+L+I+V+I+V+I+D+C+V+I+V+C+I+I</a:t>
            </a:r>
          </a:p>
          <a:p>
            <a:pPr algn="ctr" eaLnBrk="1" hangingPunct="1"/>
            <a:endParaRPr lang="sk-SK" altLang="sk-SK">
              <a:solidFill>
                <a:srgbClr val="FF0000"/>
              </a:solidFill>
            </a:endParaRPr>
          </a:p>
          <a:p>
            <a:pPr algn="ctr" eaLnBrk="1" hangingPunct="1"/>
            <a:endParaRPr lang="sk-SK" altLang="sk-SK">
              <a:solidFill>
                <a:srgbClr val="FF0000"/>
              </a:solidFill>
            </a:endParaRPr>
          </a:p>
          <a:p>
            <a:pPr algn="ctr" eaLnBrk="1" hangingPunct="1"/>
            <a:r>
              <a:rPr lang="sk-SK" altLang="sk-SK"/>
              <a:t>5+50+1+1000+5+50+1+1+50+1+5+1+5+1+500+100+5+1+5+100+1+1</a:t>
            </a:r>
          </a:p>
          <a:p>
            <a:pPr algn="ctr" eaLnBrk="1" hangingPunct="1"/>
            <a:endParaRPr lang="sk-SK" altLang="sk-SK"/>
          </a:p>
          <a:p>
            <a:pPr algn="ctr" eaLnBrk="1" hangingPunct="1"/>
            <a:endParaRPr lang="sk-SK" altLang="sk-SK"/>
          </a:p>
          <a:p>
            <a:pPr algn="ctr" eaLnBrk="1" hangingPunct="1"/>
            <a:r>
              <a:rPr lang="sk-SK" altLang="sk-SK" sz="2800" b="1"/>
              <a:t>1889</a:t>
            </a:r>
            <a:endParaRPr lang="cs-CZ" altLang="sk-SK" sz="2800" b="1"/>
          </a:p>
        </p:txBody>
      </p:sp>
      <p:sp>
        <p:nvSpPr>
          <p:cNvPr id="410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410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Line 5"/>
          <p:cNvSpPr>
            <a:spLocks noChangeShapeType="1"/>
          </p:cNvSpPr>
          <p:nvPr/>
        </p:nvSpPr>
        <p:spPr bwMode="auto">
          <a:xfrm>
            <a:off x="2051050" y="908050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611188" y="1844675"/>
            <a:ext cx="7921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i="1"/>
              <a:t>Pred arabskými číslicami, ktoré zvykneme pri zápisoch čísel používať dnes, sa v Európe používal zápis pomocou rímskych číslic. Rímske číslice boli vyjadrené písmenami abecedy (v zápisoch sa používali buď všetky písmená malé, alebo všetky písmená veľké).</a:t>
            </a:r>
            <a:endParaRPr lang="cs-CZ" altLang="sk-SK" i="1"/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835150" y="1052513"/>
            <a:ext cx="6624638" cy="639762"/>
          </a:xfrm>
        </p:spPr>
        <p:txBody>
          <a:bodyPr/>
          <a:lstStyle/>
          <a:p>
            <a:pPr eaLnBrk="1" hangingPunct="1"/>
            <a:r>
              <a:rPr lang="sk-SK" altLang="sk-SK" sz="3200" b="1" i="1" smtClean="0">
                <a:solidFill>
                  <a:srgbClr val="009900"/>
                </a:solidFill>
                <a:latin typeface="Monotype Corsiva" panose="03010101010201010101" pitchFamily="66" charset="0"/>
              </a:rPr>
              <a:t>Rímske číslice a zápis čísel pomocou nich</a:t>
            </a:r>
            <a:r>
              <a:rPr lang="cs-CZ" altLang="sk-SK" sz="4000" smtClean="0"/>
              <a:t> </a:t>
            </a:r>
          </a:p>
        </p:txBody>
      </p:sp>
      <p:graphicFrame>
        <p:nvGraphicFramePr>
          <p:cNvPr id="9278" name="Group 62"/>
          <p:cNvGraphicFramePr>
            <a:graphicFrameLocks noGrp="1"/>
          </p:cNvGraphicFramePr>
          <p:nvPr>
            <p:ph idx="1"/>
          </p:nvPr>
        </p:nvGraphicFramePr>
        <p:xfrm>
          <a:off x="2700338" y="3213100"/>
          <a:ext cx="3384550" cy="3141873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písmeno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označuje číslo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I , i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 , v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X , x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L , l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C , c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D , d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500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M , m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55" name="AutoShape 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5156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2051050" y="908050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2195513" y="1125538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000" b="1" i="1">
                <a:solidFill>
                  <a:srgbClr val="009900"/>
                </a:solidFill>
              </a:rPr>
              <a:t>Pôvod rímskych čísel</a:t>
            </a:r>
            <a:r>
              <a:rPr lang="sk-SK" altLang="sk-SK"/>
              <a:t> 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611188" y="1844675"/>
            <a:ext cx="77771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b="1"/>
              <a:t>I</a:t>
            </a:r>
            <a:r>
              <a:rPr lang="sk-SK" altLang="sk-SK"/>
              <a:t>  - </a:t>
            </a:r>
            <a:r>
              <a:rPr lang="sk-SK" altLang="sk-SK" i="1">
                <a:latin typeface="Times New Roman" panose="02020603050405020304" pitchFamily="18" charset="0"/>
              </a:rPr>
              <a:t>Rímske čísla vznikli prirodzenou cestou. Rimania počítali na prstoch. Čísla ako 1, 2 a 3 a im odpovedajúce znaky I, II a III graficky vyjadrujú jednotlivé prsty.</a:t>
            </a:r>
            <a:r>
              <a:rPr lang="sk-SK" altLang="sk-SK"/>
              <a:t> </a:t>
            </a:r>
            <a:endParaRPr lang="sk-SK" altLang="sk-SK" b="1"/>
          </a:p>
          <a:p>
            <a:pPr eaLnBrk="1" hangingPunct="1"/>
            <a:r>
              <a:rPr lang="sk-SK" altLang="sk-SK" b="1"/>
              <a:t>V a X</a:t>
            </a:r>
            <a:r>
              <a:rPr lang="sk-SK" altLang="sk-SK"/>
              <a:t>  - </a:t>
            </a:r>
            <a:r>
              <a:rPr lang="sk-SK" altLang="sk-SK" i="1">
                <a:latin typeface="Times New Roman" panose="02020603050405020304" pitchFamily="18" charset="0"/>
              </a:rPr>
              <a:t>Taktiež tieto dve čísla majú svoj pôvod v ľudskej ruke:</a:t>
            </a:r>
          </a:p>
        </p:txBody>
      </p:sp>
      <p:graphicFrame>
        <p:nvGraphicFramePr>
          <p:cNvPr id="12363" name="Group 75"/>
          <p:cNvGraphicFramePr>
            <a:graphicFrameLocks noGrp="1"/>
          </p:cNvGraphicFramePr>
          <p:nvPr/>
        </p:nvGraphicFramePr>
        <p:xfrm>
          <a:off x="827088" y="2852738"/>
          <a:ext cx="7632700" cy="3779837"/>
        </p:xfrm>
        <a:graphic>
          <a:graphicData uri="http://schemas.openxmlformats.org/drawingml/2006/table">
            <a:tbl>
              <a:tblPr/>
              <a:tblGrid>
                <a:gridCol w="19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93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Rímska číslica V (5) je vyjadrením dlane s piatimi prstami – </a:t>
                      </a:r>
                      <a:br>
                        <a:rPr kumimoji="0" lang="sk-S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sk-S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 tvorí tvar medzi palcom a malíčkom</a:t>
                      </a: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Rímska číslica X (10) sú dve dlane pri sebe (10 prstov).</a:t>
                      </a: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 a C</a:t>
                      </a: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Latinsky sto je centum. Odtiaľ C. Päťdesiat je polovica zo stovky. L teda vzniklo "rozpolením" znaku pre 100 (C):</a:t>
                      </a: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a M</a:t>
                      </a: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Tisíc je latinsky mille (odtiaľ M pre 1000). Znak D pre 500 vznikol opäť grafickým "rozpolením" znaku M, tentokrát zvislo. Vznikol tak znak podobný písmenu D: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59" name="Picture 33" descr="v.gif (5668 bytes)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57563"/>
            <a:ext cx="476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4" descr="x.gif (10473 bytes)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590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35" descr="c.gif (2351 bytes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157788"/>
            <a:ext cx="895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36" descr="m.gif (2244 bytes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229225"/>
            <a:ext cx="809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6164" name="AutoShape 7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Line 6"/>
          <p:cNvSpPr>
            <a:spLocks noChangeShapeType="1"/>
          </p:cNvSpPr>
          <p:nvPr/>
        </p:nvSpPr>
        <p:spPr bwMode="auto">
          <a:xfrm>
            <a:off x="2051050" y="692150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2051050" y="908050"/>
            <a:ext cx="6635750" cy="936625"/>
          </a:xfrm>
        </p:spPr>
        <p:txBody>
          <a:bodyPr/>
          <a:lstStyle/>
          <a:p>
            <a:pPr eaLnBrk="1" hangingPunct="1"/>
            <a:r>
              <a:rPr lang="sk-SK" altLang="sk-SK" sz="2400" b="1" smtClean="0">
                <a:solidFill>
                  <a:srgbClr val="009900"/>
                </a:solidFill>
              </a:rPr>
              <a:t>Základné pravidlá pre čítanie čísel zapísaných pomocou rímskych číslic</a:t>
            </a:r>
            <a:r>
              <a:rPr lang="cs-CZ" altLang="sk-SK" b="1" smtClean="0">
                <a:solidFill>
                  <a:srgbClr val="009900"/>
                </a:solidFill>
              </a:rPr>
              <a:t> </a:t>
            </a:r>
          </a:p>
        </p:txBody>
      </p:sp>
      <p:sp>
        <p:nvSpPr>
          <p:cNvPr id="717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2565400"/>
            <a:ext cx="8229600" cy="356076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sk-SK" altLang="sk-SK" sz="2400" i="1" smtClean="0"/>
              <a:t>Základné pravidlá pre čítanie čísel zapísaných pomocou rímskych číslic sú: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sk-SK" altLang="sk-SK" sz="2400" i="1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sk-SK" altLang="sk-SK" sz="2400" i="1" smtClean="0"/>
              <a:t>Ak sa číslica nachádza bezprostredne pred rovnakou alebo menšou číslicou, jej hodnota sa prirátava. Napr. CXXVII je zápis čísla 127.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sk-SK" altLang="sk-SK" sz="2400" i="1" smtClean="0"/>
              <a:t>Ak sa číslica nachádza bezprostredne pred väčšou číslicou, hodnota menšej číslice sa odrátava. Napr. cmxxiv je zápis čísla 924, CCXLIII je zápis čísla 243</a:t>
            </a:r>
            <a:r>
              <a:rPr lang="cs-CZ" altLang="sk-SK" sz="2800" smtClean="0"/>
              <a:t> </a:t>
            </a:r>
          </a:p>
        </p:txBody>
      </p:sp>
      <p:sp>
        <p:nvSpPr>
          <p:cNvPr id="7174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7175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274638"/>
            <a:ext cx="6635750" cy="1143000"/>
          </a:xfrm>
        </p:spPr>
        <p:txBody>
          <a:bodyPr/>
          <a:lstStyle/>
          <a:p>
            <a:pPr eaLnBrk="1" hangingPunct="1"/>
            <a:r>
              <a:rPr lang="sk-SK" altLang="sk-SK" sz="3200" smtClean="0">
                <a:solidFill>
                  <a:srgbClr val="009900"/>
                </a:solidFill>
              </a:rPr>
              <a:t>Ako správne zapisovať čísla rímskymi číslicami</a:t>
            </a:r>
            <a:r>
              <a:rPr lang="cs-CZ" altLang="sk-SK" sz="4000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sk-SK" altLang="sk-SK" sz="2000" i="1" smtClean="0"/>
              <a:t>Existujú rôzne verzie pravidiel pre písanie rímskych čísel, spravidla pochádzajúce najskôr zo stredoveku. Jedna z možných verzií je nasledovná: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sk-SK" altLang="sk-SK" sz="2000" i="1" smtClean="0"/>
              <a:t>Spolu s pravidlami 1 a 2 treba dodržiavať tieto zásady: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sk-SK" altLang="sk-SK" sz="20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sk-SK" altLang="sk-SK" sz="2000" i="1" smtClean="0"/>
              <a:t>Číslice, ktoré sa pričítavajú, musia byť v zápise zoradené zľava doprava podľa veľkosti. Napr. číslo 1105 zapisujeme MCV, nie iným poradím písmen M, C, V (napr. MVC, VMC, VCM).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sk-SK" altLang="sk-SK" sz="2000" i="1" smtClean="0"/>
              <a:t>V zápise možno číslice I, X, C, M, ktoré sa majú pričítavať, opakovať, ale najviac trikrát. Číslice V, L, D nemožno opakovať. Napr. číslo 100 nezapisujeme LL ani XXXXXXXXXX.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sk-SK" altLang="sk-SK" sz="2000" i="1" smtClean="0"/>
              <a:t>V zápisoch možno použiť len 6 dvojíc číslic, z ktorých prvá je menšia ako druhá: </a:t>
            </a:r>
            <a:br>
              <a:rPr lang="sk-SK" altLang="sk-SK" sz="2000" i="1" smtClean="0"/>
            </a:br>
            <a:r>
              <a:rPr lang="sk-SK" altLang="sk-SK" sz="2000" i="1" smtClean="0"/>
              <a:t>IV, IX, XL, XC, CD, CM.</a:t>
            </a:r>
            <a:endParaRPr lang="cs-CZ" altLang="sk-SK" sz="2000" i="1" smtClean="0"/>
          </a:p>
        </p:txBody>
      </p:sp>
      <p:pic>
        <p:nvPicPr>
          <p:cNvPr id="8196" name="Picture 4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051050" y="1628775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1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5876925"/>
            <a:ext cx="504825" cy="50482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819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1188" y="5876925"/>
            <a:ext cx="504825" cy="504825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Line 5"/>
          <p:cNvSpPr>
            <a:spLocks noChangeShapeType="1"/>
          </p:cNvSpPr>
          <p:nvPr/>
        </p:nvSpPr>
        <p:spPr bwMode="auto">
          <a:xfrm>
            <a:off x="2051050" y="692150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2124075" y="981075"/>
            <a:ext cx="6119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/>
              <a:t>Skontrolujte</a:t>
            </a:r>
            <a:r>
              <a:rPr lang="sk-SK" altLang="sk-SK"/>
              <a:t>, či sú nasledujúce čísla zapísané v súlade s uvedenými pravidlami. Nesprávne zápisy </a:t>
            </a:r>
            <a:r>
              <a:rPr lang="sk-SK" altLang="sk-SK" b="1"/>
              <a:t>opravte</a:t>
            </a:r>
            <a:r>
              <a:rPr lang="cs-CZ" altLang="sk-SK"/>
              <a:t>.</a:t>
            </a:r>
          </a:p>
        </p:txBody>
      </p:sp>
      <p:graphicFrame>
        <p:nvGraphicFramePr>
          <p:cNvPr id="18500" name="Group 68"/>
          <p:cNvGraphicFramePr>
            <a:graphicFrameLocks noGrp="1"/>
          </p:cNvGraphicFramePr>
          <p:nvPr/>
        </p:nvGraphicFramePr>
        <p:xfrm>
          <a:off x="539750" y="2133600"/>
          <a:ext cx="8135938" cy="4064001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číslo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zápis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oprava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číslo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zápis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oprava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XIIII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1599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MDIC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28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XXIIX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1890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MDCCCXC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ILX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1900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MCM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IC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1939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MCMXXXIX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1401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MCCCCI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1949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MCMXLIX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1599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IMD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1999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MIM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79" name="AutoShape 6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58888" y="6381750"/>
            <a:ext cx="360362" cy="358775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280" name="AutoShape 7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5650" y="6381750"/>
            <a:ext cx="360363" cy="360363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j0298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5128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2051050" y="692150"/>
            <a:ext cx="6192838" cy="0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124075" y="981075"/>
            <a:ext cx="611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b="1"/>
              <a:t>Riešenie úlohy</a:t>
            </a:r>
            <a:r>
              <a:rPr lang="cs-CZ" altLang="sk-SK" sz="2400"/>
              <a:t>.</a:t>
            </a:r>
          </a:p>
        </p:txBody>
      </p:sp>
      <p:graphicFrame>
        <p:nvGraphicFramePr>
          <p:cNvPr id="19521" name="Group 65"/>
          <p:cNvGraphicFramePr>
            <a:graphicFrameLocks noGrp="1"/>
          </p:cNvGraphicFramePr>
          <p:nvPr/>
        </p:nvGraphicFramePr>
        <p:xfrm>
          <a:off x="539750" y="2133600"/>
          <a:ext cx="8135938" cy="4064001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číslo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zápis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oprava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číslo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zápis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oprava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XIIII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XV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1599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MDIC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MDXCIX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28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XXIIX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XXVIII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1890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MDCCCXC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Dobre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ILX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1900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MCM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Dobre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IC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XCIX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1939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MCMXXXIX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Dobre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1401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MCCCCI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MCDI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1949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MCMXLIX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Dobre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1599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IMD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MDXCIX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1999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MIM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MCMXCIX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03" name="AutoShape 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87450" y="6353175"/>
            <a:ext cx="360363" cy="315913"/>
          </a:xfrm>
          <a:prstGeom prst="actionButtonForwardNex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0304" name="AutoShape 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1513" y="6321425"/>
            <a:ext cx="360362" cy="360363"/>
          </a:xfrm>
          <a:prstGeom prst="actionButtonBackPrevious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452</Words>
  <Application>Microsoft Office PowerPoint</Application>
  <PresentationFormat>Prezentácia na obrazovke (4:3)</PresentationFormat>
  <Paragraphs>156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Monotype Corsiva</vt:lpstr>
      <vt:lpstr>Predvolený návrh</vt:lpstr>
      <vt:lpstr>Rímska číselná sústava. </vt:lpstr>
      <vt:lpstr>Prezentácia programu PowerPoint</vt:lpstr>
      <vt:lpstr>Riešenie úlohy</vt:lpstr>
      <vt:lpstr>Rímske číslice a zápis čísel pomocou nich </vt:lpstr>
      <vt:lpstr>Prezentácia programu PowerPoint</vt:lpstr>
      <vt:lpstr>Základné pravidlá pre čítanie čísel zapísaných pomocou rímskych číslic </vt:lpstr>
      <vt:lpstr>Ako správne zapisovať čísla rímskymi číslicami </vt:lpstr>
      <vt:lpstr>Prezentácia programu PowerPoint</vt:lpstr>
      <vt:lpstr>Prezentácia programu PowerPoint</vt:lpstr>
      <vt:lpstr>Úlohy na precvičovanie. </vt:lpstr>
      <vt:lpstr>Riešenie úlohy č. 1</vt:lpstr>
      <vt:lpstr>Riešenie úlohy č. 2</vt:lpstr>
      <vt:lpstr>Riešenie úlohy č. 3</vt:lpstr>
      <vt:lpstr>Riešenie úlohy č. 4</vt:lpstr>
      <vt:lpstr>Riešenie úlohy č.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Tato</dc:creator>
  <cp:lastModifiedBy>Lenka Andrašková</cp:lastModifiedBy>
  <cp:revision>13</cp:revision>
  <dcterms:created xsi:type="dcterms:W3CDTF">2007-12-15T18:36:24Z</dcterms:created>
  <dcterms:modified xsi:type="dcterms:W3CDTF">2020-11-19T05:39:33Z</dcterms:modified>
</cp:coreProperties>
</file>