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74" r:id="rId7"/>
    <p:sldId id="265" r:id="rId8"/>
    <p:sldId id="266" r:id="rId9"/>
    <p:sldId id="270" r:id="rId10"/>
    <p:sldId id="277" r:id="rId11"/>
    <p:sldId id="279" r:id="rId12"/>
    <p:sldId id="280" r:id="rId13"/>
    <p:sldId id="278" r:id="rId14"/>
    <p:sldId id="281" r:id="rId15"/>
    <p:sldId id="267" r:id="rId1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  <a:srgbClr val="B08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0" autoAdjust="0"/>
    <p:restoredTop sz="90929"/>
  </p:normalViewPr>
  <p:slideViewPr>
    <p:cSldViewPr>
      <p:cViewPr varScale="1">
        <p:scale>
          <a:sx n="60" d="100"/>
          <a:sy n="60" d="100"/>
        </p:scale>
        <p:origin x="11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C5CBA-199F-4A25-BD47-30E87DF2C9DA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674F5-60F4-4939-BAB0-9EF671D3C13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674F5-60F4-4939-BAB0-9EF671D3C135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B43161-E4EE-4497-BD9D-9424335D2505}" type="datetime1">
              <a:rPr lang="sk-SK" smtClean="0"/>
              <a:t>21. 9. 2020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0AC73-A170-4D87-85A4-6213A6D128D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0175B2-F48B-43E2-BC28-781A6DCDD4E5}" type="datetime1">
              <a:rPr lang="sk-SK" smtClean="0"/>
              <a:t>21. 9. 2020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77D03-5354-4750-B4A4-A551EA4038B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7441B-D397-4DCC-9592-06C39FFCC620}" type="datetime1">
              <a:rPr lang="sk-SK" smtClean="0"/>
              <a:t>21. 9. 2020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9E34-6E4D-47D5-B25E-92B68B94E6E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5B3ACF-A716-4C98-9E9E-94B38D94807C}" type="datetime1">
              <a:rPr lang="sk-SK" smtClean="0"/>
              <a:t>21. 9. 2020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B7E39-4ECC-4BC2-BA91-728444ABE1F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2B4F32-08F7-473E-9A13-41B6C15BCBB5}" type="datetime1">
              <a:rPr lang="sk-SK" smtClean="0"/>
              <a:t>21. 9. 2020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4ADB6-4CFD-4A09-A740-F06CB1B8039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54B40-805B-4DCE-A2F1-05C5A933BD3D}" type="datetime1">
              <a:rPr lang="sk-SK" smtClean="0"/>
              <a:t>21. 9. 2020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2F46-51C1-467D-8A5E-506AF210844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75457C-4F02-4965-B0AD-B1B532339AFB}" type="datetime1">
              <a:rPr lang="sk-SK" smtClean="0"/>
              <a:t>21. 9. 2020</a:t>
            </a:fld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E1C18-CCEF-468C-BBC7-791A33F3055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6B68C-75E6-4C00-A16E-E06C71098D19}" type="datetime1">
              <a:rPr lang="sk-SK" smtClean="0"/>
              <a:t>21. 9. 2020</a:t>
            </a:fld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A38F2-10D4-4A0A-8955-88C79BE2D7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3E254-9B58-4C21-A6EA-65852431D5DC}" type="datetime1">
              <a:rPr lang="sk-SK" smtClean="0"/>
              <a:t>21. 9. 2020</a:t>
            </a:fld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3998A-C652-4284-B4D8-9ED1736D60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6DA55F-BAE0-49A6-BB52-97BFC5B7C029}" type="datetime1">
              <a:rPr lang="sk-SK" smtClean="0"/>
              <a:t>21. 9. 2020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AF4B7-B422-4F90-B873-6EBF7C85995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826AA4-D585-4626-A2CF-666AC3B3B6E4}" type="datetime1">
              <a:rPr lang="sk-SK" smtClean="0"/>
              <a:t>21. 9. 2020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F8A5C-77B7-45B8-855E-E30FE33109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84F7743-4EBA-4E85-B4A2-682BD2FDBEF9}" type="datetime1">
              <a:rPr lang="sk-SK" smtClean="0"/>
              <a:t>21. 9. 2020</a:t>
            </a:fld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1F6EBF-3778-4640-A116-87669901D43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908720"/>
            <a:ext cx="7772400" cy="1470025"/>
          </a:xfrm>
        </p:spPr>
        <p:txBody>
          <a:bodyPr/>
          <a:lstStyle/>
          <a:p>
            <a:pPr algn="ctr"/>
            <a:r>
              <a:rPr lang="sk-SK" sz="8000" dirty="0">
                <a:latin typeface="Comic Sans MS" pitchFamily="66" charset="0"/>
              </a:rPr>
              <a:t>OPTIKA</a:t>
            </a:r>
            <a:endParaRPr lang="cs-CZ" sz="80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996952"/>
            <a:ext cx="6400800" cy="1752600"/>
          </a:xfrm>
        </p:spPr>
        <p:txBody>
          <a:bodyPr/>
          <a:lstStyle/>
          <a:p>
            <a:r>
              <a:rPr lang="sk-SK" sz="5400" dirty="0" smtClean="0">
                <a:latin typeface="Comic Sans MS" pitchFamily="66" charset="0"/>
              </a:rPr>
              <a:t>SLNEČNÉ SVETLO A TEPLO</a:t>
            </a:r>
          </a:p>
          <a:p>
            <a:endParaRPr lang="sk-SK" sz="4000" dirty="0" smtClean="0">
              <a:latin typeface="Comic Sans MS" pitchFamily="66" charset="0"/>
            </a:endParaRPr>
          </a:p>
          <a:p>
            <a:pPr algn="r"/>
            <a:r>
              <a:rPr lang="sk-SK" dirty="0" smtClean="0">
                <a:latin typeface="Comic Sans MS" pitchFamily="66" charset="0"/>
              </a:rPr>
              <a:t>RNDr. Venhačová Jarmila</a:t>
            </a:r>
            <a:endParaRPr lang="cs-CZ" dirty="0">
              <a:latin typeface="Comic Sans MS" pitchFamily="66" charset="0"/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B6C2-2391-4409-AAF4-9C7C9E1DA25A}" type="datetime1">
              <a:rPr lang="sk-SK" smtClean="0"/>
              <a:t>21. 9. 2020</a:t>
            </a:fld>
            <a:endParaRPr lang="cs-C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75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09600"/>
            <a:ext cx="7414592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800000"/>
                </a:solidFill>
                <a:latin typeface="Times New Roman" pitchFamily="18" charset="0"/>
              </a:rPr>
              <a:t>Slnečné svetlo </a:t>
            </a:r>
            <a:r>
              <a:rPr lang="sk-SK" dirty="0" smtClean="0">
                <a:latin typeface="Times New Roman" pitchFamily="18" charset="0"/>
              </a:rPr>
              <a:t>tvoria 3 zložky:</a:t>
            </a:r>
            <a:endParaRPr lang="cs-CZ" dirty="0"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7772400" cy="2592288"/>
          </a:xfrm>
        </p:spPr>
        <p:txBody>
          <a:bodyPr/>
          <a:lstStyle/>
          <a:p>
            <a:r>
              <a:rPr lang="sk-SK" sz="4400" dirty="0" smtClean="0">
                <a:latin typeface="Times New Roman" pitchFamily="18" charset="0"/>
              </a:rPr>
              <a:t>infračervené žiarenie (45 %)</a:t>
            </a:r>
          </a:p>
          <a:p>
            <a:r>
              <a:rPr lang="sk-SK" sz="4400" dirty="0" smtClean="0">
                <a:latin typeface="Times New Roman" pitchFamily="18" charset="0"/>
              </a:rPr>
              <a:t>viditeľné svetlo (48 %)</a:t>
            </a:r>
          </a:p>
          <a:p>
            <a:r>
              <a:rPr lang="sk-SK" sz="4400" dirty="0" smtClean="0">
                <a:latin typeface="Times New Roman" pitchFamily="18" charset="0"/>
              </a:rPr>
              <a:t>ultrafialové žiarenie (7 %)</a:t>
            </a:r>
          </a:p>
          <a:p>
            <a:pPr>
              <a:buNone/>
            </a:pPr>
            <a:endParaRPr lang="cs-CZ" sz="4400" dirty="0">
              <a:latin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221088"/>
            <a:ext cx="2304256" cy="2117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149080"/>
            <a:ext cx="2857500" cy="21145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E9E0-D8CD-4FA2-B8AA-A43743C97891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800000"/>
                </a:solidFill>
                <a:latin typeface="Times New Roman" pitchFamily="18" charset="0"/>
              </a:rPr>
              <a:t>Infračervené žiarenie</a:t>
            </a:r>
            <a:endParaRPr lang="cs-CZ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060848"/>
            <a:ext cx="7772400" cy="4114800"/>
          </a:xfrm>
        </p:spPr>
        <p:txBody>
          <a:bodyPr/>
          <a:lstStyle/>
          <a:p>
            <a:r>
              <a:rPr lang="sk-SK" sz="3600" dirty="0">
                <a:latin typeface="Times New Roman" pitchFamily="18" charset="0"/>
              </a:rPr>
              <a:t>ohrieva nás, ale môže spôsobiť aj popálenie</a:t>
            </a:r>
            <a:endParaRPr lang="sk-SK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r>
              <a:rPr lang="sk-SK" sz="3600" dirty="0">
                <a:latin typeface="Times New Roman" pitchFamily="18" charset="0"/>
              </a:rPr>
              <a:t>vysiela ho Slnko, ale aj všetky horúce predmety (žeravé uhlie, rozžeravená špirála, aj ľudské telo</a:t>
            </a:r>
            <a:r>
              <a:rPr lang="cs-CZ" sz="3600" dirty="0">
                <a:latin typeface="Times New Roman" pitchFamily="18" charset="0"/>
              </a:rPr>
              <a:t>)</a:t>
            </a:r>
            <a:endParaRPr lang="sk-SK" sz="3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cs-CZ" sz="3600" dirty="0">
              <a:latin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437112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AF57-8FA6-4C5C-BBA4-532187C48C57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8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5077246" cy="1143000"/>
          </a:xfrm>
        </p:spPr>
        <p:txBody>
          <a:bodyPr/>
          <a:lstStyle/>
          <a:p>
            <a:r>
              <a:rPr lang="sk-SK" dirty="0">
                <a:solidFill>
                  <a:srgbClr val="800000"/>
                </a:solidFill>
                <a:latin typeface="Times New Roman" pitchFamily="18" charset="0"/>
              </a:rPr>
              <a:t>Ultrafialové žiarenie</a:t>
            </a:r>
            <a:endParaRPr lang="cs-CZ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sz="3600" dirty="0">
                <a:latin typeface="Times New Roman" pitchFamily="18" charset="0"/>
              </a:rPr>
              <a:t>spôsobuje </a:t>
            </a:r>
            <a:r>
              <a:rPr lang="sk-SK" sz="3600" b="1" dirty="0">
                <a:latin typeface="Times New Roman" pitchFamily="18" charset="0"/>
              </a:rPr>
              <a:t>zhnednutie kože </a:t>
            </a:r>
            <a:r>
              <a:rPr lang="sk-SK" sz="3600" dirty="0">
                <a:latin typeface="Times New Roman" pitchFamily="18" charset="0"/>
              </a:rPr>
              <a:t>(opaľovanie) a ničí choroboplodné zárodky</a:t>
            </a:r>
          </a:p>
          <a:p>
            <a:pPr>
              <a:lnSpc>
                <a:spcPct val="90000"/>
              </a:lnSpc>
            </a:pPr>
            <a:r>
              <a:rPr lang="sk-SK" sz="3600" dirty="0">
                <a:latin typeface="Times New Roman" pitchFamily="18" charset="0"/>
              </a:rPr>
              <a:t>v atmosfére ho pohlcuje plyn </a:t>
            </a:r>
            <a:r>
              <a:rPr lang="sk-SK" sz="3600" b="1" dirty="0">
                <a:solidFill>
                  <a:srgbClr val="0033CC"/>
                </a:solidFill>
                <a:latin typeface="Times New Roman" pitchFamily="18" charset="0"/>
              </a:rPr>
              <a:t>ozón</a:t>
            </a:r>
          </a:p>
          <a:p>
            <a:pPr>
              <a:lnSpc>
                <a:spcPct val="90000"/>
              </a:lnSpc>
            </a:pPr>
            <a:r>
              <a:rPr lang="sk-SK" sz="3600" dirty="0">
                <a:latin typeface="Times New Roman" pitchFamily="18" charset="0"/>
              </a:rPr>
              <a:t>oslabenie ozónovej vrstvy je veľmi nebezpečné pre ľudí a ostatné organizmy</a:t>
            </a:r>
            <a:endParaRPr lang="sk-SK" sz="3600" dirty="0">
              <a:latin typeface="Arial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7110" y="260648"/>
            <a:ext cx="1579676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963-D28F-4EE1-8E9E-05B85396EC5B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4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100"/>
                            </p:stCondLst>
                            <p:childTnLst>
                              <p:par>
                                <p:cTn id="2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4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dirty="0" smtClean="0">
                <a:solidFill>
                  <a:srgbClr val="800000"/>
                </a:solidFill>
                <a:latin typeface="Times New Roman" pitchFamily="18" charset="0"/>
              </a:rPr>
              <a:t>Slnečná konštanta:</a:t>
            </a:r>
            <a:endParaRPr lang="cs-CZ" sz="5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017713"/>
            <a:ext cx="8271520" cy="2059359"/>
          </a:xfrm>
        </p:spPr>
        <p:txBody>
          <a:bodyPr/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konštanta, ktorá vyjadruje, že každú minútu dopadne na plochu </a:t>
            </a:r>
            <a:r>
              <a:rPr lang="sk-SK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sk-SK" sz="3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kolmo žiarenie s energiou 8,45 J</a:t>
            </a:r>
            <a:endParaRPr lang="sk-SK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05064"/>
            <a:ext cx="3672408" cy="243496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FFAF-F2AC-4060-BBEE-1F0F97F87BA2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5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1143000"/>
          </a:xfrm>
        </p:spPr>
        <p:txBody>
          <a:bodyPr/>
          <a:lstStyle/>
          <a:p>
            <a:pPr algn="l"/>
            <a:r>
              <a:rPr lang="sk-SK" sz="3200" i="1" dirty="0" smtClean="0"/>
              <a:t>Aktivita:</a:t>
            </a:r>
            <a:r>
              <a:rPr lang="sk-SK" sz="3200" dirty="0" smtClean="0"/>
              <a:t> Určenie hodnoty slnečnej konštanty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3429000"/>
            <a:ext cx="7918648" cy="3024336"/>
          </a:xfrm>
        </p:spPr>
        <p:txBody>
          <a:bodyPr/>
          <a:lstStyle/>
          <a:p>
            <a:r>
              <a:rPr lang="sk-SK" sz="2000" dirty="0" smtClean="0"/>
              <a:t>odmeraj obsah dna</a:t>
            </a:r>
          </a:p>
          <a:p>
            <a:r>
              <a:rPr lang="sk-SK" sz="2000" dirty="0" smtClean="0"/>
              <a:t>nalej do misky vodu s hmotnosťou </a:t>
            </a:r>
            <a:r>
              <a:rPr lang="sk-SK" sz="2000" i="1" dirty="0" smtClean="0"/>
              <a:t>m</a:t>
            </a:r>
          </a:p>
          <a:p>
            <a:r>
              <a:rPr lang="sk-SK" sz="2000" dirty="0" smtClean="0"/>
              <a:t>odmeraj počiatočnú teplotu vody </a:t>
            </a:r>
            <a:r>
              <a:rPr lang="sk-SK" sz="2000" i="1" dirty="0" smtClean="0"/>
              <a:t>t</a:t>
            </a:r>
            <a:r>
              <a:rPr lang="sk-SK" sz="2000" i="1" baseline="-25000" dirty="0" smtClean="0"/>
              <a:t>1</a:t>
            </a:r>
            <a:endParaRPr lang="sk-SK" sz="2000" i="1" dirty="0" smtClean="0"/>
          </a:p>
          <a:p>
            <a:r>
              <a:rPr lang="sk-SK" sz="2000" dirty="0" smtClean="0"/>
              <a:t>v zvolených časových intervaloch  meraj teplotu vody </a:t>
            </a:r>
            <a:r>
              <a:rPr lang="sk-SK" sz="2000" i="1" dirty="0" smtClean="0"/>
              <a:t>t</a:t>
            </a:r>
            <a:r>
              <a:rPr lang="sk-SK" sz="2000" i="1" baseline="-25000" dirty="0" smtClean="0"/>
              <a:t>2</a:t>
            </a:r>
            <a:r>
              <a:rPr lang="sk-SK" sz="2000" i="1" dirty="0" smtClean="0"/>
              <a:t>  </a:t>
            </a:r>
            <a:r>
              <a:rPr lang="sk-SK" sz="2000" dirty="0" smtClean="0"/>
              <a:t>a hodnoty zapisuj do pripravenej tabuľky</a:t>
            </a:r>
          </a:p>
          <a:p>
            <a:r>
              <a:rPr lang="sk-SK" sz="2000" dirty="0" smtClean="0"/>
              <a:t>vypočítaj teplo </a:t>
            </a:r>
            <a:r>
              <a:rPr lang="sk-SK" sz="2000" i="1" dirty="0" smtClean="0"/>
              <a:t>Q,</a:t>
            </a:r>
            <a:r>
              <a:rPr lang="sk-SK" sz="2000" dirty="0" smtClean="0"/>
              <a:t> ktoré prijala voda za celkový čas merania</a:t>
            </a:r>
          </a:p>
          <a:p>
            <a:r>
              <a:rPr lang="sk-SK" sz="2000" dirty="0" smtClean="0"/>
              <a:t>vypočítaj teplo prijaté vodou za 1 minútu</a:t>
            </a:r>
          </a:p>
          <a:p>
            <a:r>
              <a:rPr lang="sk-SK" sz="2000" b="1" dirty="0" smtClean="0"/>
              <a:t>Koľko energie dopadlo na plochu 1 cm</a:t>
            </a:r>
            <a:r>
              <a:rPr lang="sk-SK" sz="2000" b="1" baseline="30000" dirty="0" smtClean="0"/>
              <a:t>2</a:t>
            </a:r>
            <a:r>
              <a:rPr lang="sk-SK" sz="2000" b="1" dirty="0" smtClean="0"/>
              <a:t> ?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2195736" y="1412776"/>
            <a:ext cx="4567634" cy="2088232"/>
            <a:chOff x="539552" y="2132856"/>
            <a:chExt cx="4567634" cy="208823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132856"/>
              <a:ext cx="306705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7" name="Line 3"/>
            <p:cNvSpPr>
              <a:spLocks noChangeShapeType="1"/>
            </p:cNvSpPr>
            <p:nvPr/>
          </p:nvSpPr>
          <p:spPr bwMode="auto">
            <a:xfrm rot="273625" flipV="1">
              <a:off x="3356106" y="3083503"/>
              <a:ext cx="374650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3419872" y="3356992"/>
              <a:ext cx="400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419872" y="3573016"/>
              <a:ext cx="3683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779912" y="2636912"/>
              <a:ext cx="648072" cy="2880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cs-C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voda</a:t>
              </a:r>
              <a:endPara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3779912" y="3284984"/>
              <a:ext cx="1327274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k-SK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čierna</a:t>
              </a:r>
              <a:r>
                <a:rPr kumimoji="0" lang="cs-C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podložka</a:t>
              </a:r>
              <a:endPara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851920" y="3933056"/>
              <a:ext cx="936104" cy="2880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cs-C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polystyrén</a:t>
              </a:r>
              <a:endPara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A5E5-E5BC-4B39-865E-E23307A41A93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50"/>
                            </p:stCondLst>
                            <p:childTnLst>
                              <p:par>
                                <p:cTn id="2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5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550"/>
                            </p:stCondLst>
                            <p:childTnLst>
                              <p:par>
                                <p:cTn id="4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750"/>
                            </p:stCondLst>
                            <p:childTnLst>
                              <p:par>
                                <p:cTn id="4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2817"/>
            <a:ext cx="7772400" cy="2592288"/>
          </a:xfrm>
        </p:spPr>
        <p:txBody>
          <a:bodyPr/>
          <a:lstStyle/>
          <a:p>
            <a:r>
              <a:rPr lang="sk-SK" sz="7200" dirty="0">
                <a:solidFill>
                  <a:srgbClr val="993300"/>
                </a:solidFill>
                <a:latin typeface="Times New Roman" pitchFamily="18" charset="0"/>
              </a:rPr>
              <a:t>Ďakujem za pozornosť</a:t>
            </a:r>
            <a:endParaRPr lang="cs-CZ" sz="7200" dirty="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827584" y="508518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Šablónka: </a:t>
            </a:r>
            <a:r>
              <a:rPr lang="sk-SK" dirty="0" err="1" smtClean="0"/>
              <a:t>Maninová</a:t>
            </a:r>
            <a:r>
              <a:rPr lang="sk-SK" dirty="0" smtClean="0"/>
              <a:t> Elena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0264-1382-4BCA-8927-89EC1251822A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800" dirty="0">
                <a:solidFill>
                  <a:srgbClr val="800000"/>
                </a:solidFill>
                <a:latin typeface="Times New Roman" pitchFamily="18" charset="0"/>
              </a:rPr>
              <a:t>Optika</a:t>
            </a:r>
            <a:endParaRPr lang="cs-CZ" sz="48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7772400" cy="2592288"/>
          </a:xfrm>
        </p:spPr>
        <p:txBody>
          <a:bodyPr/>
          <a:lstStyle/>
          <a:p>
            <a:r>
              <a:rPr lang="sk-SK" sz="4800" dirty="0" smtClean="0">
                <a:latin typeface="Times New Roman" pitchFamily="18" charset="0"/>
              </a:rPr>
              <a:t>časť </a:t>
            </a:r>
            <a:r>
              <a:rPr lang="sk-SK" sz="4800" dirty="0">
                <a:latin typeface="Times New Roman" pitchFamily="18" charset="0"/>
              </a:rPr>
              <a:t>fyziky, v ktorej sa skúmajú a opisujú svetelné javy – náuka o svetle</a:t>
            </a:r>
          </a:p>
          <a:p>
            <a:pPr>
              <a:buFont typeface="Wingdings" pitchFamily="2" charset="2"/>
              <a:buNone/>
            </a:pPr>
            <a:r>
              <a:rPr lang="sk-SK" sz="4400" dirty="0"/>
              <a:t>   </a:t>
            </a:r>
            <a:endParaRPr lang="cs-CZ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60648"/>
            <a:ext cx="3038475" cy="15049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149080"/>
            <a:ext cx="21431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501008"/>
            <a:ext cx="2235439" cy="29228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4E-4983-4CA1-9F33-25F8D9413839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uiExpand="1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 smtClean="0">
                <a:solidFill>
                  <a:srgbClr val="800000"/>
                </a:solidFill>
                <a:latin typeface="Times New Roman" pitchFamily="18" charset="0"/>
              </a:rPr>
              <a:t>Slnečné svetlo</a:t>
            </a:r>
            <a:endParaRPr lang="cs-CZ" sz="60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prichádza k nám z veľkej vzdialenosti</a:t>
            </a:r>
          </a:p>
          <a:p>
            <a:pPr>
              <a:lnSpc>
                <a:spcPct val="90000"/>
              </a:lnSpc>
              <a:buNone/>
            </a:pPr>
            <a:endParaRPr lang="sk-SK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sk-SK" dirty="0" smtClean="0">
                <a:latin typeface="Times New Roman" pitchFamily="18" charset="0"/>
              </a:rPr>
              <a:t>	1 AU = </a:t>
            </a:r>
            <a:r>
              <a:rPr lang="sk-SK" b="1" dirty="0" smtClean="0">
                <a:latin typeface="Times New Roman" pitchFamily="18" charset="0"/>
              </a:rPr>
              <a:t>150 mil. km </a:t>
            </a:r>
            <a:r>
              <a:rPr lang="sk-SK" dirty="0" smtClean="0">
                <a:latin typeface="Times New Roman" pitchFamily="18" charset="0"/>
              </a:rPr>
              <a:t>(astronomická jednotka)</a:t>
            </a:r>
          </a:p>
          <a:p>
            <a:pPr>
              <a:lnSpc>
                <a:spcPct val="90000"/>
              </a:lnSpc>
            </a:pPr>
            <a:endParaRPr lang="sk-SK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za čas približne </a:t>
            </a:r>
            <a:r>
              <a:rPr lang="sk-SK" b="1" dirty="0" smtClean="0">
                <a:latin typeface="Times New Roman" pitchFamily="18" charset="0"/>
              </a:rPr>
              <a:t>8 min</a:t>
            </a:r>
            <a:r>
              <a:rPr lang="sk-SK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sk-SK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rýchlosťou </a:t>
            </a:r>
            <a:r>
              <a:rPr lang="sk-SK" b="1" dirty="0" smtClean="0">
                <a:latin typeface="Times New Roman" pitchFamily="18" charset="0"/>
              </a:rPr>
              <a:t>300 000 km/s</a:t>
            </a:r>
          </a:p>
          <a:p>
            <a:pPr>
              <a:lnSpc>
                <a:spcPct val="90000"/>
              </a:lnSpc>
            </a:pPr>
            <a:endParaRPr lang="sk-SK" dirty="0">
              <a:latin typeface="Times New Roman" pitchFamily="18" charset="0"/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000D-29B5-44EB-B93C-AD6490DBFC6C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1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6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uiExpand="1" build="p" autoUpdateAnimBg="0" advAuto="3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68760"/>
            <a:ext cx="4102224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800000"/>
                </a:solidFill>
                <a:latin typeface="Times New Roman" pitchFamily="18" charset="0"/>
              </a:rPr>
              <a:t>Poznámka</a:t>
            </a:r>
            <a:endParaRPr lang="cs-CZ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17032"/>
            <a:ext cx="7846640" cy="2664296"/>
          </a:xfrm>
        </p:spPr>
        <p:txBody>
          <a:bodyPr/>
          <a:lstStyle/>
          <a:p>
            <a:r>
              <a:rPr lang="sk-SK" sz="4800" dirty="0" smtClean="0">
                <a:latin typeface="Times New Roman" pitchFamily="18" charset="0"/>
              </a:rPr>
              <a:t>Ak by jedného dňa Slnko prestalo svietiť, zbadali by sme to až o 8 minút.</a:t>
            </a:r>
            <a:endParaRPr lang="cs-CZ" sz="4800" dirty="0"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692696"/>
            <a:ext cx="2719189" cy="27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A0B3-24F4-4A7C-AD55-E048AB65BA0F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</a:rPr>
              <a:t>Slnečné lúče:</a:t>
            </a:r>
            <a:endParaRPr lang="cs-CZ" dirty="0">
              <a:latin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017713"/>
            <a:ext cx="8631560" cy="1915343"/>
          </a:xfrm>
        </p:spPr>
        <p:txBody>
          <a:bodyPr/>
          <a:lstStyle/>
          <a:p>
            <a:r>
              <a:rPr lang="sk-SK" sz="4400" dirty="0">
                <a:latin typeface="Times New Roman" pitchFamily="18" charset="0"/>
              </a:rPr>
              <a:t>v</a:t>
            </a:r>
            <a:r>
              <a:rPr lang="sk-SK" sz="4400" dirty="0" smtClean="0">
                <a:latin typeface="Times New Roman" pitchFamily="18" charset="0"/>
              </a:rPr>
              <a:t>stupujú do </a:t>
            </a:r>
            <a:r>
              <a:rPr lang="sk-SK" sz="4400" b="1" dirty="0" smtClean="0">
                <a:solidFill>
                  <a:srgbClr val="0033CC"/>
                </a:solidFill>
                <a:latin typeface="Times New Roman" pitchFamily="18" charset="0"/>
              </a:rPr>
              <a:t>atmosféry</a:t>
            </a:r>
            <a:r>
              <a:rPr lang="sk-SK" sz="4400" dirty="0" smtClean="0">
                <a:latin typeface="Times New Roman" pitchFamily="18" charset="0"/>
              </a:rPr>
              <a:t> našej Zeme</a:t>
            </a:r>
          </a:p>
          <a:p>
            <a:r>
              <a:rPr lang="sk-SK" sz="4400" dirty="0" smtClean="0">
                <a:latin typeface="Times New Roman" pitchFamily="18" charset="0"/>
              </a:rPr>
              <a:t>potom dopadajú na </a:t>
            </a:r>
            <a:r>
              <a:rPr lang="sk-SK" sz="4400" b="1" dirty="0" smtClean="0">
                <a:solidFill>
                  <a:srgbClr val="0033CC"/>
                </a:solidFill>
                <a:latin typeface="Times New Roman" pitchFamily="18" charset="0"/>
              </a:rPr>
              <a:t>povrch Zeme</a:t>
            </a:r>
            <a:endParaRPr lang="cs-CZ" sz="44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cs-CZ" dirty="0">
              <a:latin typeface="Times New Roman" pitchFamily="18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 l="5226" t="6061" r="6029" b="6061"/>
          <a:stretch>
            <a:fillRect/>
          </a:stretch>
        </p:blipFill>
        <p:spPr bwMode="auto">
          <a:xfrm>
            <a:off x="2915816" y="4005064"/>
            <a:ext cx="2952328" cy="20882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555-73DB-4786-A850-ABABF3FB1B32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2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6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3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800" dirty="0" smtClean="0">
                <a:solidFill>
                  <a:srgbClr val="800000"/>
                </a:solidFill>
                <a:latin typeface="Times New Roman" pitchFamily="18" charset="0"/>
              </a:rPr>
              <a:t>Atmosféra Zeme</a:t>
            </a:r>
            <a:endParaRPr lang="sk-SK" sz="48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17713"/>
            <a:ext cx="5256584" cy="3715543"/>
          </a:xfrm>
        </p:spPr>
        <p:txBody>
          <a:bodyPr/>
          <a:lstStyle/>
          <a:p>
            <a:r>
              <a:rPr lang="sk-SK" sz="3600" b="1" dirty="0" smtClean="0">
                <a:latin typeface="Times New Roman" pitchFamily="18" charset="0"/>
              </a:rPr>
              <a:t>priehľadné prostredie</a:t>
            </a:r>
            <a:r>
              <a:rPr lang="sk-SK" sz="3600" dirty="0" smtClean="0">
                <a:latin typeface="Times New Roman" pitchFamily="18" charset="0"/>
              </a:rPr>
              <a:t>, od ktorého sa 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časť slnečných lúčov </a:t>
            </a:r>
            <a:r>
              <a:rPr lang="sk-SK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odrazí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časť doňho </a:t>
            </a:r>
            <a:r>
              <a:rPr lang="sk-SK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prenikne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láme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 v ňom a dopadá na Zem (na oceány, pevninu, predmety, ...)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124744"/>
            <a:ext cx="3400425" cy="4495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EBF-418B-4A91-8991-652F379E7F79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 autoUpdateAnimBg="0" advAuto="3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</a:rPr>
              <a:t>OPTICKÉ PROSTREDIE</a:t>
            </a:r>
            <a:endParaRPr lang="cs-CZ" b="1" dirty="0">
              <a:latin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0033CC"/>
                </a:solidFill>
                <a:latin typeface="Times New Roman" pitchFamily="18" charset="0"/>
              </a:rPr>
              <a:t>Optické prostredie – prostredie, </a:t>
            </a:r>
            <a:r>
              <a:rPr lang="sk-SK" b="1" dirty="0" smtClean="0">
                <a:solidFill>
                  <a:srgbClr val="0033CC"/>
                </a:solidFill>
                <a:latin typeface="Times New Roman" pitchFamily="18" charset="0"/>
              </a:rPr>
              <a:t>v </a:t>
            </a:r>
            <a:r>
              <a:rPr lang="sk-SK" b="1" dirty="0">
                <a:solidFill>
                  <a:srgbClr val="0033CC"/>
                </a:solidFill>
                <a:latin typeface="Times New Roman" pitchFamily="18" charset="0"/>
              </a:rPr>
              <a:t>ktorom sa svetlo šíri.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Napr. </a:t>
            </a:r>
          </a:p>
          <a:p>
            <a:pPr lvl="1"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svetlo zo Slnka sa šíri medzihviezdnym priestorom a atmosférou Zeme</a:t>
            </a:r>
          </a:p>
          <a:p>
            <a:pPr lvl="1">
              <a:lnSpc>
                <a:spcPct val="90000"/>
              </a:lnSpc>
            </a:pPr>
            <a:r>
              <a:rPr lang="sk-SK" dirty="0" smtClean="0">
                <a:latin typeface="Times New Roman" pitchFamily="18" charset="0"/>
              </a:rPr>
              <a:t>svetlo </a:t>
            </a:r>
            <a:r>
              <a:rPr lang="sk-SK" dirty="0">
                <a:latin typeface="Times New Roman" pitchFamily="18" charset="0"/>
              </a:rPr>
              <a:t>vysielané vláknom žiarovky sa šíri plynom vnútri banky, sklom banky, </a:t>
            </a:r>
            <a:r>
              <a:rPr lang="sk-SK" dirty="0" smtClean="0">
                <a:latin typeface="Times New Roman" pitchFamily="18" charset="0"/>
              </a:rPr>
              <a:t>vzduchom</a:t>
            </a:r>
            <a:endParaRPr lang="sk-SK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sk-SK" dirty="0">
                <a:latin typeface="Times New Roman" pitchFamily="18" charset="0"/>
              </a:rPr>
              <a:t>Plyn, sklo, vzduch – optické </a:t>
            </a:r>
            <a:r>
              <a:rPr lang="sk-SK" dirty="0" smtClean="0">
                <a:latin typeface="Times New Roman" pitchFamily="18" charset="0"/>
              </a:rPr>
              <a:t>prostredia</a:t>
            </a:r>
            <a:endParaRPr lang="sk-SK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sk-SK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k-SK" dirty="0"/>
              <a:t>   </a:t>
            </a:r>
            <a:endParaRPr lang="cs-CZ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AFB-2DE1-4066-9466-EB1650BE1E84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100"/>
                            </p:stCondLst>
                            <p:childTnLst>
                              <p:par>
                                <p:cTn id="2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450"/>
                            </p:stCondLst>
                            <p:childTnLst>
                              <p:par>
                                <p:cTn id="2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50"/>
                            </p:stCondLst>
                            <p:childTnLst>
                              <p:par>
                                <p:cTn id="3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700"/>
                            </p:stCondLst>
                            <p:childTnLst>
                              <p:par>
                                <p:cTn id="3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260648"/>
            <a:ext cx="5184576" cy="1143000"/>
          </a:xfrm>
        </p:spPr>
        <p:txBody>
          <a:bodyPr/>
          <a:lstStyle/>
          <a:p>
            <a:r>
              <a:rPr lang="sk-SK" dirty="0">
                <a:latin typeface="Times New Roman" pitchFamily="18" charset="0"/>
              </a:rPr>
              <a:t>Optické prostredie:</a:t>
            </a:r>
            <a:endParaRPr lang="cs-CZ" dirty="0"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35896" y="1124744"/>
            <a:ext cx="5508104" cy="5256584"/>
          </a:xfrm>
        </p:spPr>
        <p:txBody>
          <a:bodyPr/>
          <a:lstStyle/>
          <a:p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priehľadné</a:t>
            </a:r>
            <a:r>
              <a:rPr lang="sk-SK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800" dirty="0">
                <a:latin typeface="Times New Roman" pitchFamily="18" charset="0"/>
              </a:rPr>
              <a:t>– svetlo ním prechádza  bez podstatného oslabenia, bez pohlcovania (sklo, vzduch</a:t>
            </a:r>
            <a:r>
              <a:rPr lang="cs-CZ" sz="2800" dirty="0">
                <a:latin typeface="Times New Roman" pitchFamily="18" charset="0"/>
              </a:rPr>
              <a:t>)</a:t>
            </a:r>
            <a:r>
              <a:rPr lang="sk-SK" sz="2800" dirty="0">
                <a:latin typeface="Times New Roman" pitchFamily="18" charset="0"/>
              </a:rPr>
              <a:t> </a:t>
            </a:r>
            <a:endParaRPr lang="cs-CZ" sz="2800" dirty="0">
              <a:latin typeface="Times New Roman" pitchFamily="18" charset="0"/>
            </a:endParaRPr>
          </a:p>
          <a:p>
            <a:r>
              <a:rPr lang="sk-SK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priesvitné</a:t>
            </a:r>
            <a:r>
              <a:rPr lang="sk-SK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sk-SK" sz="2800" dirty="0">
                <a:latin typeface="Times New Roman" pitchFamily="18" charset="0"/>
              </a:rPr>
              <a:t>– svetlo prepúšťa, ale </a:t>
            </a:r>
            <a:r>
              <a:rPr lang="sk-SK" sz="2800" dirty="0" smtClean="0">
                <a:latin typeface="Times New Roman" pitchFamily="18" charset="0"/>
              </a:rPr>
              <a:t>rozptyľuje ho rôznymi </a:t>
            </a:r>
            <a:r>
              <a:rPr lang="sk-SK" sz="2800" dirty="0">
                <a:latin typeface="Times New Roman" pitchFamily="18" charset="0"/>
              </a:rPr>
              <a:t>smermi (matné sklo, zahmlený vzduch – predmety za nimi nevidíme zreteľne</a:t>
            </a:r>
            <a:r>
              <a:rPr lang="cs-CZ" sz="2800" dirty="0" smtClean="0">
                <a:latin typeface="Times New Roman" pitchFamily="18" charset="0"/>
              </a:rPr>
              <a:t>)</a:t>
            </a:r>
          </a:p>
          <a:p>
            <a:r>
              <a:rPr lang="sk-SK" sz="2800" dirty="0" smtClean="0">
                <a:solidFill>
                  <a:srgbClr val="B08600"/>
                </a:solidFill>
                <a:latin typeface="Times New Roman" pitchFamily="18" charset="0"/>
              </a:rPr>
              <a:t>nepriehľadné  </a:t>
            </a:r>
            <a:r>
              <a:rPr lang="sk-SK" sz="2800" dirty="0" smtClean="0">
                <a:latin typeface="Times New Roman" pitchFamily="18" charset="0"/>
              </a:rPr>
              <a:t>- svetlo neprepúšťa, časť svetla pohltí a časť odrazí (zem, nepriehľadné predmety)</a:t>
            </a:r>
            <a:endParaRPr lang="sk-SK" sz="2800" dirty="0" smtClean="0">
              <a:solidFill>
                <a:srgbClr val="B086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cs-CZ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27342"/>
          <a:stretch>
            <a:fillRect/>
          </a:stretch>
        </p:blipFill>
        <p:spPr bwMode="auto">
          <a:xfrm>
            <a:off x="251520" y="620688"/>
            <a:ext cx="3478205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F174-5E71-4ED7-95B3-59D803E29D19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95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950"/>
                            </p:stCondLst>
                            <p:childTnLst>
                              <p:par>
                                <p:cTn id="2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1143000"/>
          </a:xfrm>
        </p:spPr>
        <p:txBody>
          <a:bodyPr/>
          <a:lstStyle/>
          <a:p>
            <a:pPr algn="l"/>
            <a:r>
              <a:rPr lang="sk-SK" sz="3600" dirty="0">
                <a:solidFill>
                  <a:srgbClr val="800000"/>
                </a:solidFill>
                <a:latin typeface="Times New Roman" pitchFamily="18" charset="0"/>
              </a:rPr>
              <a:t>Optické prostredie </a:t>
            </a:r>
            <a:r>
              <a:rPr lang="sk-SK" sz="3600" dirty="0">
                <a:latin typeface="Times New Roman" pitchFamily="18" charset="0"/>
              </a:rPr>
              <a:t>môže byť aj:</a:t>
            </a:r>
            <a:endParaRPr lang="cs-CZ" sz="3600" dirty="0"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72400" cy="3528392"/>
          </a:xfrm>
        </p:spPr>
        <p:txBody>
          <a:bodyPr/>
          <a:lstStyle/>
          <a:p>
            <a:r>
              <a:rPr lang="sk-SK" sz="4000" dirty="0">
                <a:solidFill>
                  <a:srgbClr val="800000"/>
                </a:solidFill>
                <a:latin typeface="Times New Roman" pitchFamily="18" charset="0"/>
              </a:rPr>
              <a:t>číre</a:t>
            </a:r>
            <a:r>
              <a:rPr lang="sk-SK" sz="4000" dirty="0">
                <a:latin typeface="Times New Roman" pitchFamily="18" charset="0"/>
              </a:rPr>
              <a:t> – prepúšťa svetlo všetkých farieb (čisté sklo, tenká vrstva vody, vzduchu</a:t>
            </a:r>
            <a:r>
              <a:rPr lang="cs-CZ" sz="4000" dirty="0">
                <a:latin typeface="Times New Roman" pitchFamily="18" charset="0"/>
              </a:rPr>
              <a:t>)</a:t>
            </a:r>
            <a:r>
              <a:rPr lang="sk-SK" sz="4000" dirty="0">
                <a:latin typeface="Times New Roman" pitchFamily="18" charset="0"/>
              </a:rPr>
              <a:t> </a:t>
            </a:r>
          </a:p>
          <a:p>
            <a:r>
              <a:rPr lang="sk-SK" sz="4000" dirty="0">
                <a:solidFill>
                  <a:srgbClr val="800000"/>
                </a:solidFill>
                <a:latin typeface="Times New Roman" pitchFamily="18" charset="0"/>
              </a:rPr>
              <a:t>farebné</a:t>
            </a:r>
            <a:r>
              <a:rPr lang="sk-SK" sz="40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sk-SK" sz="4000" dirty="0">
                <a:latin typeface="Times New Roman" pitchFamily="18" charset="0"/>
              </a:rPr>
              <a:t>– prepúšťa svetlo iba takej farby, akú má samo </a:t>
            </a:r>
            <a:r>
              <a:rPr lang="sk-SK" sz="4000" dirty="0" smtClean="0">
                <a:latin typeface="Times New Roman" pitchFamily="18" charset="0"/>
              </a:rPr>
              <a:t>(farebné </a:t>
            </a:r>
            <a:r>
              <a:rPr lang="sk-SK" sz="4000" dirty="0">
                <a:latin typeface="Times New Roman" pitchFamily="18" charset="0"/>
              </a:rPr>
              <a:t>sklo</a:t>
            </a:r>
            <a:r>
              <a:rPr lang="cs-CZ" sz="4000" dirty="0">
                <a:latin typeface="Times New Roman" pitchFamily="18" charset="0"/>
              </a:rPr>
              <a:t>)</a:t>
            </a:r>
            <a:r>
              <a:rPr lang="sk-SK" sz="4000" dirty="0">
                <a:latin typeface="Times New Roman" pitchFamily="18" charset="0"/>
              </a:rPr>
              <a:t> </a:t>
            </a:r>
            <a:endParaRPr lang="cs-CZ" sz="4000" dirty="0">
              <a:latin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725144"/>
            <a:ext cx="2466975" cy="1847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CDF-9230-4AB1-80BC-7B1E4A7A7139}" type="datetime1">
              <a:rPr lang="sk-SK" smtClean="0"/>
              <a:t>21. 9. 2020</a:t>
            </a:fld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35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uiExpand="1" build="p"/>
    </p:bldLst>
  </p:timing>
</p:sld>
</file>

<file path=ppt/theme/theme1.xml><?xml version="1.0" encoding="utf-8"?>
<a:theme xmlns:a="http://schemas.openxmlformats.org/drawingml/2006/main" name="hviezdičková">
  <a:themeElements>
    <a:clrScheme name="Kópia – dopr. vých.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ópia – dopr. vých.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ópia – dopr. vých.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ópia – dopr. vých.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Šablónka HVIEZDIčKY Maninová Elena</Template>
  <TotalTime>342</TotalTime>
  <Words>419</Words>
  <Application>Microsoft Office PowerPoint</Application>
  <PresentationFormat>Prezentácia na obrazovke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Calibri</vt:lpstr>
      <vt:lpstr>Comic Sans MS</vt:lpstr>
      <vt:lpstr>Tahoma</vt:lpstr>
      <vt:lpstr>Times New Roman</vt:lpstr>
      <vt:lpstr>Wingdings</vt:lpstr>
      <vt:lpstr>hviezdičková</vt:lpstr>
      <vt:lpstr>OPTIKA</vt:lpstr>
      <vt:lpstr>Optika</vt:lpstr>
      <vt:lpstr>Slnečné svetlo</vt:lpstr>
      <vt:lpstr>Poznámka</vt:lpstr>
      <vt:lpstr>Slnečné lúče:</vt:lpstr>
      <vt:lpstr>Atmosféra Zeme</vt:lpstr>
      <vt:lpstr>OPTICKÉ PROSTREDIE</vt:lpstr>
      <vt:lpstr>Optické prostredie:</vt:lpstr>
      <vt:lpstr>Optické prostredie môže byť aj:</vt:lpstr>
      <vt:lpstr>Slnečné svetlo tvoria 3 zložky:</vt:lpstr>
      <vt:lpstr>Infračervené žiarenie</vt:lpstr>
      <vt:lpstr>Ultrafialové žiarenie</vt:lpstr>
      <vt:lpstr>Slnečná konštanta:</vt:lpstr>
      <vt:lpstr>Aktivita: Určenie hodnoty slnečnej konštanty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ELEKTOMAGNETICKÉ JAVY</dc:title>
  <dc:creator>škola</dc:creator>
  <cp:lastModifiedBy>Dušan Andraško</cp:lastModifiedBy>
  <cp:revision>66</cp:revision>
  <dcterms:created xsi:type="dcterms:W3CDTF">2008-01-06T19:39:53Z</dcterms:created>
  <dcterms:modified xsi:type="dcterms:W3CDTF">2020-09-21T11:33:38Z</dcterms:modified>
</cp:coreProperties>
</file>