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4" r:id="rId3"/>
    <p:sldId id="268" r:id="rId4"/>
    <p:sldId id="269" r:id="rId5"/>
    <p:sldId id="272" r:id="rId6"/>
    <p:sldId id="265" r:id="rId7"/>
    <p:sldId id="267" r:id="rId8"/>
    <p:sldId id="266" r:id="rId9"/>
    <p:sldId id="270" r:id="rId10"/>
    <p:sldId id="271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FB9705"/>
    <a:srgbClr val="3333CC"/>
    <a:srgbClr val="3B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5" autoAdjust="0"/>
  </p:normalViewPr>
  <p:slideViewPr>
    <p:cSldViewPr>
      <p:cViewPr varScale="1">
        <p:scale>
          <a:sx n="61" d="100"/>
          <a:sy n="61" d="100"/>
        </p:scale>
        <p:origin x="1412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12. 1. 2021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tri.sk/svetelny-smog-alebo-kolko-svetla-naozaj-potrebujeme/" TargetMode="External"/><Relationship Id="rId2" Type="http://schemas.openxmlformats.org/officeDocument/2006/relationships/hyperlink" Target="https://www.minedu.sk/temou-noveho-filmoveho-dokumentu-cvti-je-svetelny-smog-co-sa-stane-o-par-desatroc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rk.sk/aby-bola-aj-tm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urkovec.sk/hvezdaren/otazky-a-odpovede/svetelny-smog/" TargetMode="External"/><Relationship Id="rId7" Type="http://schemas.openxmlformats.org/officeDocument/2006/relationships/hyperlink" Target="http://svetelneznecistenie.sk/index.php/ake-problemy-sposobuje/" TargetMode="External"/><Relationship Id="rId2" Type="http://schemas.openxmlformats.org/officeDocument/2006/relationships/hyperlink" Target="https://www.napalete.sk/svetelny-smog-nad-mestami-meni-nas-zivo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vcr.cz/cs/pro-media/aktuality/Bez-svetla-se-neobejdeme-ale-nesmi-ho-byt-moc-upozornuji-vedci/" TargetMode="External"/><Relationship Id="rId5" Type="http://schemas.openxmlformats.org/officeDocument/2006/relationships/hyperlink" Target="http://svetelneznecisteni.cz/data/letacky/letacek_sz.pdf" TargetMode="External"/><Relationship Id="rId4" Type="http://schemas.openxmlformats.org/officeDocument/2006/relationships/hyperlink" Target="https://www.setri.sk/svetelny-smog-alebo-kolko-svetla-naozaj-potrebujem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FXJUP6_O1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sillagpark.hu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http://poloniny.svetelneznecistenie.sk/category/aktual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to.cz/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en.wikipedia.org/wiki/Dark-sky_preserve" TargetMode="External"/><Relationship Id="rId4" Type="http://schemas.openxmlformats.org/officeDocument/2006/relationships/hyperlink" Target="http://www.fatranskatma.sk/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79712" y="260648"/>
            <a:ext cx="6172200" cy="1584176"/>
          </a:xfrm>
        </p:spPr>
        <p:txBody>
          <a:bodyPr>
            <a:normAutofit/>
          </a:bodyPr>
          <a:lstStyle/>
          <a:p>
            <a:pPr algn="ctr"/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95736" y="522920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sk-SK" sz="4400" dirty="0" smtClean="0"/>
              <a:t>Svetelné znečistenie</a:t>
            </a:r>
          </a:p>
          <a:p>
            <a:endParaRPr lang="sk-SK" sz="4400" dirty="0" smtClean="0"/>
          </a:p>
          <a:p>
            <a:endParaRPr lang="sk-SK" dirty="0"/>
          </a:p>
        </p:txBody>
      </p:sp>
      <p:pic>
        <p:nvPicPr>
          <p:cNvPr id="4098" name="Picture 2" descr="https://www.napalete.sk/wp-content/uploads/2016/12/sveteln%C3%BD-smog-3-640x42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3816424" cy="255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Vo svetle noci (40 min.) </a:t>
            </a:r>
            <a:r>
              <a:rPr lang="sk-SK" dirty="0" smtClean="0"/>
              <a:t>– filmový dokument  </a:t>
            </a:r>
            <a:r>
              <a:rPr lang="sk-SK" dirty="0" smtClean="0">
                <a:hlinkClick r:id="rId2"/>
              </a:rPr>
              <a:t>https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www.minedu.sk/temou-noveho-filmoveho-dokumentu-cvti-je-svetelny-smog-co-sa-stane-o-par-desatroci/</a:t>
            </a:r>
            <a:r>
              <a:rPr lang="sk-SK" dirty="0" smtClean="0"/>
              <a:t> </a:t>
            </a:r>
          </a:p>
          <a:p>
            <a:r>
              <a:rPr lang="sk-SK" dirty="0" smtClean="0"/>
              <a:t>Svetelný smog alebo koľko svetla naozaj potrebujeme – článok </a:t>
            </a:r>
            <a:r>
              <a:rPr lang="sk-SK" dirty="0" smtClean="0">
                <a:hlinkClick r:id="rId3"/>
              </a:rPr>
              <a:t>https</a:t>
            </a:r>
            <a:r>
              <a:rPr lang="sk-SK" dirty="0">
                <a:hlinkClick r:id="rId3"/>
              </a:rPr>
              <a:t>://www.setri.sk/svetelny-smog-alebo-kolko-svetla-naozaj-potrebujeme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 smtClean="0"/>
              <a:t>Aby bola aj tma – článok </a:t>
            </a:r>
            <a:r>
              <a:rPr lang="sk-SK" dirty="0" smtClean="0">
                <a:hlinkClick r:id="rId4"/>
              </a:rPr>
              <a:t>https</a:t>
            </a:r>
            <a:r>
              <a:rPr lang="sk-SK" dirty="0">
                <a:hlinkClick r:id="rId4"/>
              </a:rPr>
              <a:t>://www.quark.sk/aby-bola-aj-tma</a:t>
            </a:r>
            <a:r>
              <a:rPr lang="sk-SK" dirty="0" smtClean="0">
                <a:hlinkClick r:id="rId4"/>
              </a:rPr>
              <a:t>/</a:t>
            </a:r>
            <a:r>
              <a:rPr lang="sk-SK" dirty="0" smtClean="0"/>
              <a:t>  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91079" y="44624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 smtClean="0"/>
              <a:t>Zaujímavé odkazy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256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971600" y="1196752"/>
            <a:ext cx="7467600" cy="1143000"/>
          </a:xfrm>
        </p:spPr>
        <p:txBody>
          <a:bodyPr/>
          <a:lstStyle/>
          <a:p>
            <a:pPr algn="ctr"/>
            <a:r>
              <a:rPr lang="sk-SK" b="1" dirty="0" smtClean="0"/>
              <a:t>Ďakujem za pozornosť!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1043608" y="2780928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Zdroje:</a:t>
            </a:r>
          </a:p>
          <a:p>
            <a:r>
              <a:rPr lang="sk-SK" dirty="0" smtClean="0">
                <a:hlinkClick r:id="rId2"/>
              </a:rPr>
              <a:t>https://www.napalete.sk/svetelny-smog-nad-mestami-meni-nas-zivot/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http://durkovec.sk/hvezdaren/otazky-a-odpovede/svetelny-smog/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https://www.setri.sk/svetelny-smog-alebo-kolko-svetla-naozaj-potrebujeme/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http://svetelneznecisteni.cz/data/letacky/letacek_sz.pdf</a:t>
            </a:r>
            <a:endParaRPr lang="sk-SK" dirty="0" smtClean="0"/>
          </a:p>
          <a:p>
            <a:r>
              <a:rPr lang="sk-SK" dirty="0" smtClean="0">
                <a:hlinkClick r:id="rId6"/>
              </a:rPr>
              <a:t>http://www.avcr.cz/cs/pro-media/aktuality/Bez-svetla-se-neobejdeme-ale-nesmi-ho-byt-moc-upozornuji-vedci/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http://svetelneznecistenie.sk/index.php/ake-problemy-sposobuje/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smtClean="0"/>
              <a:t>Svetelný smog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280920" cy="5760640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... nežiadúce účinky </a:t>
            </a:r>
            <a:r>
              <a:rPr lang="sk-SK" b="1" dirty="0" smtClean="0"/>
              <a:t>umelého svetla, </a:t>
            </a:r>
            <a:r>
              <a:rPr lang="sk-SK" dirty="0" smtClean="0"/>
              <a:t>ktoré spôsobuje </a:t>
            </a:r>
            <a:r>
              <a:rPr lang="sk-SK" b="1" dirty="0" smtClean="0"/>
              <a:t>jasnú nočnú oblohu </a:t>
            </a:r>
            <a:r>
              <a:rPr lang="sk-SK" dirty="0" smtClean="0"/>
              <a:t>(bez hviezd).</a:t>
            </a:r>
          </a:p>
          <a:p>
            <a:r>
              <a:rPr lang="sk-SK" b="1" dirty="0" smtClean="0"/>
              <a:t>Najčastejšie zdroje smogu –</a:t>
            </a:r>
            <a:r>
              <a:rPr lang="sk-SK" dirty="0" smtClean="0"/>
              <a:t> zlé druhy pouličných lámp, </a:t>
            </a:r>
            <a:r>
              <a:rPr lang="sk-SK" dirty="0" err="1" smtClean="0"/>
              <a:t>builboardy</a:t>
            </a:r>
            <a:r>
              <a:rPr lang="sk-SK" dirty="0" smtClean="0"/>
              <a:t>, reklamné svetlá (napr. svetelné stĺpy),...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Tento problém je najviac viditeľný vo veľkomestách a rozsiahlych aglomeráciách.</a:t>
            </a:r>
          </a:p>
        </p:txBody>
      </p:sp>
      <p:pic>
        <p:nvPicPr>
          <p:cNvPr id="1028" name="Picture 4" descr="Aby bola (aj) tma - Časopis Quark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5924207" cy="317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Mapy svetelného znečistenia: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075240" cy="549322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9458" name="Picture 2" descr="VÃ½sledok vyhÄ¾adÃ¡vania obrÃ¡zkov pre dopyt mapa svetelnÃ©ho zneÄisteni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028384" cy="53288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VÃ½sledok vyhÄ¾adÃ¡vania obrÃ¡zkov pre dopyt mapa svetelnÃ©ho zneÄisten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299450" cy="5279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Dôsledky svetelného smogu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280920" cy="5493224"/>
          </a:xfrm>
        </p:spPr>
        <p:txBody>
          <a:bodyPr>
            <a:normAutofit/>
          </a:bodyPr>
          <a:lstStyle/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Svetelný smog má negatívny vplyv:</a:t>
            </a:r>
          </a:p>
          <a:p>
            <a:pPr lvl="1"/>
            <a:r>
              <a:rPr lang="sk-SK" dirty="0" smtClean="0"/>
              <a:t>na </a:t>
            </a:r>
            <a:r>
              <a:rPr lang="sk-SK" b="1" dirty="0" smtClean="0"/>
              <a:t>zdravie človeka,</a:t>
            </a:r>
          </a:p>
          <a:p>
            <a:pPr lvl="1"/>
            <a:r>
              <a:rPr lang="sk-SK" dirty="0" smtClean="0"/>
              <a:t>na </a:t>
            </a:r>
            <a:r>
              <a:rPr lang="sk-SK" b="1" dirty="0" smtClean="0"/>
              <a:t>životné prostredie,</a:t>
            </a:r>
          </a:p>
          <a:p>
            <a:pPr lvl="1"/>
            <a:r>
              <a:rPr lang="sk-SK" dirty="0" smtClean="0"/>
              <a:t>na </a:t>
            </a:r>
            <a:r>
              <a:rPr lang="sk-SK" b="1" dirty="0" smtClean="0"/>
              <a:t>iné ľudské aktivity </a:t>
            </a:r>
            <a:r>
              <a:rPr lang="sk-SK" dirty="0" smtClean="0"/>
              <a:t>(napr. prichádzame o možnosť sledovať nádhernú nočnú oblohu).</a:t>
            </a:r>
          </a:p>
        </p:txBody>
      </p:sp>
      <p:sp>
        <p:nvSpPr>
          <p:cNvPr id="4" name="Zaoblený obdĺžnik 3">
            <a:hlinkClick r:id="rId2"/>
          </p:cNvPr>
          <p:cNvSpPr/>
          <p:nvPr/>
        </p:nvSpPr>
        <p:spPr>
          <a:xfrm>
            <a:off x="2195736" y="1556792"/>
            <a:ext cx="396044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krátky film od </a:t>
            </a:r>
            <a:r>
              <a:rPr lang="sk-SK" dirty="0" err="1" smtClean="0"/>
              <a:t>Srirama</a:t>
            </a:r>
            <a:r>
              <a:rPr lang="sk-SK" dirty="0" smtClean="0"/>
              <a:t> </a:t>
            </a:r>
            <a:r>
              <a:rPr lang="sk-SK" dirty="0" err="1" smtClean="0"/>
              <a:t>Muraliho</a:t>
            </a:r>
            <a:endParaRPr lang="sk-SK" dirty="0" smtClean="0"/>
          </a:p>
          <a:p>
            <a:pPr algn="ctr"/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www.youtube.com/watch?v=0FXJUP6_O1w</a:t>
            </a:r>
            <a:r>
              <a:rPr lang="sk-SK" dirty="0" smtClean="0"/>
              <a:t>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14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62074"/>
          </a:xfrm>
        </p:spPr>
        <p:txBody>
          <a:bodyPr/>
          <a:lstStyle/>
          <a:p>
            <a:pPr algn="ctr"/>
            <a:r>
              <a:rPr lang="sk-SK" dirty="0" smtClean="0"/>
              <a:t>Svetelný smog a príroda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568952" cy="5565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V miestach so silným svetelným smogom napríklad prichádza jar až o 7,5 dňa skôr ako inde.</a:t>
            </a:r>
          </a:p>
          <a:p>
            <a:pPr marL="0" indent="0">
              <a:buNone/>
            </a:pP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Svetelný smog predovšetkým:</a:t>
            </a:r>
          </a:p>
          <a:p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...narušuje biorytmus rastlín </a:t>
            </a:r>
            <a:r>
              <a:rPr lang="sk-SK" i="1" dirty="0" smtClean="0">
                <a:solidFill>
                  <a:schemeClr val="accent2">
                    <a:lumMod val="75000"/>
                  </a:schemeClr>
                </a:solidFill>
              </a:rPr>
              <a:t>a 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živočíchov, napr.</a:t>
            </a:r>
            <a:r>
              <a:rPr lang="sk-SK" i="1" dirty="0" smtClean="0">
                <a:solidFill>
                  <a:schemeClr val="accent2">
                    <a:lumMod val="75000"/>
                  </a:schemeClr>
                </a:solidFill>
              </a:rPr>
              <a:t> dravcom znemožňuje lov a dezorientuje ich.</a:t>
            </a:r>
          </a:p>
          <a:p>
            <a:r>
              <a:rPr lang="sk-SK" i="1" dirty="0" smtClean="0">
                <a:solidFill>
                  <a:schemeClr val="accent3">
                    <a:lumMod val="75000"/>
                  </a:schemeClr>
                </a:solidFill>
              </a:rPr>
              <a:t>...rozvracia nočné ekosystémy a </a:t>
            </a:r>
            <a:r>
              <a:rPr lang="sk-SK" b="1" i="1" dirty="0" smtClean="0">
                <a:solidFill>
                  <a:schemeClr val="accent3">
                    <a:lumMod val="75000"/>
                  </a:schemeClr>
                </a:solidFill>
              </a:rPr>
              <a:t>mätie sťahovavé vtáky.</a:t>
            </a:r>
          </a:p>
          <a:p>
            <a:r>
              <a:rPr lang="sk-SK" i="1" dirty="0" smtClean="0">
                <a:solidFill>
                  <a:schemeClr val="bg2">
                    <a:lumMod val="25000"/>
                  </a:schemeClr>
                </a:solidFill>
              </a:rPr>
              <a:t>...mení prirodzenú </a:t>
            </a:r>
            <a:r>
              <a:rPr lang="sk-SK" i="1" dirty="0" err="1" smtClean="0">
                <a:solidFill>
                  <a:schemeClr val="bg2">
                    <a:lumMod val="25000"/>
                  </a:schemeClr>
                </a:solidFill>
              </a:rPr>
              <a:t>fotoperiódu</a:t>
            </a:r>
            <a:r>
              <a:rPr lang="sk-SK" i="1" dirty="0" smtClean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sk-SK" b="1" i="1" dirty="0" smtClean="0">
                <a:solidFill>
                  <a:schemeClr val="bg2">
                    <a:lumMod val="25000"/>
                  </a:schemeClr>
                </a:solidFill>
              </a:rPr>
              <a:t>narušuje tak vývoj rastliny.</a:t>
            </a:r>
            <a:r>
              <a:rPr lang="sk-SK" i="1" dirty="0" smtClean="0">
                <a:solidFill>
                  <a:schemeClr val="bg2">
                    <a:lumMod val="25000"/>
                  </a:schemeClr>
                </a:solidFill>
              </a:rPr>
              <a:t> To môže mať za následok napríklad neskorý </a:t>
            </a:r>
            <a:r>
              <a:rPr lang="sk-SK" i="1" dirty="0" err="1" smtClean="0">
                <a:solidFill>
                  <a:schemeClr val="bg2">
                    <a:lumMod val="25000"/>
                  </a:schemeClr>
                </a:solidFill>
              </a:rPr>
              <a:t>opad</a:t>
            </a:r>
            <a:r>
              <a:rPr lang="sk-SK" i="1" dirty="0" smtClean="0">
                <a:solidFill>
                  <a:schemeClr val="bg2">
                    <a:lumMod val="25000"/>
                  </a:schemeClr>
                </a:solidFill>
              </a:rPr>
              <a:t> listov alebo skorý rast rastlín na jar (púčiky môžu zamrznúť).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... </a:t>
            </a:r>
            <a:r>
              <a:rPr lang="sk-SK" i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abíja hmyz, čím sa narúša potravinový reťazec.</a:t>
            </a:r>
          </a:p>
          <a:p>
            <a:r>
              <a:rPr lang="sk-SK" i="1" dirty="0" smtClean="0">
                <a:solidFill>
                  <a:schemeClr val="bg1">
                    <a:lumMod val="50000"/>
                  </a:schemeClr>
                </a:solidFill>
              </a:rPr>
              <a:t>...vážne ovplyvňuje rozmnožovanie živočíchov (napr. liahnutia kariet obrovských), čo môže viesť až k ich vyhynutiu.</a:t>
            </a:r>
          </a:p>
          <a:p>
            <a:endParaRPr lang="sk-SK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sk-SK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sk-SK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Svetelný smog a ľudia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496944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i="1" dirty="0" smtClean="0">
                <a:solidFill>
                  <a:schemeClr val="accent4">
                    <a:lumMod val="75000"/>
                  </a:schemeClr>
                </a:solidFill>
              </a:rPr>
              <a:t>Podľa štúdie  Medzinárodnej asociácie pre tmavú oblohu (IDA) žije vo svetlom znečistenom prostredí až 80 % svetovej populácie. Svetelný smog predovšetkým:</a:t>
            </a:r>
          </a:p>
          <a:p>
            <a:endParaRPr lang="sk-SK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i="1" dirty="0" smtClean="0">
                <a:solidFill>
                  <a:schemeClr val="accent3">
                    <a:lumMod val="75000"/>
                  </a:schemeClr>
                </a:solidFill>
              </a:rPr>
              <a:t>... </a:t>
            </a:r>
            <a:r>
              <a:rPr lang="sk-SK" b="1" i="1" dirty="0" smtClean="0">
                <a:solidFill>
                  <a:schemeClr val="accent3">
                    <a:lumMod val="75000"/>
                  </a:schemeClr>
                </a:solidFill>
              </a:rPr>
              <a:t>narúša vnútorné biologické hodiny človeka </a:t>
            </a:r>
            <a:r>
              <a:rPr lang="sk-SK" i="1" dirty="0" smtClean="0">
                <a:solidFill>
                  <a:schemeClr val="accent3">
                    <a:lumMod val="75000"/>
                  </a:schemeClr>
                </a:solidFill>
              </a:rPr>
              <a:t>(spojené s prirodzeným striedaním svetla a tmy), ktoré riadia našu aktivitu, telesnú teplotu, metabolizmus, imunitný systém.</a:t>
            </a:r>
          </a:p>
          <a:p>
            <a:endParaRPr lang="sk-SK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sk-SK" dirty="0" smtClean="0"/>
              <a:t>... </a:t>
            </a:r>
            <a:r>
              <a:rPr lang="sk-SK" b="1" dirty="0"/>
              <a:t>s</a:t>
            </a:r>
            <a:r>
              <a:rPr lang="sk-SK" b="1" dirty="0" smtClean="0"/>
              <a:t>pôsobuje poruchy </a:t>
            </a:r>
            <a:r>
              <a:rPr lang="sk-SK" b="1" dirty="0"/>
              <a:t>spánku</a:t>
            </a:r>
            <a:r>
              <a:rPr lang="sk-SK" dirty="0"/>
              <a:t>, čo môže mať za následok zvýšený výskyt civilizačných ochorení.</a:t>
            </a:r>
          </a:p>
          <a:p>
            <a:endParaRPr lang="sk-SK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...zhoršuje dopravnú situáciu - oslnení chodci a vodiči</a:t>
            </a:r>
            <a:r>
              <a:rPr lang="sk-SK" i="1" dirty="0" smtClean="0">
                <a:solidFill>
                  <a:schemeClr val="accent2">
                    <a:lumMod val="75000"/>
                  </a:schemeClr>
                </a:solidFill>
              </a:rPr>
              <a:t> horšie vidia na cestu, čo môže viesť k nehodám.</a:t>
            </a:r>
          </a:p>
          <a:p>
            <a:endParaRPr lang="sk-SK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... </a:t>
            </a:r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zabraňuje tvorbe </a:t>
            </a:r>
            <a:r>
              <a:rPr lang="sk-SK" b="1" i="1" dirty="0" err="1" smtClean="0">
                <a:solidFill>
                  <a:schemeClr val="accent1">
                    <a:lumMod val="75000"/>
                  </a:schemeClr>
                </a:solidFill>
              </a:rPr>
              <a:t>melatonínu</a:t>
            </a:r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– najúčinnejší antioxidant v boji proti nádorom, ktorý sa v tele tvorí iba potme.</a:t>
            </a:r>
          </a:p>
          <a:p>
            <a:endParaRPr lang="sk-SK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Zníženie svetelného smogu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4474840" cy="5832648"/>
          </a:xfrm>
        </p:spPr>
        <p:txBody>
          <a:bodyPr>
            <a:normAutofit fontScale="92500"/>
          </a:bodyPr>
          <a:lstStyle/>
          <a:p>
            <a:pPr fontAlgn="base"/>
            <a:r>
              <a:rPr lang="sk-SK" i="1" dirty="0" smtClean="0">
                <a:solidFill>
                  <a:schemeClr val="accent2">
                    <a:lumMod val="75000"/>
                  </a:schemeClr>
                </a:solidFill>
              </a:rPr>
              <a:t>Vymieňať existujúce guľové svetelné telesá a v budúcnosti ich neinštalovať, lebo pri nich až 50 % svetla žiari do oblohy.</a:t>
            </a:r>
          </a:p>
          <a:p>
            <a:pPr fontAlgn="base"/>
            <a:r>
              <a:rPr lang="sk-SK" i="1" dirty="0" err="1" smtClean="0">
                <a:solidFill>
                  <a:srgbClr val="00B050"/>
                </a:solidFill>
              </a:rPr>
              <a:t>Bilboardy</a:t>
            </a:r>
            <a:r>
              <a:rPr lang="sk-SK" i="1" dirty="0" smtClean="0">
                <a:solidFill>
                  <a:srgbClr val="00B050"/>
                </a:solidFill>
              </a:rPr>
              <a:t> by sa mali osvetľovať iba z hora nadol a nie naopak .</a:t>
            </a:r>
          </a:p>
          <a:p>
            <a:pPr fontAlgn="base"/>
            <a:r>
              <a:rPr lang="sk-SK" i="1" dirty="0" smtClean="0">
                <a:solidFill>
                  <a:schemeClr val="accent4">
                    <a:lumMod val="75000"/>
                  </a:schemeClr>
                </a:solidFill>
              </a:rPr>
              <a:t>Reklamné obrazovky by bolo ideálne v čase nočného pokoja prepínať do statického módu a ich jas znížiť na prijateľnú hodnotu, v čase s minimálnou aktivitou obyvateľov by bolo dokonca najlepšie ich vypnúť.</a:t>
            </a:r>
          </a:p>
          <a:p>
            <a:pPr fontAlgn="base"/>
            <a:r>
              <a:rPr lang="sk-SK" b="1" dirty="0" smtClean="0"/>
              <a:t>Netreba zhasnúť, ale svietiť účelnejšie!</a:t>
            </a:r>
            <a:r>
              <a:rPr lang="sk-SK" dirty="0" smtClean="0"/>
              <a:t> </a:t>
            </a:r>
            <a:endParaRPr lang="sk-SK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sk-SK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692696"/>
            <a:ext cx="3600450" cy="581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Parky tmavej oblohy: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931224" cy="5493224"/>
          </a:xfrm>
        </p:spPr>
        <p:txBody>
          <a:bodyPr/>
          <a:lstStyle/>
          <a:p>
            <a:r>
              <a:rPr lang="sk-SK" dirty="0" smtClean="0"/>
              <a:t>Sú to miesta s veľmi nízkym svetelným znečistením, kde možno pozorovať nočnú oblohu.</a:t>
            </a:r>
            <a:endParaRPr lang="sk-SK" dirty="0"/>
          </a:p>
        </p:txBody>
      </p:sp>
      <p:pic>
        <p:nvPicPr>
          <p:cNvPr id="2253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348880"/>
            <a:ext cx="222885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1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2420888"/>
            <a:ext cx="1944216" cy="196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2" name="Picture 4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2018779" cy="205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3" name="Picture 5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4725144"/>
            <a:ext cx="1872208" cy="1842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4716016" y="5373216"/>
            <a:ext cx="3456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Zoznam </a:t>
            </a:r>
            <a:r>
              <a:rPr lang="sk-SK" dirty="0" smtClean="0">
                <a:hlinkClick r:id="rId10"/>
              </a:rPr>
              <a:t>parkov</a:t>
            </a:r>
            <a:r>
              <a:rPr lang="sk-SK" dirty="0" smtClean="0"/>
              <a:t> tmavej oblohy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1327</TotalTime>
  <Words>215</Words>
  <Application>Microsoft Office PowerPoint</Application>
  <PresentationFormat>Prezentácia na obrazovke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Calibri</vt:lpstr>
      <vt:lpstr>Century Schoolbook</vt:lpstr>
      <vt:lpstr>Wingdings</vt:lpstr>
      <vt:lpstr>Wingdings 2</vt:lpstr>
      <vt:lpstr>Arkáda</vt:lpstr>
      <vt:lpstr>SVETLO</vt:lpstr>
      <vt:lpstr>Svetelný smog</vt:lpstr>
      <vt:lpstr>Mapy svetelného znečistenia:</vt:lpstr>
      <vt:lpstr>Prezentácia programu PowerPoint</vt:lpstr>
      <vt:lpstr>Dôsledky svetelného smogu</vt:lpstr>
      <vt:lpstr>Svetelný smog a príroda</vt:lpstr>
      <vt:lpstr>Svetelný smog a ľudia</vt:lpstr>
      <vt:lpstr>Zníženie svetelného smogu</vt:lpstr>
      <vt:lpstr>Parky tmavej oblohy:</vt:lpstr>
      <vt:lpstr>Prezentácia programu PowerPoint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Dušan Andraško</cp:lastModifiedBy>
  <cp:revision>246</cp:revision>
  <dcterms:created xsi:type="dcterms:W3CDTF">2015-09-10T10:45:24Z</dcterms:created>
  <dcterms:modified xsi:type="dcterms:W3CDTF">2021-01-12T09:30:25Z</dcterms:modified>
</cp:coreProperties>
</file>