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7" r:id="rId7"/>
    <p:sldId id="259" r:id="rId8"/>
    <p:sldId id="265" r:id="rId9"/>
    <p:sldId id="261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BEB2-BCB9-441F-9CDB-5E4680D0F752}" type="datetimeFigureOut">
              <a:rPr lang="cs-CZ" smtClean="0"/>
              <a:t>14.01.2021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A4DE-D9EA-4EFB-81F1-E68CC0ED8C8A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1470025"/>
          </a:xfrm>
        </p:spPr>
        <p:txBody>
          <a:bodyPr>
            <a:noAutofit/>
          </a:bodyPr>
          <a:lstStyle/>
          <a:p>
            <a:r>
              <a:rPr lang="cs-CZ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SLNKO. ENERGIA SLNKA</a:t>
            </a:r>
            <a:endParaRPr lang="cs-CZ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41376" y="836712"/>
            <a:ext cx="6400800" cy="17526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Times New Roman" pitchFamily="18" charset="0"/>
              </a:rPr>
              <a:t>Energia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Times New Roman" pitchFamily="18" charset="0"/>
              </a:rPr>
              <a:t> v 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Times New Roman" pitchFamily="18" charset="0"/>
              </a:rPr>
              <a:t>prírode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itchFamily="82" charset="0"/>
                <a:ea typeface="Times New Roman" pitchFamily="18" charset="0"/>
              </a:rPr>
              <a:t> </a:t>
            </a:r>
            <a:endParaRPr lang="cs-CZ" sz="4000" dirty="0"/>
          </a:p>
        </p:txBody>
      </p:sp>
      <p:pic>
        <p:nvPicPr>
          <p:cNvPr id="4" name="Picture 5" descr="10 fascinujúcich vecí, ktoré si (možno) nevedel o Slnku | REFRESHER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68" y="1772816"/>
            <a:ext cx="50292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Fosílne palivá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556792"/>
            <a:ext cx="7283152" cy="4277072"/>
          </a:xfrm>
        </p:spPr>
        <p:txBody>
          <a:bodyPr rtlCol="0">
            <a:normAutofit lnSpcReduction="10000"/>
          </a:bodyPr>
          <a:lstStyle/>
          <a:p>
            <a:pPr marL="457200" indent="-3556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defRPr/>
            </a:pPr>
            <a:r>
              <a:rPr lang="sk-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Sú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eobnoviteľný zdroj energie</a:t>
            </a:r>
            <a:r>
              <a:rPr lang="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ich zásoby sa časom vyčerpajú</a:t>
            </a:r>
          </a:p>
          <a:p>
            <a:pPr marL="457200" indent="-3556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defRPr/>
            </a:pPr>
            <a:endParaRPr lang="sk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457200" indent="-3556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defRPr/>
            </a:pPr>
            <a:r>
              <a:rPr lang="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vznikli premenou odumretých zvyškov rastlín a tiel živočíchov v minulých geologických obdobiach</a:t>
            </a:r>
          </a:p>
          <a:p>
            <a:pPr marL="457200" indent="-3556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defRPr/>
            </a:pPr>
            <a:r>
              <a:rPr lang="sk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využívajú sa hlavne na výrobu elektrickej energie a pohon motorových dopravných prostriedkov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62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K fosílnym palivám patrí: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>
          <a:xfrm>
            <a:off x="1113485" y="1700808"/>
            <a:ext cx="3657600" cy="4493096"/>
          </a:xfrm>
        </p:spPr>
        <p:txBody>
          <a:bodyPr/>
          <a:lstStyle/>
          <a:p>
            <a:pPr marL="457200" indent="-355600" eaLnBrk="1" hangingPunct="1">
              <a:spcBef>
                <a:spcPct val="0"/>
              </a:spcBef>
            </a:pPr>
            <a:r>
              <a:rPr lang="sk-SK" altLang="sk-SK" dirty="0" smtClean="0"/>
              <a:t>uhlie</a:t>
            </a:r>
          </a:p>
          <a:p>
            <a:pPr marL="457200" indent="-355600" eaLnBrk="1" hangingPunct="1">
              <a:spcBef>
                <a:spcPct val="0"/>
              </a:spcBef>
            </a:pPr>
            <a:r>
              <a:rPr lang="sk-SK" altLang="sk-SK" dirty="0" smtClean="0"/>
              <a:t>ropa</a:t>
            </a:r>
          </a:p>
          <a:p>
            <a:pPr marL="457200" indent="-355600" eaLnBrk="1" hangingPunct="1">
              <a:spcBef>
                <a:spcPct val="0"/>
              </a:spcBef>
            </a:pPr>
            <a:r>
              <a:rPr lang="sk-SK" altLang="sk-SK" dirty="0" smtClean="0"/>
              <a:t>zemný plyn</a:t>
            </a:r>
          </a:p>
          <a:p>
            <a:pPr marL="457200" indent="-35560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sk-SK" altLang="sk-SK" dirty="0" smtClean="0"/>
          </a:p>
          <a:p>
            <a:pPr marL="457200" indent="-35560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sk-SK" altLang="sk-SK" dirty="0" smtClean="0"/>
          </a:p>
        </p:txBody>
      </p:sp>
      <p:pic>
        <p:nvPicPr>
          <p:cNvPr id="9220" name="Picture 5" descr="Slovenské drevné uhlie | Big Green E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Ceny ropy dnes ráno klesli. Ponuka stále vysoko prevyšuje dopy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44958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USA sankcionujú ruský plyn, aby mohli EÚ predávať svo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8862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66528" cy="5674642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1559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1552405" cy="124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12976"/>
            <a:ext cx="16196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797152"/>
            <a:ext cx="15841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/>
        </p:nvSpPr>
        <p:spPr>
          <a:xfrm>
            <a:off x="2267744" y="620688"/>
            <a:ext cx="60121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Ďakujem za pozornosť</a:t>
            </a:r>
          </a:p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Zdroj: V. </a:t>
            </a:r>
            <a:r>
              <a:rPr lang="sk-SK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Lapitková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 – Fyzika pre 8. ročník ZŠ</a:t>
            </a:r>
          </a:p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Mgr. Valéria </a:t>
            </a:r>
            <a:r>
              <a:rPr lang="sk-SK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Holeková</a:t>
            </a:r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ZŠ Výčapy – Opatovce</a:t>
            </a:r>
          </a:p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Šablónka: </a:t>
            </a:r>
          </a:p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 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        Iveta </a:t>
            </a:r>
            <a:r>
              <a:rPr lang="sk-SK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Hermanovská</a:t>
            </a:r>
            <a:endParaRPr lang="sk-SK" sz="3200" dirty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  <a:p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itchFamily="66" charset="0"/>
              </a:rPr>
              <a:t> 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C00000"/>
                </a:solidFill>
                <a:latin typeface="Lucida Calligraphy" pitchFamily="66" charset="0"/>
              </a:rPr>
              <a:t>SLNKO</a:t>
            </a:r>
            <a:endParaRPr lang="cs-CZ" sz="4800" dirty="0">
              <a:solidFill>
                <a:srgbClr val="C00000"/>
              </a:solidFill>
              <a:latin typeface="Lucida Calligraphy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1700808"/>
            <a:ext cx="7344816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Slnko  je plynová guľa, ktorá vznikla pred 4,6 miliardami rokov.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Bez neho by nebol na Zemi život, vietor ani voda.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Slnko je zložené najmä z vodíka a hélia.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 jeho strede je obrovský tlak a teplota okolo 15 miliónov stupňov Celzia. </a:t>
            </a:r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548680"/>
            <a:ext cx="792088" cy="792088"/>
          </a:xfrm>
          <a:prstGeom prst="rect">
            <a:avLst/>
          </a:prstGeom>
        </p:spPr>
      </p:pic>
      <p:pic>
        <p:nvPicPr>
          <p:cNvPr id="5" name="Obrázek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548680"/>
            <a:ext cx="792088" cy="792088"/>
          </a:xfrm>
          <a:prstGeom prst="rect">
            <a:avLst/>
          </a:prstGeo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  <a:latin typeface="Lucida Calligraphy" pitchFamily="66" charset="0"/>
              </a:rPr>
              <a:t>SLNEČNÁ ENERGIA</a:t>
            </a:r>
            <a:endParaRPr lang="cs-CZ" sz="4000" b="1" dirty="0">
              <a:solidFill>
                <a:srgbClr val="C00000"/>
              </a:solidFill>
              <a:latin typeface="Lucida Calligraphy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340768"/>
            <a:ext cx="7931224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Atómy vodíka sa pod vplyvom vysokej teploty a tlaku navzájom zlučujú, pričom vzniká hélium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uvoľňuje sa veľké množstvo energie – </a:t>
            </a:r>
            <a:r>
              <a:rPr lang="sk-SK" dirty="0" smtClean="0">
                <a:solidFill>
                  <a:srgbClr val="FF0000"/>
                </a:solidFill>
              </a:rPr>
              <a:t>slnečná (solárna) energia.</a:t>
            </a:r>
          </a:p>
          <a:p>
            <a:pPr>
              <a:buFont typeface="Wingdings" pitchFamily="2" charset="2"/>
              <a:buChar char="Ø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Šírenie energie z jadra Slnka až k jeho povrchu trvá tisíce rokov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Túto energiu vysiela Slnko vo forme rozličných druhov žiarenia 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(len 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časť je vo forme viditeľného 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svetla)</a:t>
            </a:r>
            <a:endParaRPr lang="cs-CZ" dirty="0"/>
          </a:p>
          <a:p>
            <a:pPr>
              <a:buFont typeface="Wingdings" pitchFamily="2" charset="2"/>
              <a:buChar char="Ø"/>
            </a:pP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21145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82552" cy="5818658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483768" y="1988840"/>
            <a:ext cx="6203032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Solárna energia: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cca 30 % energie sa  odrazí od povrchu atmosféry.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 17,4 % energie je pohltených atmosférou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cca 47,4% sa spotrebuje na zohriatie kontinentov a morí</a:t>
            </a:r>
            <a:endParaRPr lang="cs-CZ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1872207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18722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437112"/>
            <a:ext cx="18002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043608" y="447663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 smtClean="0">
                <a:solidFill>
                  <a:srgbClr val="C00000"/>
                </a:solidFill>
                <a:latin typeface="Lucida Calligraphy" pitchFamily="66" charset="0"/>
              </a:rPr>
              <a:t>DOPAD NA ZEM</a:t>
            </a:r>
            <a:endParaRPr lang="cs-CZ" sz="4000" b="1" dirty="0">
              <a:solidFill>
                <a:srgbClr val="C00000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202213" cy="936104"/>
          </a:xfrm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Lucida Calligraphy" pitchFamily="66" charset="0"/>
              </a:rPr>
              <a:t>Slnko - </a:t>
            </a:r>
            <a:r>
              <a:rPr lang="sk-SK" sz="3200" b="1" dirty="0" smtClean="0">
                <a:solidFill>
                  <a:srgbClr val="C00000"/>
                </a:solidFill>
                <a:latin typeface="Lucida Calligraphy" pitchFamily="66" charset="0"/>
              </a:rPr>
              <a:t>zdroj </a:t>
            </a:r>
            <a:r>
              <a:rPr lang="sk-SK" sz="3200" b="1" dirty="0">
                <a:solidFill>
                  <a:srgbClr val="C00000"/>
                </a:solidFill>
                <a:latin typeface="Lucida Calligraphy" pitchFamily="66" charset="0"/>
              </a:rPr>
              <a:t>energie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1459800"/>
            <a:ext cx="7055563" cy="400887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sk-SK" altLang="sk-SK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ekologicky </a:t>
            </a:r>
            <a:r>
              <a:rPr lang="sk-SK" alt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čistý zdroj energie, ktorý sa nikdy nevyčerpá, pokiaľ slnko nezanikne </a:t>
            </a:r>
            <a:r>
              <a:rPr lang="sk-SK" altLang="sk-SK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sk-SK" altLang="sk-SK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obnoviteľný zdroj energie</a:t>
            </a:r>
            <a:endParaRPr lang="sk-SK" altLang="sk-SK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sk-SK" sz="3000" dirty="0" smtClean="0">
                <a:solidFill>
                  <a:schemeClr val="tx1"/>
                </a:solidFill>
              </a:rPr>
              <a:t>vysoko-stabilný </a:t>
            </a:r>
            <a:r>
              <a:rPr lang="sk-SK" sz="3000" dirty="0">
                <a:solidFill>
                  <a:schemeClr val="tx1"/>
                </a:solidFill>
              </a:rPr>
              <a:t>a vysoko-výkonný zdroj </a:t>
            </a:r>
            <a:r>
              <a:rPr lang="sk-SK" sz="3000" dirty="0" smtClean="0">
                <a:solidFill>
                  <a:schemeClr val="tx1"/>
                </a:solidFill>
              </a:rPr>
              <a:t>energie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sk-SK" sz="2600" dirty="0" smtClean="0">
                <a:solidFill>
                  <a:schemeClr val="tx1"/>
                </a:solidFill>
              </a:rPr>
              <a:t>celosvetovú </a:t>
            </a:r>
            <a:r>
              <a:rPr lang="sk-SK" sz="2600" dirty="0">
                <a:solidFill>
                  <a:schemeClr val="tx1"/>
                </a:solidFill>
              </a:rPr>
              <a:t>ročnú spotrebu </a:t>
            </a:r>
            <a:r>
              <a:rPr lang="sk-SK" sz="2600" dirty="0" smtClean="0">
                <a:solidFill>
                  <a:schemeClr val="tx1"/>
                </a:solidFill>
              </a:rPr>
              <a:t>energie ľudstvom </a:t>
            </a:r>
            <a:r>
              <a:rPr lang="sk-SK" sz="2600" dirty="0" smtClean="0">
                <a:solidFill>
                  <a:schemeClr val="tx1"/>
                </a:solidFill>
              </a:rPr>
              <a:t>vyžiari </a:t>
            </a:r>
            <a:r>
              <a:rPr lang="sk-SK" sz="2600" dirty="0">
                <a:solidFill>
                  <a:schemeClr val="tx1"/>
                </a:solidFill>
              </a:rPr>
              <a:t>Slnko na Zem za 3 hodiny.</a:t>
            </a:r>
          </a:p>
        </p:txBody>
      </p:sp>
    </p:spTree>
    <p:extLst>
      <p:ext uri="{BB962C8B-B14F-4D97-AF65-F5344CB8AC3E}">
        <p14:creationId xmlns:p14="http://schemas.microsoft.com/office/powerpoint/2010/main" val="353116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potreba_energ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9475" y="1373304"/>
            <a:ext cx="4115625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015512" y="2558562"/>
            <a:ext cx="1498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V súčasnosti sú k dispozícii tieto energetické rezervy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 flipH="1">
            <a:off x="6629810" y="3740960"/>
            <a:ext cx="1498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Celosvetová ročná spotreba </a:t>
            </a:r>
            <a:r>
              <a:rPr lang="sk-SK" b="1" dirty="0" smtClean="0"/>
              <a:t>energie ľudstvom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6409592" y="4012806"/>
            <a:ext cx="382466" cy="15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6515100" y="1622181"/>
            <a:ext cx="1613387" cy="123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Ročné vyžarovanie slnečnej energie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376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720080"/>
          </a:xfrm>
        </p:spPr>
        <p:txBody>
          <a:bodyPr>
            <a:normAutofit fontScale="90000"/>
          </a:bodyPr>
          <a:lstStyle/>
          <a:p>
            <a:pPr lvl="0"/>
            <a:r>
              <a:rPr lang="sk-SK" dirty="0">
                <a:latin typeface="Algerian" pitchFamily="82" charset="0"/>
              </a:rPr>
              <a:t>Slnečná konštanta </a:t>
            </a:r>
            <a:r>
              <a:rPr lang="cs-CZ" dirty="0">
                <a:latin typeface="Algerian" pitchFamily="82" charset="0"/>
              </a:rPr>
              <a:t/>
            </a:r>
            <a:br>
              <a:rPr lang="cs-CZ" dirty="0">
                <a:latin typeface="Algerian" pitchFamily="82" charset="0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71600" y="1500541"/>
            <a:ext cx="3701076" cy="3845024"/>
          </a:xfrm>
        </p:spPr>
        <p:txBody>
          <a:bodyPr>
            <a:noAutofit/>
          </a:bodyPr>
          <a:lstStyle/>
          <a:p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Slnečná konštanta je  celkové žiarenie  Slnka, dopadajúce kolmo na plochu 1 m</a:t>
            </a:r>
            <a:r>
              <a:rPr lang="sk-SK" sz="2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 vzdialenosti 150 000 000 km,  čo je vzdialenosť Slnko – Zem (označované 1 AU astronomická jednotka).</a:t>
            </a:r>
          </a:p>
          <a:p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Stredná hodnota Slnečnej konštanty je 1368 W/m</a:t>
            </a:r>
            <a:r>
              <a:rPr lang="sk-SK" sz="2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cs-CZ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cs-CZ" sz="2400" dirty="0"/>
          </a:p>
        </p:txBody>
      </p:sp>
      <p:pic>
        <p:nvPicPr>
          <p:cNvPr id="4" name="Zástupný symbol obsahu 4" descr="sln konš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2676" y="2132856"/>
            <a:ext cx="3931772" cy="2808312"/>
          </a:xfrm>
          <a:prstGeom prst="rect">
            <a:avLst/>
          </a:prstGeo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Slnečné konštanty </a:t>
            </a:r>
            <a:r>
              <a:rPr lang="sk-SK" dirty="0" smtClean="0"/>
              <a:t>planét</a:t>
            </a:r>
            <a:br>
              <a:rPr lang="sk-SK" dirty="0" smtClean="0"/>
            </a:br>
            <a:r>
              <a:rPr lang="sk-SK" sz="3600" dirty="0" smtClean="0"/>
              <a:t>(len na porovnanie) </a:t>
            </a:r>
            <a:endParaRPr lang="sk-SK" sz="3600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49394"/>
              </p:ext>
            </p:extLst>
          </p:nvPr>
        </p:nvGraphicFramePr>
        <p:xfrm>
          <a:off x="1403648" y="1700808"/>
          <a:ext cx="6648917" cy="3612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768">
                  <a:extLst>
                    <a:ext uri="{9D8B030D-6E8A-4147-A177-3AD203B41FA5}">
                      <a16:colId xmlns:a16="http://schemas.microsoft.com/office/drawing/2014/main" val="3068355800"/>
                    </a:ext>
                  </a:extLst>
                </a:gridCol>
                <a:gridCol w="2370485">
                  <a:extLst>
                    <a:ext uri="{9D8B030D-6E8A-4147-A177-3AD203B41FA5}">
                      <a16:colId xmlns:a16="http://schemas.microsoft.com/office/drawing/2014/main" val="4131339350"/>
                    </a:ext>
                  </a:extLst>
                </a:gridCol>
                <a:gridCol w="2408664">
                  <a:extLst>
                    <a:ext uri="{9D8B030D-6E8A-4147-A177-3AD203B41FA5}">
                      <a16:colId xmlns:a16="http://schemas.microsoft.com/office/drawing/2014/main" val="4159663921"/>
                    </a:ext>
                  </a:extLst>
                </a:gridCol>
              </a:tblGrid>
              <a:tr h="445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FFFF00"/>
                          </a:solidFill>
                          <a:effectLst/>
                        </a:rPr>
                        <a:t>Planéta</a:t>
                      </a:r>
                      <a:endParaRPr lang="sk-SK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FFFF00"/>
                          </a:solidFill>
                          <a:effectLst/>
                        </a:rPr>
                        <a:t>Slnečná konštanta J/s.m</a:t>
                      </a:r>
                      <a:r>
                        <a:rPr lang="sk-SK" sz="1400" baseline="30000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endParaRPr lang="sk-SK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FFFF00"/>
                          </a:solidFill>
                          <a:effectLst/>
                        </a:rPr>
                        <a:t>Porovnanie so Zemou</a:t>
                      </a:r>
                      <a:endParaRPr lang="sk-SK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92934416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Merkúr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9 040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6,7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12871942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Venuša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2 610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1,9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86348155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solidFill>
                            <a:srgbClr val="FF0000"/>
                          </a:solidFill>
                          <a:effectLst/>
                          <a:latin typeface="Bell MT" panose="02020503060305020303" pitchFamily="18" charset="0"/>
                        </a:rPr>
                        <a:t>Zem</a:t>
                      </a:r>
                      <a:endParaRPr lang="sk-SK" sz="2100" dirty="0">
                        <a:solidFill>
                          <a:srgbClr val="FF0000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sk-SK" sz="2400" dirty="0" smtClean="0">
                          <a:solidFill>
                            <a:srgbClr val="FF0000"/>
                          </a:solidFill>
                          <a:effectLst/>
                        </a:rPr>
                        <a:t>368</a:t>
                      </a:r>
                      <a:endParaRPr lang="sk-SK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</a:rPr>
                        <a:t>1,0</a:t>
                      </a:r>
                      <a:endParaRPr lang="sk-SK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5919284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Mars 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590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0,4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78014152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Jupiter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50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0,04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5616252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Saturn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15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0,01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49787496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Urán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3,7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0,003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52684732"/>
                  </a:ext>
                </a:extLst>
              </a:tr>
              <a:tr h="395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100" dirty="0">
                          <a:effectLst/>
                          <a:latin typeface="Bell MT" panose="02020503060305020303" pitchFamily="18" charset="0"/>
                        </a:rPr>
                        <a:t>Neptún</a:t>
                      </a:r>
                      <a:endParaRPr lang="sk-SK" sz="21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1,5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</a:rPr>
                        <a:t>0,001</a:t>
                      </a:r>
                      <a:endParaRPr lang="sk-S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5199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2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15816" y="548680"/>
            <a:ext cx="5688632" cy="5760640"/>
          </a:xfrm>
        </p:spPr>
        <p:txBody>
          <a:bodyPr>
            <a:normAutofit/>
          </a:bodyPr>
          <a:lstStyle/>
          <a:p>
            <a:pPr algn="l"/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Pri dopade slnečného žiarenia na listy zelených rastlín sa uskutočňuje v ich tele biochemický proces fotosyntéza</a:t>
            </a:r>
            <a:r>
              <a:rPr lang="cs-CZ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/>
            </a:r>
            <a:br>
              <a:rPr lang="cs-CZ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b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Zelené rastliny premieňajú slnečnú energiu na výživné a stavebné látky, na chemickú energiu</a:t>
            </a:r>
            <a:b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b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sk-SK" sz="2800" dirty="0">
                <a:latin typeface="+mn-lt"/>
              </a:rPr>
              <a:t>Z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uhoľnatením odumretých</a:t>
            </a:r>
            <a:r>
              <a:rPr kumimoji="0" lang="sk-SK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rastlín vznikajú tzv.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fosílne palivá</a:t>
            </a:r>
            <a:r>
              <a:rPr kumimoji="0" lang="sk-SK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sk-SK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– v nich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je uložená chemická energia pradávnych rastlín a živočíchov</a:t>
            </a:r>
            <a:endParaRPr lang="cs-CZ" sz="2800" dirty="0">
              <a:latin typeface="+mn-lt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237626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2376264" cy="205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365104"/>
            <a:ext cx="237626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247</Words>
  <Application>Microsoft Office PowerPoint</Application>
  <PresentationFormat>Prezentácia na obrazovke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Bell MT</vt:lpstr>
      <vt:lpstr>Calibri</vt:lpstr>
      <vt:lpstr>Lucida Calligraphy</vt:lpstr>
      <vt:lpstr>Times New Roman</vt:lpstr>
      <vt:lpstr>Wingdings</vt:lpstr>
      <vt:lpstr>Motiv sady Office</vt:lpstr>
      <vt:lpstr>SLNKO. ENERGIA SLNKA</vt:lpstr>
      <vt:lpstr>SLNKO</vt:lpstr>
      <vt:lpstr>SLNEČNÁ ENERGIA</vt:lpstr>
      <vt:lpstr>Prezentácia programu PowerPoint</vt:lpstr>
      <vt:lpstr>Slnko - zdroj energie</vt:lpstr>
      <vt:lpstr>Prezentácia programu PowerPoint</vt:lpstr>
      <vt:lpstr>Slnečná konštanta  </vt:lpstr>
      <vt:lpstr>Slnečné konštanty planét (len na porovnanie) </vt:lpstr>
      <vt:lpstr>Pri dopade slnečného žiarenia na listy zelených rastlín sa uskutočňuje v ich tele biochemický proces fotosyntéza   Zelené rastliny premieňajú slnečnú energiu na výživné a stavebné látky, na chemickú energiu   Zuhoľnatením odumretých rastlín vznikajú tzv. fosílne palivá – v nich je uložená chemická energia pradávnych rastlín a živočíchov</vt:lpstr>
      <vt:lpstr>Fosílne palivá</vt:lpstr>
      <vt:lpstr>K fosílnym palivám patrí: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SLNKO</dc:title>
  <dc:creator>Mama</dc:creator>
  <cp:lastModifiedBy>Dušan Andraško</cp:lastModifiedBy>
  <cp:revision>15</cp:revision>
  <dcterms:created xsi:type="dcterms:W3CDTF">2012-04-22T16:35:29Z</dcterms:created>
  <dcterms:modified xsi:type="dcterms:W3CDTF">2021-01-14T14:49:28Z</dcterms:modified>
</cp:coreProperties>
</file>