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264-8B39-411E-898E-9EC55D737E5C}" type="datetimeFigureOut">
              <a:rPr lang="sk-SK" smtClean="0"/>
              <a:pPr/>
              <a:t>17. 12. 2020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3D21D7-4014-483C-9C37-4852C18DE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264-8B39-411E-898E-9EC55D737E5C}" type="datetimeFigureOut">
              <a:rPr lang="sk-SK" smtClean="0"/>
              <a:pPr/>
              <a:t>17. 12. 2020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21D7-4014-483C-9C37-4852C18DE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264-8B39-411E-898E-9EC55D737E5C}" type="datetimeFigureOut">
              <a:rPr lang="sk-SK" smtClean="0"/>
              <a:pPr/>
              <a:t>17. 12. 2020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21D7-4014-483C-9C37-4852C18DE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264-8B39-411E-898E-9EC55D737E5C}" type="datetimeFigureOut">
              <a:rPr lang="sk-SK" smtClean="0"/>
              <a:pPr/>
              <a:t>17. 12. 2020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3D21D7-4014-483C-9C37-4852C18DE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264-8B39-411E-898E-9EC55D737E5C}" type="datetimeFigureOut">
              <a:rPr lang="sk-SK" smtClean="0"/>
              <a:pPr/>
              <a:t>17. 12. 2020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21D7-4014-483C-9C37-4852C18DED8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264-8B39-411E-898E-9EC55D737E5C}" type="datetimeFigureOut">
              <a:rPr lang="sk-SK" smtClean="0"/>
              <a:pPr/>
              <a:t>17. 12. 2020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21D7-4014-483C-9C37-4852C18DE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264-8B39-411E-898E-9EC55D737E5C}" type="datetimeFigureOut">
              <a:rPr lang="sk-SK" smtClean="0"/>
              <a:pPr/>
              <a:t>17. 12. 2020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3D21D7-4014-483C-9C37-4852C18DED8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264-8B39-411E-898E-9EC55D737E5C}" type="datetimeFigureOut">
              <a:rPr lang="sk-SK" smtClean="0"/>
              <a:pPr/>
              <a:t>17. 12. 2020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21D7-4014-483C-9C37-4852C18DE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264-8B39-411E-898E-9EC55D737E5C}" type="datetimeFigureOut">
              <a:rPr lang="sk-SK" smtClean="0"/>
              <a:pPr/>
              <a:t>17. 12. 2020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21D7-4014-483C-9C37-4852C18DE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264-8B39-411E-898E-9EC55D737E5C}" type="datetimeFigureOut">
              <a:rPr lang="sk-SK" smtClean="0"/>
              <a:pPr/>
              <a:t>17. 12. 2020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21D7-4014-483C-9C37-4852C18DE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264-8B39-411E-898E-9EC55D737E5C}" type="datetimeFigureOut">
              <a:rPr lang="sk-SK" smtClean="0"/>
              <a:pPr/>
              <a:t>17. 12. 2020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21D7-4014-483C-9C37-4852C18DED8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74CF264-8B39-411E-898E-9EC55D737E5C}" type="datetimeFigureOut">
              <a:rPr lang="sk-SK" smtClean="0"/>
              <a:pPr/>
              <a:t>17. 12. 2020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3D21D7-4014-483C-9C37-4852C18DED8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99792" y="1340768"/>
            <a:ext cx="5779368" cy="4374978"/>
          </a:xfrm>
        </p:spPr>
        <p:txBody>
          <a:bodyPr>
            <a:normAutofit/>
          </a:bodyPr>
          <a:lstStyle/>
          <a:p>
            <a:r>
              <a:rPr lang="sk-SK" sz="4000" dirty="0" smtClean="0">
                <a:latin typeface="Franklin Gothic Medium" pitchFamily="34" charset="0"/>
              </a:rPr>
              <a:t>Členy výrazu</a:t>
            </a:r>
            <a:br>
              <a:rPr lang="sk-SK" sz="4000" dirty="0" smtClean="0">
                <a:latin typeface="Franklin Gothic Medium" pitchFamily="34" charset="0"/>
              </a:rPr>
            </a:br>
            <a:r>
              <a:rPr lang="sk-SK" sz="4000" dirty="0" smtClean="0">
                <a:latin typeface="Franklin Gothic Medium" pitchFamily="34" charset="0"/>
              </a:rPr>
              <a:t> A Hodnota výrazu</a:t>
            </a:r>
            <a:endParaRPr lang="sk-SK" sz="4000" dirty="0">
              <a:latin typeface="Franklin Gothic Medium" pitchFamily="34" charset="0"/>
            </a:endParaRPr>
          </a:p>
        </p:txBody>
      </p:sp>
      <p:pic>
        <p:nvPicPr>
          <p:cNvPr id="4" name="Obrázok 3" descr="http://www.skolskyportal.sk/sites/www.skolskyportal.sk/files/imce-images/shutterstock_1554523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780928"/>
            <a:ext cx="208823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/>
          <p:cNvSpPr txBox="1"/>
          <p:nvPr/>
        </p:nvSpPr>
        <p:spPr>
          <a:xfrm>
            <a:off x="827584" y="1105447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+mj-lt"/>
              </a:rPr>
              <a:t>... </a:t>
            </a:r>
            <a:r>
              <a:rPr lang="sk-SK" sz="2800" b="1" dirty="0">
                <a:latin typeface="+mj-lt"/>
              </a:rPr>
              <a:t>z</a:t>
            </a:r>
            <a:r>
              <a:rPr lang="sk-SK" sz="2800" b="1" dirty="0" smtClean="0">
                <a:latin typeface="+mj-lt"/>
              </a:rPr>
              <a:t>ápis pozostávajúci z čísel, premenných a znakov matematických operácií</a:t>
            </a:r>
            <a:endParaRPr lang="sk-SK" sz="2800" b="1" dirty="0">
              <a:latin typeface="+mj-lt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827584" y="2258654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latin typeface="+mj-lt"/>
              </a:rPr>
              <a:t>Premenná</a:t>
            </a:r>
            <a:r>
              <a:rPr lang="sk-SK" sz="2800" b="1" dirty="0" smtClean="0">
                <a:latin typeface="+mj-lt"/>
              </a:rPr>
              <a:t> </a:t>
            </a:r>
            <a:r>
              <a:rPr lang="sk-SK" sz="2800" dirty="0" smtClean="0">
                <a:latin typeface="+mj-lt"/>
              </a:rPr>
              <a:t>– matematický objekt označený obvykle písmenom abecedy označujúci číslo z danej množiny</a:t>
            </a:r>
            <a:endParaRPr lang="sk-SK" sz="2800" dirty="0">
              <a:latin typeface="+mj-lt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2627784" y="194737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err="1" smtClean="0">
                <a:solidFill>
                  <a:srgbClr val="FF0000"/>
                </a:solidFill>
                <a:latin typeface="+mj-lt"/>
              </a:rPr>
              <a:t>Algebraický</a:t>
            </a:r>
            <a:r>
              <a:rPr lang="sk-SK" sz="4000" b="1" dirty="0" smtClean="0">
                <a:solidFill>
                  <a:srgbClr val="FF0000"/>
                </a:solidFill>
                <a:latin typeface="+mj-lt"/>
              </a:rPr>
              <a:t> výraz</a:t>
            </a:r>
            <a:endParaRPr lang="sk-SK" sz="4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859473" y="3882667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latin typeface="+mj-lt"/>
              </a:rPr>
              <a:t>Znaky matematických operácií</a:t>
            </a:r>
            <a:r>
              <a:rPr lang="sk-SK" sz="2800" b="1" dirty="0" smtClean="0">
                <a:latin typeface="+mj-lt"/>
              </a:rPr>
              <a:t> </a:t>
            </a:r>
            <a:r>
              <a:rPr lang="sk-SK" sz="2800" dirty="0" smtClean="0">
                <a:latin typeface="+mj-lt"/>
              </a:rPr>
              <a:t> + </a:t>
            </a:r>
            <a:r>
              <a:rPr lang="sk-SK" sz="2800" dirty="0" smtClean="0"/>
              <a:t>–  .  :   ()</a:t>
            </a:r>
            <a:r>
              <a:rPr lang="sk-SK" sz="2800" baseline="30000" dirty="0" smtClean="0"/>
              <a:t>2</a:t>
            </a:r>
            <a:r>
              <a:rPr lang="sk-SK" sz="2800" dirty="0" smtClean="0"/>
              <a:t>  </a:t>
            </a:r>
            <a:r>
              <a:rPr lang="sk-SK" sz="2800" dirty="0" smtClean="0">
                <a:latin typeface="+mj-lt"/>
              </a:rPr>
              <a:t>  </a:t>
            </a:r>
            <a:endParaRPr lang="sk-SK" sz="2800" dirty="0">
              <a:latin typeface="+mj-lt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878332" y="4644905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latin typeface="+mj-lt"/>
              </a:rPr>
              <a:t>Číslo</a:t>
            </a:r>
            <a:r>
              <a:rPr lang="sk-SK" sz="2800" b="1" dirty="0" smtClean="0">
                <a:latin typeface="+mj-lt"/>
              </a:rPr>
              <a:t> </a:t>
            </a:r>
            <a:r>
              <a:rPr lang="sk-SK" sz="2800" dirty="0" smtClean="0">
                <a:latin typeface="+mj-lt"/>
              </a:rPr>
              <a:t>– matematický objekt pochádzajúci z určitej množiny</a:t>
            </a:r>
            <a:endParaRPr lang="sk-SK" sz="2800" dirty="0">
              <a:latin typeface="+mj-lt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888162" y="5628955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latin typeface="+mj-lt"/>
              </a:rPr>
              <a:t>Číselné obory</a:t>
            </a:r>
            <a:r>
              <a:rPr lang="sk-SK" sz="2800" b="1" dirty="0" smtClean="0">
                <a:latin typeface="+mj-lt"/>
              </a:rPr>
              <a:t> </a:t>
            </a:r>
            <a:r>
              <a:rPr lang="sk-SK" sz="2800" dirty="0" smtClean="0">
                <a:latin typeface="+mj-lt"/>
              </a:rPr>
              <a:t>– N, Z, Q, R</a:t>
            </a:r>
            <a:endParaRPr lang="sk-SK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35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3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ál 11"/>
          <p:cNvSpPr/>
          <p:nvPr/>
        </p:nvSpPr>
        <p:spPr>
          <a:xfrm>
            <a:off x="4211960" y="332656"/>
            <a:ext cx="201622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3779912" y="1772816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+mj-lt"/>
              </a:rPr>
              <a:t>-17 x</a:t>
            </a:r>
            <a:endParaRPr lang="sk-SK" sz="4800" dirty="0">
              <a:latin typeface="+mj-lt"/>
            </a:endParaRPr>
          </a:p>
        </p:txBody>
      </p:sp>
      <p:sp>
        <p:nvSpPr>
          <p:cNvPr id="8" name="Ovál 7"/>
          <p:cNvSpPr/>
          <p:nvPr/>
        </p:nvSpPr>
        <p:spPr>
          <a:xfrm>
            <a:off x="3563888" y="1700808"/>
            <a:ext cx="1224136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2699792" y="2636912"/>
            <a:ext cx="1224136" cy="7920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508104" y="2492896"/>
            <a:ext cx="1512168" cy="93610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>
            <a:off x="4644008" y="1700808"/>
            <a:ext cx="1080120" cy="10081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755576" y="342900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+mj-lt"/>
              </a:rPr>
              <a:t>číselný  koeficient</a:t>
            </a:r>
            <a:endParaRPr lang="sk-SK" sz="2800" b="1" dirty="0">
              <a:latin typeface="+mj-lt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6191672" y="33569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+mj-lt"/>
              </a:rPr>
              <a:t>premenná</a:t>
            </a:r>
            <a:endParaRPr lang="sk-SK" sz="2800" b="1" dirty="0">
              <a:latin typeface="+mj-lt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323528" y="398808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  <a:latin typeface="+mj-lt"/>
              </a:rPr>
              <a:t>Člen výrazu</a:t>
            </a:r>
            <a:r>
              <a:rPr lang="sk-SK" sz="4000" b="1" dirty="0" smtClean="0">
                <a:latin typeface="+mj-lt"/>
              </a:rPr>
              <a:t>             -17x </a:t>
            </a:r>
          </a:p>
          <a:p>
            <a:r>
              <a:rPr lang="sk-SK" sz="4000" b="1" dirty="0" smtClean="0">
                <a:solidFill>
                  <a:srgbClr val="FF0000"/>
                </a:solidFill>
                <a:latin typeface="+mj-lt"/>
              </a:rPr>
              <a:t>(jednočlen)  </a:t>
            </a:r>
            <a:endParaRPr lang="sk-SK" sz="4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755576" y="4581128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latin typeface="+mj-lt"/>
              </a:rPr>
              <a:t>Pred každým členom je znamienko </a:t>
            </a:r>
            <a:r>
              <a:rPr lang="sk-SK" sz="2800" b="1" dirty="0">
                <a:solidFill>
                  <a:srgbClr val="FF0000"/>
                </a:solidFill>
                <a:latin typeface="+mj-lt"/>
              </a:rPr>
              <a:t>+</a:t>
            </a:r>
            <a:r>
              <a:rPr lang="sk-SK" sz="2800" b="1" dirty="0">
                <a:latin typeface="+mj-lt"/>
              </a:rPr>
              <a:t> alebo </a:t>
            </a:r>
            <a:r>
              <a:rPr lang="sk-SK" sz="2800" b="1" dirty="0" smtClean="0">
                <a:solidFill>
                  <a:srgbClr val="FF0000"/>
                </a:solidFill>
                <a:latin typeface="+mj-lt"/>
              </a:rPr>
              <a:t>-</a:t>
            </a:r>
            <a:r>
              <a:rPr lang="sk-SK" sz="2800" b="1" dirty="0" smtClean="0">
                <a:latin typeface="+mj-lt"/>
              </a:rPr>
              <a:t>. </a:t>
            </a:r>
            <a:endParaRPr lang="sk-SK" sz="2800" b="1" dirty="0">
              <a:latin typeface="+mj-lt"/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755576" y="5373216"/>
            <a:ext cx="7776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latin typeface="+mj-lt"/>
              </a:rPr>
              <a:t>Znamienko </a:t>
            </a:r>
            <a:r>
              <a:rPr lang="sk-SK" sz="2800" b="1" dirty="0">
                <a:solidFill>
                  <a:srgbClr val="FF0000"/>
                </a:solidFill>
                <a:latin typeface="+mj-lt"/>
              </a:rPr>
              <a:t>+</a:t>
            </a:r>
            <a:r>
              <a:rPr lang="sk-SK" sz="2800" b="1" dirty="0">
                <a:latin typeface="+mj-lt"/>
              </a:rPr>
              <a:t> sa pred prvým členom vynecháva.</a:t>
            </a:r>
          </a:p>
          <a:p>
            <a:endParaRPr lang="sk-SK" dirty="0"/>
          </a:p>
        </p:txBody>
      </p:sp>
      <p:cxnSp>
        <p:nvCxnSpPr>
          <p:cNvPr id="14" name="Rovná spojovacia šípka 13"/>
          <p:cNvCxnSpPr/>
          <p:nvPr/>
        </p:nvCxnSpPr>
        <p:spPr>
          <a:xfrm>
            <a:off x="3059832" y="836712"/>
            <a:ext cx="1008112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8" grpId="0" animBg="1"/>
      <p:bldP spid="9" grpId="0" animBg="1"/>
      <p:bldP spid="10" grpId="0"/>
      <p:bldP spid="22" grpId="0"/>
      <p:bldP spid="23" grpId="0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87624" y="83671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+mj-lt"/>
              </a:rPr>
              <a:t>Pri operáciách s výrazmi podľa počtu členov rozlišujeme: </a:t>
            </a:r>
            <a:endParaRPr lang="sk-SK" sz="2800" b="1" dirty="0">
              <a:latin typeface="+mj-lt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331640" y="2132856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009900"/>
                </a:solidFill>
                <a:latin typeface="+mj-lt"/>
              </a:rPr>
              <a:t>jednočleny:  </a:t>
            </a:r>
            <a:r>
              <a:rPr lang="sk-SK" sz="1600" dirty="0" smtClean="0">
                <a:latin typeface="+mj-lt"/>
              </a:rPr>
              <a:t>napr.:</a:t>
            </a:r>
            <a:endParaRPr lang="sk-SK" sz="2800" b="1" dirty="0">
              <a:latin typeface="+mj-lt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211960" y="21328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–</a:t>
            </a:r>
            <a:r>
              <a:rPr lang="sk-SK" sz="2800" b="1" dirty="0" smtClean="0"/>
              <a:t> 17x</a:t>
            </a:r>
            <a:r>
              <a:rPr lang="sk-SK" sz="2800" b="1" dirty="0" smtClean="0">
                <a:latin typeface="Times New Roman"/>
                <a:cs typeface="Times New Roman"/>
              </a:rPr>
              <a:t>;</a:t>
            </a:r>
            <a:endParaRPr lang="sk-SK" sz="28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403648" y="285293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009900"/>
                </a:solidFill>
                <a:latin typeface="+mj-lt"/>
              </a:rPr>
              <a:t>dvojčleny:  </a:t>
            </a:r>
            <a:r>
              <a:rPr lang="sk-SK" dirty="0" smtClean="0">
                <a:latin typeface="+mj-lt"/>
              </a:rPr>
              <a:t>napr.:</a:t>
            </a:r>
            <a:endParaRPr lang="sk-SK" sz="2800" b="1" dirty="0">
              <a:solidFill>
                <a:srgbClr val="009900"/>
              </a:solidFill>
              <a:latin typeface="+mj-lt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499992" y="278092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+mj-lt"/>
              </a:rPr>
              <a:t>2x </a:t>
            </a:r>
            <a:r>
              <a:rPr lang="sk-SK" sz="2800" b="1" dirty="0" smtClean="0">
                <a:solidFill>
                  <a:srgbClr val="FF0000"/>
                </a:solidFill>
                <a:latin typeface="+mj-lt"/>
              </a:rPr>
              <a:t>+</a:t>
            </a:r>
            <a:r>
              <a:rPr lang="sk-SK" sz="2800" b="1" dirty="0" smtClean="0">
                <a:latin typeface="+mj-lt"/>
              </a:rPr>
              <a:t> 5</a:t>
            </a:r>
            <a:r>
              <a:rPr lang="sk-SK" sz="2800" b="1" dirty="0" smtClean="0">
                <a:latin typeface="Times New Roman"/>
                <a:cs typeface="Times New Roman"/>
              </a:rPr>
              <a:t>;</a:t>
            </a:r>
            <a:endParaRPr lang="sk-SK" sz="2800" b="1" dirty="0">
              <a:latin typeface="+mj-lt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652120" y="213285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25yz</a:t>
            </a:r>
            <a:r>
              <a:rPr lang="sk-SK" sz="2800" b="1" dirty="0" smtClean="0">
                <a:latin typeface="Times New Roman"/>
                <a:cs typeface="Times New Roman"/>
              </a:rPr>
              <a:t>;</a:t>
            </a:r>
            <a:endParaRPr lang="sk-SK" sz="28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6804248" y="213285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6abc</a:t>
            </a:r>
            <a:r>
              <a:rPr lang="sk-SK" sz="2800" b="1" dirty="0" smtClean="0">
                <a:latin typeface="Times New Roman"/>
                <a:cs typeface="Times New Roman"/>
              </a:rPr>
              <a:t>; ...</a:t>
            </a:r>
            <a:endParaRPr lang="sk-SK" sz="28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5724128" y="27809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err="1" smtClean="0"/>
              <a:t>xy</a:t>
            </a:r>
            <a:r>
              <a:rPr lang="sk-SK" sz="2800" b="1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–</a:t>
            </a:r>
            <a:r>
              <a:rPr lang="sk-SK" sz="2800" b="1" dirty="0" smtClean="0"/>
              <a:t> 9z</a:t>
            </a:r>
            <a:r>
              <a:rPr lang="sk-SK" sz="2800" b="1" dirty="0" smtClean="0">
                <a:latin typeface="Times New Roman"/>
                <a:cs typeface="Times New Roman"/>
              </a:rPr>
              <a:t>; ....</a:t>
            </a:r>
            <a:endParaRPr lang="sk-SK" sz="28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1403648" y="3573016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err="1" smtClean="0">
                <a:solidFill>
                  <a:srgbClr val="009900"/>
                </a:solidFill>
                <a:latin typeface="Franklin Gothic Medium" pitchFamily="34" charset="0"/>
              </a:rPr>
              <a:t>trojčleny</a:t>
            </a:r>
            <a:r>
              <a:rPr lang="sk-SK" sz="2800" b="1" dirty="0" smtClean="0">
                <a:solidFill>
                  <a:srgbClr val="009900"/>
                </a:solidFill>
                <a:latin typeface="Franklin Gothic Medium" pitchFamily="34" charset="0"/>
              </a:rPr>
              <a:t>:  </a:t>
            </a:r>
            <a:r>
              <a:rPr lang="sk-SK" dirty="0"/>
              <a:t>napr.:</a:t>
            </a:r>
            <a:endParaRPr lang="sk-SK" b="1" dirty="0">
              <a:solidFill>
                <a:srgbClr val="009900"/>
              </a:solidFill>
            </a:endParaRPr>
          </a:p>
          <a:p>
            <a:endParaRPr lang="sk-SK" sz="2800" b="1" dirty="0">
              <a:solidFill>
                <a:srgbClr val="009900"/>
              </a:solidFill>
              <a:latin typeface="Franklin Gothic Medium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355976" y="357301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–</a:t>
            </a:r>
            <a:r>
              <a:rPr lang="sk-SK" sz="2800" b="1" dirty="0" smtClean="0"/>
              <a:t> 4a</a:t>
            </a:r>
            <a:r>
              <a:rPr lang="sk-SK" sz="2800" b="1" dirty="0" smtClean="0">
                <a:solidFill>
                  <a:srgbClr val="FF0000"/>
                </a:solidFill>
              </a:rPr>
              <a:t> + </a:t>
            </a:r>
            <a:r>
              <a:rPr lang="sk-SK" sz="2800" b="1" dirty="0" smtClean="0"/>
              <a:t>8b </a:t>
            </a:r>
            <a:r>
              <a:rPr lang="sk-SK" sz="2800" b="1" dirty="0" smtClean="0">
                <a:solidFill>
                  <a:srgbClr val="FF0000"/>
                </a:solidFill>
              </a:rPr>
              <a:t>–</a:t>
            </a:r>
            <a:r>
              <a:rPr lang="sk-SK" sz="2800" b="1" dirty="0" smtClean="0"/>
              <a:t> 3c</a:t>
            </a:r>
            <a:r>
              <a:rPr lang="sk-SK" sz="2800" b="1" dirty="0" smtClean="0">
                <a:latin typeface="Times New Roman"/>
                <a:cs typeface="Times New Roman"/>
              </a:rPr>
              <a:t>;  .....</a:t>
            </a:r>
            <a:endParaRPr lang="sk-SK" sz="2800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1403648" y="422108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err="1" smtClean="0">
                <a:solidFill>
                  <a:srgbClr val="009900"/>
                </a:solidFill>
                <a:latin typeface="+mj-lt"/>
              </a:rPr>
              <a:t>štvorčleny</a:t>
            </a:r>
            <a:r>
              <a:rPr lang="sk-SK" sz="2800" b="1" dirty="0" smtClean="0">
                <a:solidFill>
                  <a:srgbClr val="009900"/>
                </a:solidFill>
                <a:latin typeface="+mj-lt"/>
              </a:rPr>
              <a:t>:</a:t>
            </a:r>
            <a:r>
              <a:rPr lang="sk-SK" b="1" dirty="0" smtClean="0">
                <a:solidFill>
                  <a:srgbClr val="009900"/>
                </a:solidFill>
              </a:rPr>
              <a:t>  </a:t>
            </a:r>
            <a:r>
              <a:rPr lang="sk-SK" dirty="0" smtClean="0"/>
              <a:t>napr.: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283968" y="42930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2x </a:t>
            </a:r>
            <a:r>
              <a:rPr lang="sk-SK" sz="2800" b="1" dirty="0" smtClean="0">
                <a:solidFill>
                  <a:srgbClr val="FF0000"/>
                </a:solidFill>
              </a:rPr>
              <a:t>+</a:t>
            </a:r>
            <a:r>
              <a:rPr lang="sk-SK" sz="2800" b="1" dirty="0" smtClean="0"/>
              <a:t> 5y </a:t>
            </a:r>
            <a:r>
              <a:rPr lang="sk-SK" sz="2800" b="1" dirty="0" smtClean="0">
                <a:solidFill>
                  <a:srgbClr val="FF0000"/>
                </a:solidFill>
              </a:rPr>
              <a:t>–</a:t>
            </a:r>
            <a:r>
              <a:rPr lang="sk-SK" sz="2800" b="1" dirty="0" smtClean="0"/>
              <a:t> 4z </a:t>
            </a:r>
            <a:r>
              <a:rPr lang="sk-SK" sz="2800" b="1" dirty="0" smtClean="0">
                <a:solidFill>
                  <a:srgbClr val="FF0000"/>
                </a:solidFill>
              </a:rPr>
              <a:t>–</a:t>
            </a:r>
            <a:r>
              <a:rPr lang="sk-SK" sz="2800" b="1" dirty="0" smtClean="0"/>
              <a:t> 2</a:t>
            </a:r>
            <a:r>
              <a:rPr lang="sk-SK" sz="2800" b="1" dirty="0" smtClean="0">
                <a:latin typeface="Times New Roman"/>
                <a:cs typeface="Times New Roman"/>
              </a:rPr>
              <a:t>; .....</a:t>
            </a:r>
            <a:r>
              <a:rPr lang="sk-SK" sz="2800" b="1" dirty="0" smtClean="0"/>
              <a:t> </a:t>
            </a:r>
            <a:endParaRPr lang="sk-SK" sz="2800" b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1475656" y="508518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err="1" smtClean="0">
                <a:solidFill>
                  <a:srgbClr val="009900"/>
                </a:solidFill>
              </a:rPr>
              <a:t>atď</a:t>
            </a:r>
            <a:r>
              <a:rPr lang="sk-SK" sz="2800" b="1" dirty="0" smtClean="0">
                <a:solidFill>
                  <a:srgbClr val="009900"/>
                </a:solidFill>
              </a:rPr>
              <a:t>.....</a:t>
            </a:r>
            <a:endParaRPr lang="sk-SK" sz="2800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99592" y="1124745"/>
            <a:ext cx="6696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Urč počet členov výrazu a vypíš ich:</a:t>
            </a:r>
          </a:p>
          <a:p>
            <a:endParaRPr lang="sk-SK" sz="2800" b="1" dirty="0"/>
          </a:p>
          <a:p>
            <a:endParaRPr lang="sk-SK" sz="2800" dirty="0"/>
          </a:p>
        </p:txBody>
      </p:sp>
      <p:sp>
        <p:nvSpPr>
          <p:cNvPr id="3" name="BlokTextu 2"/>
          <p:cNvSpPr txBox="1"/>
          <p:nvPr/>
        </p:nvSpPr>
        <p:spPr>
          <a:xfrm>
            <a:off x="971600" y="1502688"/>
            <a:ext cx="47525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250000"/>
              </a:lnSpc>
            </a:pPr>
            <a:r>
              <a:rPr lang="sk-SK" sz="2400" dirty="0" smtClean="0">
                <a:solidFill>
                  <a:srgbClr val="FF0000"/>
                </a:solidFill>
              </a:rPr>
              <a:t>1. </a:t>
            </a:r>
            <a:r>
              <a:rPr lang="sk-SK" sz="2400" b="1" dirty="0" smtClean="0"/>
              <a:t>5xy</a:t>
            </a:r>
            <a:r>
              <a:rPr lang="sk-SK" sz="2400" b="1" baseline="30000" dirty="0" smtClean="0"/>
              <a:t>2</a:t>
            </a:r>
            <a:r>
              <a:rPr lang="sk-SK" sz="2400" b="1" dirty="0" smtClean="0"/>
              <a:t> .........................................</a:t>
            </a:r>
            <a:endParaRPr lang="sk-SK" sz="2400" b="1" dirty="0"/>
          </a:p>
          <a:p>
            <a:pPr lvl="0" fontAlgn="base">
              <a:lnSpc>
                <a:spcPct val="250000"/>
              </a:lnSpc>
            </a:pPr>
            <a:r>
              <a:rPr lang="sk-SK" sz="2400" dirty="0" smtClean="0">
                <a:solidFill>
                  <a:srgbClr val="FF0000"/>
                </a:solidFill>
              </a:rPr>
              <a:t>2. </a:t>
            </a:r>
            <a:r>
              <a:rPr lang="sk-SK" sz="2400" b="1" dirty="0" smtClean="0"/>
              <a:t>6x </a:t>
            </a:r>
            <a:r>
              <a:rPr lang="sk-SK" sz="2400" b="1" dirty="0"/>
              <a:t>+ 7y – </a:t>
            </a:r>
            <a:r>
              <a:rPr lang="sk-SK" sz="2400" b="1" dirty="0" smtClean="0"/>
              <a:t>9z.............................</a:t>
            </a:r>
            <a:endParaRPr lang="sk-SK" sz="2400" b="1" dirty="0"/>
          </a:p>
          <a:p>
            <a:pPr lvl="0" fontAlgn="base">
              <a:lnSpc>
                <a:spcPct val="250000"/>
              </a:lnSpc>
            </a:pPr>
            <a:r>
              <a:rPr lang="sk-SK" sz="2400" dirty="0" smtClean="0">
                <a:solidFill>
                  <a:srgbClr val="FF0000"/>
                </a:solidFill>
              </a:rPr>
              <a:t>3. </a:t>
            </a:r>
            <a:r>
              <a:rPr lang="sk-SK" sz="2400" b="1" dirty="0" smtClean="0"/>
              <a:t>81x</a:t>
            </a:r>
            <a:r>
              <a:rPr lang="sk-SK" sz="2400" b="1" baseline="30000" dirty="0" smtClean="0"/>
              <a:t>2 </a:t>
            </a:r>
            <a:r>
              <a:rPr lang="sk-SK" sz="2400" b="1" dirty="0" smtClean="0"/>
              <a:t> ........................................</a:t>
            </a:r>
          </a:p>
          <a:p>
            <a:pPr lvl="0" fontAlgn="base">
              <a:lnSpc>
                <a:spcPct val="250000"/>
              </a:lnSpc>
            </a:pPr>
            <a:r>
              <a:rPr lang="sk-SK" sz="2400" dirty="0" smtClean="0">
                <a:solidFill>
                  <a:srgbClr val="FF0000"/>
                </a:solidFill>
              </a:rPr>
              <a:t>4. </a:t>
            </a:r>
            <a:r>
              <a:rPr lang="sk-SK" sz="2400" b="1" dirty="0" smtClean="0"/>
              <a:t>4 </a:t>
            </a:r>
            <a:r>
              <a:rPr lang="sk-SK" sz="2400" b="1" dirty="0"/>
              <a:t>+ y – 2z + </a:t>
            </a:r>
            <a:r>
              <a:rPr lang="sk-SK" sz="2400" b="1" dirty="0" smtClean="0"/>
              <a:t>2x........................</a:t>
            </a:r>
            <a:endParaRPr lang="sk-SK" sz="2400" b="1" dirty="0"/>
          </a:p>
          <a:p>
            <a:pPr lvl="0" fontAlgn="base">
              <a:lnSpc>
                <a:spcPct val="250000"/>
              </a:lnSpc>
            </a:pPr>
            <a:r>
              <a:rPr lang="sk-SK" sz="2400" dirty="0" smtClean="0">
                <a:solidFill>
                  <a:srgbClr val="FF0000"/>
                </a:solidFill>
              </a:rPr>
              <a:t>5. </a:t>
            </a:r>
            <a:r>
              <a:rPr lang="sk-SK" sz="2400" b="1" dirty="0" smtClean="0"/>
              <a:t>9x</a:t>
            </a:r>
            <a:r>
              <a:rPr lang="sk-SK" sz="2400" b="1" baseline="30000" dirty="0" smtClean="0"/>
              <a:t>2 </a:t>
            </a:r>
            <a:r>
              <a:rPr lang="sk-SK" sz="2400" b="1" dirty="0"/>
              <a:t>+ </a:t>
            </a:r>
            <a:r>
              <a:rPr lang="sk-SK" sz="2400" b="1" dirty="0" smtClean="0"/>
              <a:t>30y..................................</a:t>
            </a:r>
          </a:p>
          <a:p>
            <a:pPr lvl="0" fontAlgn="base"/>
            <a:endParaRPr lang="sk-SK" sz="2400" b="1" dirty="0"/>
          </a:p>
          <a:p>
            <a:endParaRPr lang="sk-SK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09575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067944" y="177281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jednočlen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3995936" y="26369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trojčlen</a:t>
            </a:r>
            <a:endParaRPr lang="sk-SK" sz="2400" dirty="0"/>
          </a:p>
        </p:txBody>
      </p:sp>
      <p:sp>
        <p:nvSpPr>
          <p:cNvPr id="9" name="BlokTextu 8"/>
          <p:cNvSpPr txBox="1"/>
          <p:nvPr/>
        </p:nvSpPr>
        <p:spPr>
          <a:xfrm>
            <a:off x="3995936" y="350100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jednočlen</a:t>
            </a:r>
            <a:endParaRPr lang="sk-SK" sz="2400" dirty="0"/>
          </a:p>
        </p:txBody>
      </p:sp>
      <p:sp>
        <p:nvSpPr>
          <p:cNvPr id="10" name="BlokTextu 9"/>
          <p:cNvSpPr txBox="1"/>
          <p:nvPr/>
        </p:nvSpPr>
        <p:spPr>
          <a:xfrm>
            <a:off x="3851920" y="44371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  štvorčlen</a:t>
            </a:r>
            <a:endParaRPr lang="sk-SK" sz="2400" dirty="0"/>
          </a:p>
        </p:txBody>
      </p:sp>
      <p:sp>
        <p:nvSpPr>
          <p:cNvPr id="12" name="BlokTextu 11"/>
          <p:cNvSpPr txBox="1"/>
          <p:nvPr/>
        </p:nvSpPr>
        <p:spPr>
          <a:xfrm>
            <a:off x="4067944" y="537321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dvojčlen</a:t>
            </a:r>
            <a:endParaRPr lang="sk-SK" sz="2400" dirty="0"/>
          </a:p>
        </p:txBody>
      </p:sp>
      <p:sp>
        <p:nvSpPr>
          <p:cNvPr id="13" name="BlokTextu 12"/>
          <p:cNvSpPr txBox="1"/>
          <p:nvPr/>
        </p:nvSpPr>
        <p:spPr>
          <a:xfrm>
            <a:off x="6156176" y="177281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  </a:t>
            </a:r>
            <a:r>
              <a:rPr lang="sk-SK" b="1" dirty="0" smtClean="0">
                <a:solidFill>
                  <a:srgbClr val="FF0000"/>
                </a:solidFill>
              </a:rPr>
              <a:t>I.</a:t>
            </a:r>
            <a:r>
              <a:rPr lang="sk-SK" b="1" dirty="0" smtClean="0"/>
              <a:t> (+ 5xy</a:t>
            </a:r>
            <a:r>
              <a:rPr lang="sk-SK" b="1" baseline="30000" dirty="0" smtClean="0"/>
              <a:t>2</a:t>
            </a:r>
            <a:r>
              <a:rPr lang="sk-SK" b="1" dirty="0" smtClean="0"/>
              <a:t> ) 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5508104" y="26369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I. </a:t>
            </a:r>
            <a:r>
              <a:rPr lang="sk-SK" b="1" dirty="0" smtClean="0"/>
              <a:t>(+6x)    </a:t>
            </a:r>
            <a:r>
              <a:rPr lang="sk-SK" b="1" dirty="0" smtClean="0">
                <a:solidFill>
                  <a:srgbClr val="FF0000"/>
                </a:solidFill>
              </a:rPr>
              <a:t>II.</a:t>
            </a:r>
            <a:r>
              <a:rPr lang="sk-SK" b="1" dirty="0" smtClean="0"/>
              <a:t> (+7y)       </a:t>
            </a:r>
            <a:r>
              <a:rPr lang="sk-SK" b="1" dirty="0" smtClean="0">
                <a:solidFill>
                  <a:srgbClr val="FF0000"/>
                </a:solidFill>
              </a:rPr>
              <a:t>III.</a:t>
            </a:r>
            <a:r>
              <a:rPr lang="sk-SK" b="1" dirty="0" smtClean="0"/>
              <a:t> (-9z)</a:t>
            </a:r>
            <a:endParaRPr lang="sk-SK" b="1" dirty="0"/>
          </a:p>
        </p:txBody>
      </p:sp>
      <p:sp>
        <p:nvSpPr>
          <p:cNvPr id="16" name="BlokTextu 15"/>
          <p:cNvSpPr txBox="1"/>
          <p:nvPr/>
        </p:nvSpPr>
        <p:spPr>
          <a:xfrm>
            <a:off x="6228184" y="35010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</a:t>
            </a:r>
            <a:r>
              <a:rPr lang="sk-SK" b="1" dirty="0" smtClean="0">
                <a:solidFill>
                  <a:srgbClr val="FF0000"/>
                </a:solidFill>
              </a:rPr>
              <a:t>I. </a:t>
            </a:r>
            <a:r>
              <a:rPr lang="sk-SK" b="1" dirty="0" smtClean="0"/>
              <a:t>(81x</a:t>
            </a:r>
            <a:r>
              <a:rPr lang="sk-SK" b="1" baseline="30000" dirty="0" smtClean="0"/>
              <a:t>2</a:t>
            </a:r>
            <a:r>
              <a:rPr lang="sk-SK" b="1" dirty="0" smtClean="0"/>
              <a:t> )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5508104" y="4365104"/>
            <a:ext cx="36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I. </a:t>
            </a:r>
            <a:r>
              <a:rPr lang="sk-SK" b="1" dirty="0" smtClean="0"/>
              <a:t>(+4) </a:t>
            </a:r>
            <a:r>
              <a:rPr lang="sk-SK" b="1" dirty="0" smtClean="0">
                <a:solidFill>
                  <a:srgbClr val="FF0000"/>
                </a:solidFill>
              </a:rPr>
              <a:t>II.</a:t>
            </a:r>
            <a:r>
              <a:rPr lang="sk-SK" b="1" dirty="0" smtClean="0"/>
              <a:t> (+y)  </a:t>
            </a:r>
            <a:r>
              <a:rPr lang="sk-SK" b="1" dirty="0" smtClean="0">
                <a:solidFill>
                  <a:srgbClr val="FF0000"/>
                </a:solidFill>
              </a:rPr>
              <a:t>III.</a:t>
            </a:r>
            <a:r>
              <a:rPr lang="sk-SK" b="1" dirty="0" smtClean="0"/>
              <a:t>(-2z)   </a:t>
            </a:r>
            <a:r>
              <a:rPr lang="sk-SK" b="1" dirty="0" smtClean="0">
                <a:solidFill>
                  <a:srgbClr val="FF0000"/>
                </a:solidFill>
              </a:rPr>
              <a:t>IV.</a:t>
            </a:r>
            <a:r>
              <a:rPr lang="sk-SK" b="1" dirty="0" smtClean="0"/>
              <a:t>(+2x)</a:t>
            </a:r>
            <a:endParaRPr lang="sk-SK" b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6012160" y="5445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I. </a:t>
            </a:r>
            <a:r>
              <a:rPr lang="sk-SK" b="1" dirty="0" smtClean="0"/>
              <a:t>(+9x</a:t>
            </a:r>
            <a:r>
              <a:rPr lang="sk-SK" b="1" baseline="30000" dirty="0" smtClean="0"/>
              <a:t>2</a:t>
            </a:r>
            <a:r>
              <a:rPr lang="sk-SK" b="1" dirty="0" smtClean="0"/>
              <a:t> )    </a:t>
            </a:r>
            <a:r>
              <a:rPr lang="sk-SK" b="1" dirty="0" smtClean="0">
                <a:solidFill>
                  <a:srgbClr val="FF0000"/>
                </a:solidFill>
              </a:rPr>
              <a:t>II.</a:t>
            </a:r>
            <a:r>
              <a:rPr lang="sk-SK" b="1" dirty="0"/>
              <a:t> </a:t>
            </a:r>
            <a:r>
              <a:rPr lang="sk-SK" b="1" dirty="0" smtClean="0"/>
              <a:t>(+30y)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  <p:bldP spid="12" grpId="0"/>
      <p:bldP spid="13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187624" y="26064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+mj-lt"/>
              </a:rPr>
              <a:t>Výrazy môžeme pomenovať veľkým písmenom a v zátvorke doplniť premenné, </a:t>
            </a:r>
            <a:r>
              <a:rPr lang="sk-SK" sz="2400" dirty="0" err="1" smtClean="0">
                <a:latin typeface="+mj-lt"/>
              </a:rPr>
              <a:t>napr</a:t>
            </a:r>
            <a:r>
              <a:rPr lang="sk-SK" sz="2400" dirty="0" smtClean="0">
                <a:latin typeface="+mj-lt"/>
              </a:rPr>
              <a:t>:</a:t>
            </a:r>
          </a:p>
          <a:p>
            <a:pPr algn="ctr"/>
            <a:r>
              <a:rPr lang="sk-SK" sz="2400" dirty="0" smtClean="0">
                <a:latin typeface="+mj-lt"/>
              </a:rPr>
              <a:t>V(</a:t>
            </a:r>
            <a:r>
              <a:rPr lang="sk-SK" sz="2400" dirty="0" err="1" smtClean="0">
                <a:latin typeface="+mj-lt"/>
              </a:rPr>
              <a:t>x,y</a:t>
            </a:r>
            <a:r>
              <a:rPr lang="sk-SK" sz="2400" dirty="0" smtClean="0">
                <a:latin typeface="+mj-lt"/>
              </a:rPr>
              <a:t>) = 5xy – 3x</a:t>
            </a:r>
            <a:endParaRPr lang="sk-SK" sz="2400" dirty="0">
              <a:latin typeface="+mj-lt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213022" y="3470427"/>
            <a:ext cx="662473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b="1" dirty="0" smtClean="0">
                <a:solidFill>
                  <a:srgbClr val="009900"/>
                </a:solidFill>
              </a:rPr>
              <a:t>Príklad 1.</a:t>
            </a:r>
            <a:r>
              <a:rPr lang="sk-SK" b="1" dirty="0" smtClean="0"/>
              <a:t>:</a:t>
            </a:r>
            <a:r>
              <a:rPr lang="sk-SK" dirty="0" smtClean="0"/>
              <a:t>    Vypočítajte hodnotu výrazu   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                       ak </a:t>
            </a:r>
            <a:r>
              <a:rPr lang="sk-SK" b="1" i="1" dirty="0" smtClean="0">
                <a:solidFill>
                  <a:srgbClr val="FF0000"/>
                </a:solidFill>
              </a:rPr>
              <a:t>x </a:t>
            </a:r>
            <a:r>
              <a:rPr lang="sk-SK" dirty="0" smtClean="0"/>
              <a:t> nadobúda hodnoty   </a:t>
            </a:r>
            <a:r>
              <a:rPr lang="sk-SK" b="1" dirty="0" smtClean="0">
                <a:solidFill>
                  <a:srgbClr val="FF0000"/>
                </a:solidFill>
              </a:rPr>
              <a:t>–1, 0,1, 2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8516" y="3452092"/>
            <a:ext cx="1003131" cy="519534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187624" y="4278163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009900"/>
                </a:solidFill>
              </a:rPr>
              <a:t>Riešenie</a:t>
            </a:r>
            <a:r>
              <a:rPr lang="sk-SK" b="1" dirty="0" smtClean="0"/>
              <a:t>:</a:t>
            </a:r>
            <a:endParaRPr lang="sk-SK" b="1" dirty="0"/>
          </a:p>
        </p:txBody>
      </p:sp>
      <p:graphicFrame>
        <p:nvGraphicFramePr>
          <p:cNvPr id="43" name="Tabuľk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17482"/>
              </p:ext>
            </p:extLst>
          </p:nvPr>
        </p:nvGraphicFramePr>
        <p:xfrm>
          <a:off x="1547664" y="4887495"/>
          <a:ext cx="5832650" cy="136815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latin typeface="Calibri"/>
                          <a:ea typeface="Times New Roman"/>
                          <a:cs typeface="Times New Roman"/>
                        </a:rPr>
                        <a:t>x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-0,5 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4509120"/>
            <a:ext cx="194365" cy="360040"/>
          </a:xfrm>
          <a:prstGeom prst="rect">
            <a:avLst/>
          </a:prstGeom>
          <a:noFill/>
        </p:spPr>
      </p:pic>
      <p:pic>
        <p:nvPicPr>
          <p:cNvPr id="4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5571571"/>
            <a:ext cx="1003131" cy="519534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1100273" y="1571593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+mj-lt"/>
              </a:rPr>
              <a:t>Ak do výrazu dosadíme za premennú určité číslo, vypočítame </a:t>
            </a:r>
            <a:r>
              <a:rPr lang="sk-SK" sz="2400" dirty="0" smtClean="0">
                <a:solidFill>
                  <a:srgbClr val="FF0000"/>
                </a:solidFill>
                <a:latin typeface="+mj-lt"/>
              </a:rPr>
              <a:t>hodnotu výrazu </a:t>
            </a:r>
            <a:r>
              <a:rPr lang="sk-SK" sz="2400" dirty="0" smtClean="0">
                <a:latin typeface="+mj-lt"/>
              </a:rPr>
              <a:t>pre danú premennú, napr.</a:t>
            </a:r>
          </a:p>
          <a:p>
            <a:pPr algn="ctr"/>
            <a:r>
              <a:rPr lang="sk-SK" sz="2400" dirty="0" smtClean="0"/>
              <a:t>V(3,2) </a:t>
            </a:r>
            <a:r>
              <a:rPr lang="sk-SK" sz="2400" dirty="0"/>
              <a:t>= </a:t>
            </a:r>
            <a:r>
              <a:rPr lang="sk-SK" sz="2400" dirty="0" smtClean="0"/>
              <a:t>5.3.2 </a:t>
            </a:r>
            <a:r>
              <a:rPr lang="sk-SK" sz="2400" dirty="0"/>
              <a:t>– </a:t>
            </a:r>
            <a:r>
              <a:rPr lang="sk-SK" sz="2400" dirty="0" smtClean="0"/>
              <a:t>3.2 = 30-6 = 24</a:t>
            </a:r>
            <a:endParaRPr lang="sk-SK" sz="2400" dirty="0"/>
          </a:p>
          <a:p>
            <a:endParaRPr lang="sk-SK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827584" y="620688"/>
            <a:ext cx="691276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 smtClean="0">
                <a:solidFill>
                  <a:srgbClr val="009900"/>
                </a:solidFill>
              </a:rPr>
              <a:t>Príklad</a:t>
            </a:r>
            <a:r>
              <a:rPr lang="sk-SK" sz="2000" b="1" dirty="0" smtClean="0">
                <a:solidFill>
                  <a:srgbClr val="009900"/>
                </a:solidFill>
              </a:rPr>
              <a:t> 2.</a:t>
            </a:r>
            <a:r>
              <a:rPr lang="sk-SK" b="1" dirty="0" smtClean="0"/>
              <a:t>:</a:t>
            </a:r>
            <a:r>
              <a:rPr lang="sk-SK" dirty="0" smtClean="0"/>
              <a:t>    Vypočítajte hodnotu výrazu 10.(5a – a</a:t>
            </a:r>
            <a:r>
              <a:rPr lang="sk-SK" baseline="30000" dirty="0" smtClean="0"/>
              <a:t>2</a:t>
            </a:r>
            <a:r>
              <a:rPr lang="sk-SK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                       ak </a:t>
            </a:r>
            <a:r>
              <a:rPr lang="sk-SK" b="1" i="1" dirty="0" smtClean="0">
                <a:solidFill>
                  <a:srgbClr val="FF0000"/>
                </a:solidFill>
              </a:rPr>
              <a:t>a </a:t>
            </a:r>
            <a:r>
              <a:rPr lang="sk-SK" dirty="0" smtClean="0"/>
              <a:t> nadobúda hodnoty   </a:t>
            </a:r>
            <a:r>
              <a:rPr lang="sk-SK" b="1" dirty="0" smtClean="0">
                <a:solidFill>
                  <a:srgbClr val="FF0000"/>
                </a:solidFill>
              </a:rPr>
              <a:t>–2, -1, 0, 3, 5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1043608" y="2420888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009900"/>
                </a:solidFill>
                <a:latin typeface="Franklin Gothic Medium" pitchFamily="34" charset="0"/>
              </a:rPr>
              <a:t>Riešenie</a:t>
            </a:r>
            <a:r>
              <a:rPr lang="sk-SK" sz="2000" b="1" dirty="0" smtClean="0"/>
              <a:t>:</a:t>
            </a:r>
            <a:endParaRPr lang="sk-SK" sz="2000" b="1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1115616" y="3140968"/>
          <a:ext cx="6984774" cy="1944216"/>
        </p:xfrm>
        <a:graphic>
          <a:graphicData uri="http://schemas.openxmlformats.org/drawingml/2006/table">
            <a:tbl>
              <a:tblPr/>
              <a:tblGrid>
                <a:gridCol w="165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50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latin typeface="Calibri"/>
                          <a:ea typeface="Times New Roman"/>
                          <a:cs typeface="Times New Roman"/>
                        </a:rPr>
                        <a:t>x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sk-SK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       3</a:t>
                      </a:r>
                      <a:endParaRPr lang="sk-SK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latin typeface="Calibri"/>
                          <a:ea typeface="Times New Roman"/>
                          <a:cs typeface="Times New Roman"/>
                        </a:rPr>
                        <a:t>10.(5a – a</a:t>
                      </a:r>
                      <a:r>
                        <a:rPr lang="sk-SK" sz="2400" baseline="30000" dirty="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sk-SK" sz="2400" dirty="0"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-140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latin typeface="Calibri"/>
                          <a:ea typeface="Calibri"/>
                          <a:cs typeface="Times New Roman"/>
                        </a:rPr>
                        <a:t>-60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2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60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sk-S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DRUHÁ MOCNINA DVOJČLENA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370782"/>
          </a:xfrm>
        </p:spPr>
        <p:txBody>
          <a:bodyPr/>
          <a:lstStyle/>
          <a:p>
            <a:pPr marL="0" lvl="0" indent="0" algn="ctr">
              <a:buNone/>
            </a:pPr>
            <a:r>
              <a:rPr lang="sk-SK" b="1" dirty="0"/>
              <a:t>(𝒂+𝒃)</a:t>
            </a:r>
            <a:r>
              <a:rPr lang="sk-SK" b="1" baseline="30000" dirty="0"/>
              <a:t>𝟐</a:t>
            </a:r>
            <a:r>
              <a:rPr lang="sk-SK" b="1" dirty="0"/>
              <a:t> = a</a:t>
            </a:r>
            <a:r>
              <a:rPr lang="sk-SK" b="1" baseline="30000" dirty="0"/>
              <a:t>2</a:t>
            </a:r>
            <a:r>
              <a:rPr lang="sk-SK" b="1" dirty="0"/>
              <a:t> + 2ab + b</a:t>
            </a:r>
            <a:r>
              <a:rPr lang="sk-SK" b="1" baseline="30000" dirty="0"/>
              <a:t>2</a:t>
            </a:r>
            <a:endParaRPr lang="sk-SK" dirty="0"/>
          </a:p>
          <a:p>
            <a:pPr marL="0" lvl="0" indent="0" algn="ctr">
              <a:buNone/>
            </a:pPr>
            <a:r>
              <a:rPr lang="sk-SK" b="1" dirty="0"/>
              <a:t>(𝒂−𝒃)</a:t>
            </a:r>
            <a:r>
              <a:rPr lang="sk-SK" b="1" baseline="30000" dirty="0"/>
              <a:t>𝟐</a:t>
            </a:r>
            <a:r>
              <a:rPr lang="sk-SK" b="1" dirty="0"/>
              <a:t>= a</a:t>
            </a:r>
            <a:r>
              <a:rPr lang="sk-SK" b="1" baseline="30000" dirty="0"/>
              <a:t>2</a:t>
            </a:r>
            <a:r>
              <a:rPr lang="sk-SK" b="1" dirty="0"/>
              <a:t> − 2ab + b</a:t>
            </a:r>
            <a:r>
              <a:rPr lang="sk-SK" b="1" baseline="30000" dirty="0"/>
              <a:t>2</a:t>
            </a:r>
            <a:endParaRPr lang="sk-SK" dirty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699792" y="4581128"/>
            <a:ext cx="3732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sk-SK" sz="3200" b="1" dirty="0">
                <a:solidFill>
                  <a:schemeClr val="tx2"/>
                </a:solidFill>
              </a:rPr>
              <a:t>𝒂</a:t>
            </a:r>
            <a:r>
              <a:rPr lang="sk-SK" sz="3200" b="1" baseline="30000" dirty="0">
                <a:solidFill>
                  <a:schemeClr val="tx2"/>
                </a:solidFill>
              </a:rPr>
              <a:t>𝟐</a:t>
            </a:r>
            <a:r>
              <a:rPr lang="sk-SK" sz="3200" b="1" dirty="0">
                <a:solidFill>
                  <a:schemeClr val="tx2"/>
                </a:solidFill>
              </a:rPr>
              <a:t>−𝒃</a:t>
            </a:r>
            <a:r>
              <a:rPr lang="sk-SK" sz="3200" b="1" baseline="30000" dirty="0">
                <a:solidFill>
                  <a:schemeClr val="tx2"/>
                </a:solidFill>
              </a:rPr>
              <a:t>𝟐</a:t>
            </a:r>
            <a:r>
              <a:rPr lang="sk-SK" sz="3200" b="1" dirty="0">
                <a:solidFill>
                  <a:schemeClr val="tx2"/>
                </a:solidFill>
              </a:rPr>
              <a:t>  = (a−b).(</a:t>
            </a:r>
            <a:r>
              <a:rPr lang="sk-SK" sz="3200" b="1" dirty="0" err="1">
                <a:solidFill>
                  <a:schemeClr val="tx2"/>
                </a:solidFill>
              </a:rPr>
              <a:t>a+b</a:t>
            </a:r>
            <a:r>
              <a:rPr lang="sk-SK" sz="32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25044" y="3183708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ROZDIEL DRUHÝCH MOCNÍN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07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458</TotalTime>
  <Words>417</Words>
  <Application>Microsoft Office PowerPoint</Application>
  <PresentationFormat>Prezentácia na obrazovke 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Book</vt:lpstr>
      <vt:lpstr>Franklin Gothic Medium</vt:lpstr>
      <vt:lpstr>Times New Roman</vt:lpstr>
      <vt:lpstr>Wingdings 2</vt:lpstr>
      <vt:lpstr>Cestovanie</vt:lpstr>
      <vt:lpstr>Členy výrazu  A Hodnota výrazu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DRUHÁ MOCNINA DVOJČLENA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Členy výrazu</dc:title>
  <dc:creator>User</dc:creator>
  <cp:lastModifiedBy>Dušan Andraško</cp:lastModifiedBy>
  <cp:revision>43</cp:revision>
  <dcterms:created xsi:type="dcterms:W3CDTF">2012-10-16T18:31:30Z</dcterms:created>
  <dcterms:modified xsi:type="dcterms:W3CDTF">2020-12-17T06:59:48Z</dcterms:modified>
</cp:coreProperties>
</file>