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188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577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68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1942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76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1982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4358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548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79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702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2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326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663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9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182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82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5BF1-6DD0-432B-8131-CB584AC7965D}" type="datetimeFigureOut">
              <a:rPr lang="sk-SK" smtClean="0"/>
              <a:t>4. 2. 2021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6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56873" y="2514601"/>
            <a:ext cx="8358909" cy="985982"/>
          </a:xfrm>
        </p:spPr>
        <p:txBody>
          <a:bodyPr/>
          <a:lstStyle/>
          <a:p>
            <a:r>
              <a:rPr lang="sk-SK" dirty="0"/>
              <a:t>O</a:t>
            </a:r>
            <a:r>
              <a:rPr lang="sk-SK" dirty="0" smtClean="0"/>
              <a:t>dmocniny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3999" y="3740728"/>
            <a:ext cx="8903855" cy="508000"/>
          </a:xfrm>
        </p:spPr>
        <p:txBody>
          <a:bodyPr/>
          <a:lstStyle/>
          <a:p>
            <a:pPr algn="r"/>
            <a:r>
              <a:rPr lang="sk-SK" dirty="0" smtClean="0"/>
              <a:t>RNDr. M. Jenisová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5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602659" y="167148"/>
            <a:ext cx="9901954" cy="668595"/>
          </a:xfrm>
        </p:spPr>
        <p:txBody>
          <a:bodyPr>
            <a:normAutofit fontScale="90000"/>
          </a:bodyPr>
          <a:lstStyle/>
          <a:p>
            <a:r>
              <a:rPr lang="sk-SK" sz="4000" dirty="0" smtClean="0"/>
              <a:t>ODMOCNINA</a:t>
            </a:r>
            <a:endParaRPr lang="sk-S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jekt pre obsah 4"/>
              <p:cNvSpPr>
                <a:spLocks noGrp="1"/>
              </p:cNvSpPr>
              <p:nvPr>
                <p:ph idx="1"/>
              </p:nvPr>
            </p:nvSpPr>
            <p:spPr>
              <a:xfrm>
                <a:off x="1484671" y="835743"/>
                <a:ext cx="10451689" cy="58010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k-SK" sz="2400" dirty="0" smtClean="0"/>
                  <a:t>Druhou odmocninou z nezáporného čísla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sz="2400" dirty="0" smtClean="0"/>
                  <a:t> je také nezáporné číslo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sz="2400" dirty="0" smtClean="0"/>
                  <a:t>, pre ktoré platí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sz="2400" dirty="0" smtClean="0"/>
                  <a:t>.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sz="2400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sz="2400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400" dirty="0" smtClean="0"/>
              </a:p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rgbClr val="00B050"/>
                    </a:solidFill>
                  </a:rPr>
                  <a:t>Pre každé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sk-SK" sz="2400" b="1" dirty="0" smtClean="0">
                    <a:solidFill>
                      <a:srgbClr val="00B050"/>
                    </a:solidFill>
                  </a:rPr>
                  <a:t> je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k-SK" sz="2400" b="1" dirty="0" smtClean="0">
                    <a:solidFill>
                      <a:srgbClr val="00B050"/>
                    </a:solidFill>
                  </a:rPr>
                  <a:t>tou odmocninou 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z nezáporného čísla </a:t>
                </a:r>
                <a14:m>
                  <m:oMath xmlns:m="http://schemas.openxmlformats.org/officeDocument/2006/math">
                    <m:r>
                      <a:rPr lang="sk-SK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sk-SK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sk-SK" sz="24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sk-SK" sz="2400" b="1" dirty="0">
                    <a:solidFill>
                      <a:srgbClr val="00B050"/>
                    </a:solidFill>
                  </a:rPr>
                  <a:t>také 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nezáporné číslo </a:t>
                </a:r>
                <a14:m>
                  <m:oMath xmlns:m="http://schemas.openxmlformats.org/officeDocument/2006/math">
                    <m:r>
                      <a:rPr lang="sk-SK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sk-SK" sz="2400" b="1" dirty="0"/>
                  <a:t>, </a:t>
                </a:r>
                <a:r>
                  <a:rPr lang="sk-SK" sz="2400" b="1" dirty="0" smtClean="0">
                    <a:solidFill>
                      <a:srgbClr val="00B050"/>
                    </a:solidFill>
                  </a:rPr>
                  <a:t>pre ktoré platí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sk-SK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sk-SK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sk-SK" sz="24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sk-SK" sz="2400" dirty="0" smtClean="0"/>
                  <a:t>zapisujeme:			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sz="2400" dirty="0" smtClean="0"/>
                  <a:t>	</a:t>
                </a:r>
              </a:p>
              <a:p>
                <a14:m>
                  <m:oMath xmlns:m="http://schemas.openxmlformats.org/officeDocument/2006/math">
                    <m:r>
                      <a:rPr lang="sk-SK" sz="2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/>
                  <a:t> je základ </a:t>
                </a:r>
                <a:r>
                  <a:rPr lang="sk-SK" dirty="0" smtClean="0"/>
                  <a:t>odmocniny (</a:t>
                </a:r>
                <a:r>
                  <a:rPr lang="sk-SK" b="1" dirty="0" smtClean="0"/>
                  <a:t>odmocnenec</a:t>
                </a:r>
                <a:r>
                  <a:rPr lang="sk-SK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sz="2800" i="1" dirty="0">
                    <a:latin typeface="Cambria Math" panose="02040503050406030204" pitchFamily="18" charset="0"/>
                  </a:rPr>
                  <a:t> </a:t>
                </a:r>
                <a:r>
                  <a:rPr lang="sk-SK" dirty="0"/>
                  <a:t>je exponent </a:t>
                </a:r>
                <a:r>
                  <a:rPr lang="sk-SK" dirty="0" smtClean="0"/>
                  <a:t>odmocniny (</a:t>
                </a:r>
                <a:r>
                  <a:rPr lang="sk-SK" b="1" dirty="0"/>
                  <a:t>od</a:t>
                </a:r>
                <a:r>
                  <a:rPr lang="sk-SK" b="1" dirty="0" smtClean="0"/>
                  <a:t>mocniteľ</a:t>
                </a:r>
                <a:r>
                  <a:rPr lang="sk-SK" dirty="0"/>
                  <a:t>)</a:t>
                </a:r>
              </a:p>
              <a:p>
                <a:pPr marL="0" indent="0">
                  <a:buNone/>
                </a:pPr>
                <a:r>
                  <a:rPr lang="sk-SK" sz="2800" b="1" dirty="0" smtClean="0"/>
                  <a:t>PRETO: </a:t>
                </a:r>
                <a:r>
                  <a:rPr lang="sk-SK" dirty="0" smtClean="0"/>
                  <a:t>		</a:t>
                </a:r>
              </a:p>
              <a:p>
                <a:r>
                  <a:rPr lang="sk-SK" sz="3200" b="1" dirty="0" smtClean="0">
                    <a:solidFill>
                      <a:srgbClr val="FF000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rad>
                    <m:r>
                      <a:rPr lang="sk-SK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 smtClean="0"/>
                  <a:t>      a		 </a:t>
                </a:r>
                <a:r>
                  <a:rPr lang="sk-SK" sz="3200" dirty="0" smtClean="0">
                    <a:solidFill>
                      <a:srgbClr val="0070C0"/>
                    </a:solidFill>
                  </a:rPr>
                  <a:t>nie</a:t>
                </a:r>
                <a:r>
                  <a:rPr lang="sk-SK" dirty="0" smtClean="0"/>
                  <a:t>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rad>
                    <m:r>
                      <a:rPr lang="sk-SK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sk-SK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sk-SK" sz="3200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sk-SK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ad>
                      <m:radPr>
                        <m:degHide m:val="on"/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sk-SK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sk-SK" sz="32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sk-SK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p>
                            <m: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sk-SK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sk-SK" sz="32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</a:t>
                </a:r>
              </a:p>
              <a:p>
                <a:endParaRPr lang="sk-SK" dirty="0" smtClean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5" name="Zástupný objekt pre obsah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671" y="835743"/>
                <a:ext cx="10451689" cy="5801031"/>
              </a:xfrm>
              <a:blipFill>
                <a:blip r:embed="rId2"/>
                <a:stretch>
                  <a:fillRect l="-1400" t="-1471" r="-9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0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jekt pre obsah 4"/>
              <p:cNvSpPr>
                <a:spLocks noGrp="1"/>
              </p:cNvSpPr>
              <p:nvPr>
                <p:ph idx="1"/>
              </p:nvPr>
            </p:nvSpPr>
            <p:spPr>
              <a:xfrm>
                <a:off x="1700981" y="471946"/>
                <a:ext cx="10402529" cy="63860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POZOR: </a:t>
                </a:r>
                <a:r>
                  <a:rPr lang="sk-SK" sz="2800" b="1" dirty="0" smtClean="0">
                    <a:solidFill>
                      <a:srgbClr val="C00000"/>
                    </a:solidFill>
                  </a:rPr>
                  <a:t>Nie </a:t>
                </a:r>
                <a:r>
                  <a:rPr lang="sk-SK" sz="2800" b="1" dirty="0">
                    <a:solidFill>
                      <a:srgbClr val="C00000"/>
                    </a:solidFill>
                  </a:rPr>
                  <a:t>je </a:t>
                </a:r>
                <a:r>
                  <a:rPr lang="sk-SK" sz="2800" b="1" dirty="0" smtClean="0">
                    <a:solidFill>
                      <a:srgbClr val="C00000"/>
                    </a:solidFill>
                  </a:rPr>
                  <a:t>definovaná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sk-SK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k-SK" sz="2800" b="1" dirty="0" smtClean="0">
                    <a:solidFill>
                      <a:srgbClr val="C00000"/>
                    </a:solidFill>
                  </a:rPr>
                  <a:t>tá odmocnina zo záporného 				čísla.</a:t>
                </a: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rgbClr val="C00000"/>
                    </a:solidFill>
                  </a:rPr>
                  <a:t>			 Výsledky odmocniny sú len kladné čísla alebo 				 nula (nezáporné čísla).</a:t>
                </a:r>
              </a:p>
              <a:p>
                <a:pPr marL="0" indent="0">
                  <a:buNone/>
                </a:pPr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sk-SK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pre prípustné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k-SK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 platí:</a:t>
                </a:r>
                <a:r>
                  <a:rPr lang="sk-SK" sz="2800" dirty="0" smtClean="0">
                    <a:solidFill>
                      <a:schemeClr val="tx1"/>
                    </a:solidFill>
                  </a:rPr>
                  <a:t> 		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  <m:rad>
                      <m:rad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rad>
                    <m:r>
                      <a:rPr lang="sk-SK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rad>
                  </m:oMath>
                </a14:m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											   	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g>
                          <m:e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num>
                      <m:den>
                        <m:rad>
                          <m:rad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g>
                          <m:e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rad>
                      </m:den>
                    </m:f>
                    <m:r>
                      <a:rPr lang="sk-SK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f>
                          <m:f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num>
                          <m:den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rad>
                  </m:oMath>
                </a14:m>
                <a:endParaRPr lang="sk-SK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								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sk-SK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sk-SK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g>
                              <m:e>
                                <m:r>
                                  <a:rPr lang="sk-SK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sSup>
                          <m:sSup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p>
                      </m:e>
                    </m:rad>
                  </m:oMath>
                </a14:m>
                <a:endParaRPr lang="sk-SK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 										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g>
                      <m:e>
                        <m:rad>
                          <m:rad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g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e>
                    </m:rad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ad>
                          <m:rad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g>
                          <m:e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e>
                    </m:rad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g>
                      <m:e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</m:oMath>
                </a14:m>
                <a:endParaRPr lang="sk-SK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 											 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deg>
                      <m:e>
                        <m:sSup>
                          <m:sSup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𝒎𝒑</m:t>
                            </m:r>
                          </m:sup>
                        </m:sSup>
                      </m:e>
                    </m:rad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sSup>
                          <m:sSup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rad>
                  </m:oMath>
                </a14:m>
                <a:endParaRPr lang="sk-SK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sz="2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sz="2800" dirty="0"/>
              </a:p>
            </p:txBody>
          </p:sp>
        </mc:Choice>
        <mc:Fallback xmlns="">
          <p:sp>
            <p:nvSpPr>
              <p:cNvPr id="5" name="Zástupný objekt pre obsah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0981" y="471946"/>
                <a:ext cx="10402529" cy="6386053"/>
              </a:xfrm>
              <a:blipFill>
                <a:blip r:embed="rId2"/>
                <a:stretch>
                  <a:fillRect l="-1172" t="-954" r="-1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6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jekt pre obsah 4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737419"/>
                <a:ext cx="8915400" cy="51738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4400" b="1" dirty="0" smtClean="0"/>
                  <a:t>POZOR:</a:t>
                </a:r>
              </a:p>
              <a:p>
                <a:pPr marL="0" indent="0">
                  <a:buNone/>
                </a:pPr>
                <a:endParaRPr lang="sk-SK" sz="44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6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6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6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sk-SK" sz="6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sz="6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6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6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6600" b="1" dirty="0" smtClean="0"/>
              </a:p>
              <a:p>
                <a:pPr marL="0" indent="0">
                  <a:buNone/>
                </a:pPr>
                <a:endParaRPr lang="sk-SK" sz="66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sk-SK" sz="6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  <m:r>
                        <a:rPr lang="sk-SK" sz="6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ad>
                        <m:radPr>
                          <m:ctrlP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rad>
                      <m:r>
                        <a:rPr lang="sk-SK" sz="6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ctrlPr>
                            <a:rPr lang="sk-SK" sz="6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sk-SK" sz="6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</m:oMath>
                  </m:oMathPara>
                </a14:m>
                <a:endParaRPr lang="sk-SK" sz="6600" b="1" dirty="0"/>
              </a:p>
            </p:txBody>
          </p:sp>
        </mc:Choice>
        <mc:Fallback xmlns="">
          <p:sp>
            <p:nvSpPr>
              <p:cNvPr id="5" name="Zástupný objekt pre obsah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737419"/>
                <a:ext cx="8915400" cy="5173803"/>
              </a:xfrm>
              <a:blipFill>
                <a:blip r:embed="rId2"/>
                <a:stretch>
                  <a:fillRect l="-2804" t="-247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9664</TotalTime>
  <Words>35</Words>
  <Application>Microsoft Office PowerPoint</Application>
  <PresentationFormat>Širokouhlá</PresentationFormat>
  <Paragraphs>25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Century Gothic</vt:lpstr>
      <vt:lpstr>Wingdings 3</vt:lpstr>
      <vt:lpstr>Dym</vt:lpstr>
      <vt:lpstr>Odmocniny</vt:lpstr>
      <vt:lpstr>ODMOCNINA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Mocniny a odmocniny</dc:title>
  <dc:creator>Mirka Jenisova</dc:creator>
  <cp:lastModifiedBy>Dušan Andraško</cp:lastModifiedBy>
  <cp:revision>26</cp:revision>
  <dcterms:created xsi:type="dcterms:W3CDTF">2020-03-23T08:45:51Z</dcterms:created>
  <dcterms:modified xsi:type="dcterms:W3CDTF">2021-02-04T06:51:35Z</dcterms:modified>
</cp:coreProperties>
</file>