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67" r:id="rId5"/>
    <p:sldId id="268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60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51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22. 9. 2020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22. 9. 2020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22. 9. 2020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22. 9. 2020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22. 9. 2020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22. 9. 2020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22. 9. 2020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22. 9. 2020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22. 9. 2020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22. 9. 2020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22. 9. 2020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22. 9. 2020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nXseTWTZlk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14546" y="1428736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4400" dirty="0" smtClean="0"/>
              <a:t>Zdroje svetla</a:t>
            </a:r>
          </a:p>
          <a:p>
            <a:endParaRPr lang="sk-SK" dirty="0"/>
          </a:p>
        </p:txBody>
      </p:sp>
      <p:pic>
        <p:nvPicPr>
          <p:cNvPr id="5122" name="Picture 2" descr="VÃ½sledok vyhÄ¾adÃ¡vania obrÃ¡zkov pre dopyt lampa"/>
          <p:cNvPicPr>
            <a:picLocks noChangeAspect="1" noChangeArrowheads="1"/>
          </p:cNvPicPr>
          <p:nvPr/>
        </p:nvPicPr>
        <p:blipFill>
          <a:blip r:embed="rId2" cstate="print"/>
          <a:srcRect l="24977" r="25636"/>
          <a:stretch>
            <a:fillRect/>
          </a:stretch>
        </p:blipFill>
        <p:spPr bwMode="auto">
          <a:xfrm>
            <a:off x="6804248" y="3356992"/>
            <a:ext cx="1670539" cy="2879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b="1" dirty="0" smtClean="0">
                <a:hlinkClick r:id="rId2"/>
              </a:rPr>
              <a:t>Mesačné fázy</a:t>
            </a:r>
            <a:endParaRPr lang="sk-SK" b="1" dirty="0"/>
          </a:p>
        </p:txBody>
      </p:sp>
      <p:pic>
        <p:nvPicPr>
          <p:cNvPr id="4" name="Zástupný symbol obsahu 3" descr="mesiac_img2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67544" y="980728"/>
            <a:ext cx="7689153" cy="525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Zatmenie slnka</a:t>
            </a:r>
            <a:endParaRPr lang="sk-SK" b="1" dirty="0"/>
          </a:p>
        </p:txBody>
      </p:sp>
      <p:pic>
        <p:nvPicPr>
          <p:cNvPr id="4" name="Zástupný symbol obsahu 3" descr="2_133301267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836711"/>
            <a:ext cx="4320480" cy="3085093"/>
          </a:xfrm>
        </p:spPr>
      </p:pic>
      <p:pic>
        <p:nvPicPr>
          <p:cNvPr id="5" name="Obrázok 4" descr="2242345_zatmenie-slnka-problemy-vyliec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077072"/>
            <a:ext cx="1728192" cy="2513733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5508104" y="836712"/>
            <a:ext cx="31683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Dochádza k nemu, keď je Mesiac v nove, medzi Slnkom a Zemou. </a:t>
            </a:r>
          </a:p>
          <a:p>
            <a:endParaRPr lang="sk-SK" dirty="0" smtClean="0"/>
          </a:p>
          <a:p>
            <a:r>
              <a:rPr lang="sk-SK" dirty="0" smtClean="0"/>
              <a:t>Mesiac vrhá tieň na zemský povrch.</a:t>
            </a:r>
          </a:p>
          <a:p>
            <a:endParaRPr lang="sk-SK" dirty="0" smtClean="0"/>
          </a:p>
          <a:p>
            <a:r>
              <a:rPr lang="sk-SK" dirty="0" smtClean="0"/>
              <a:t> Zatmenie Slnka je pozorovateľné len na území kam dopadá tieň Mesiaca. </a:t>
            </a:r>
          </a:p>
          <a:p>
            <a:endParaRPr lang="sk-SK" dirty="0" smtClean="0"/>
          </a:p>
          <a:p>
            <a:r>
              <a:rPr lang="sk-SK" dirty="0" smtClean="0"/>
              <a:t>Môže byť čiastočné alebo úplné.</a:t>
            </a:r>
          </a:p>
          <a:p>
            <a:endParaRPr lang="sk-SK" dirty="0" smtClean="0"/>
          </a:p>
          <a:p>
            <a:r>
              <a:rPr lang="sk-SK" dirty="0" smtClean="0"/>
              <a:t>U nás pozorovateľné zatmenia boli a budú:</a:t>
            </a:r>
          </a:p>
          <a:p>
            <a:r>
              <a:rPr lang="sk-SK" u="sng" dirty="0" smtClean="0"/>
              <a:t>Čiastočné:</a:t>
            </a:r>
            <a:r>
              <a:rPr lang="sk-SK" dirty="0" smtClean="0"/>
              <a:t> 11.8.1999, 20.3.2015, 10. júna 2021, 25.októbra 2022,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Úplne: 7.10.2135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7" name="Obrázok 6" descr="3-ff1e365249cfd68f8276c9bac327db2926a6391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4509120"/>
            <a:ext cx="2340261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6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b="1" dirty="0" smtClean="0"/>
              <a:t>Zatmenie mesiaca</a:t>
            </a:r>
            <a:endParaRPr lang="sk-SK" b="1" dirty="0"/>
          </a:p>
        </p:txBody>
      </p:sp>
      <p:pic>
        <p:nvPicPr>
          <p:cNvPr id="6" name="Zástupný symbol obsahu 5" descr="mes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124744"/>
            <a:ext cx="4462752" cy="2668544"/>
          </a:xfrm>
        </p:spPr>
      </p:pic>
      <p:pic>
        <p:nvPicPr>
          <p:cNvPr id="7" name="Obrázok 6" descr="2342958_zatmenie-mesiaca-september-20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5" y="4077072"/>
            <a:ext cx="4480762" cy="2506426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5076056" y="1052736"/>
            <a:ext cx="34563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Dochádza k nemu, keď je Mesiac v splne, Zem je medzi Slnkom a Mesiacom. </a:t>
            </a:r>
          </a:p>
          <a:p>
            <a:endParaRPr lang="sk-SK" dirty="0" smtClean="0"/>
          </a:p>
          <a:p>
            <a:r>
              <a:rPr lang="sk-SK" dirty="0" smtClean="0"/>
              <a:t>Mesiac vchádza do zemského tieňa.</a:t>
            </a:r>
          </a:p>
          <a:p>
            <a:endParaRPr lang="sk-SK" dirty="0" smtClean="0"/>
          </a:p>
          <a:p>
            <a:r>
              <a:rPr lang="sk-SK" dirty="0" smtClean="0"/>
              <a:t> Zatmenie Mesiaca je pozorovateľné všade tam, kde je vtedy Mesiac nad obzorom. </a:t>
            </a:r>
          </a:p>
          <a:p>
            <a:endParaRPr lang="sk-SK" dirty="0" smtClean="0"/>
          </a:p>
          <a:p>
            <a:r>
              <a:rPr lang="sk-SK" dirty="0" smtClean="0"/>
              <a:t>Môže byť čiastočné alebo úplné.</a:t>
            </a:r>
          </a:p>
          <a:p>
            <a:endParaRPr lang="sk-SK" dirty="0" smtClean="0"/>
          </a:p>
          <a:p>
            <a:r>
              <a:rPr lang="sk-SK" dirty="0" smtClean="0"/>
              <a:t>U nás pozorovateľné zatmenia boli a budú:</a:t>
            </a:r>
          </a:p>
          <a:p>
            <a:r>
              <a:rPr lang="sk-SK" dirty="0" smtClean="0"/>
              <a:t>15.6.2011, 25.4.2013, 28.9.2015, 7.8.2017, 27.7.2018 21.1.2019, 16.5.2022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96300" cy="48958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sk-SK" altLang="sk-SK" sz="3600" dirty="0"/>
              <a:t>   </a:t>
            </a:r>
            <a:r>
              <a:rPr lang="sk-SK" altLang="sk-SK" sz="3600" b="1" dirty="0">
                <a:solidFill>
                  <a:srgbClr val="FF0000"/>
                </a:solidFill>
              </a:rPr>
              <a:t>Optické prostredie </a:t>
            </a:r>
            <a:r>
              <a:rPr lang="sk-SK" altLang="sk-SK" sz="3600" b="1" dirty="0"/>
              <a:t>je prostredie, </a:t>
            </a:r>
            <a:br>
              <a:rPr lang="sk-SK" altLang="sk-SK" sz="3600" b="1" dirty="0"/>
            </a:br>
            <a:r>
              <a:rPr lang="sk-SK" altLang="sk-SK" sz="3600" b="1" dirty="0"/>
              <a:t>v ktorom sa šíri svetlo.</a:t>
            </a:r>
          </a:p>
          <a:p>
            <a:pPr>
              <a:buFont typeface="Wingdings" panose="05000000000000000000" pitchFamily="2" charset="2"/>
              <a:buNone/>
            </a:pPr>
            <a:r>
              <a:rPr lang="sk-SK" altLang="sk-SK" sz="3600" b="1" dirty="0"/>
              <a:t>   Môže byť: - </a:t>
            </a:r>
            <a:r>
              <a:rPr lang="sk-SK" altLang="sk-SK" sz="3600" b="1" dirty="0">
                <a:solidFill>
                  <a:schemeClr val="folHlink"/>
                </a:solidFill>
              </a:rPr>
              <a:t>priehľadné </a:t>
            </a:r>
            <a:r>
              <a:rPr lang="sk-SK" altLang="sk-SK" sz="3600" b="1" dirty="0"/>
              <a:t>(prepúšťa takmer všetko svetlo –  napr. vzduch, hladké sklo)</a:t>
            </a:r>
            <a:r>
              <a:rPr lang="sk-SK" altLang="sk-SK" sz="3600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sk-SK" altLang="sk-SK" sz="3600" dirty="0"/>
              <a:t>                     </a:t>
            </a:r>
            <a:r>
              <a:rPr lang="sk-SK" altLang="sk-SK" sz="3600" b="1" dirty="0"/>
              <a:t>- </a:t>
            </a:r>
            <a:r>
              <a:rPr lang="sk-SK" altLang="sk-SK" sz="3600" b="1" dirty="0">
                <a:solidFill>
                  <a:schemeClr val="folHlink"/>
                </a:solidFill>
              </a:rPr>
              <a:t>priesvitné</a:t>
            </a:r>
            <a:r>
              <a:rPr lang="sk-SK" altLang="sk-SK" sz="3600" b="1" dirty="0"/>
              <a:t> (svetlo prepúšťa, ale rozptyľuje – napr. matné sklo)</a:t>
            </a:r>
          </a:p>
        </p:txBody>
      </p:sp>
    </p:spTree>
    <p:extLst>
      <p:ext uri="{BB962C8B-B14F-4D97-AF65-F5344CB8AC3E}">
        <p14:creationId xmlns:p14="http://schemas.microsoft.com/office/powerpoint/2010/main" val="31450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4" descr="lin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4392613" cy="329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9" name="Picture 5" descr="notton-dv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89363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10" name="Picture 6" descr="okno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33375"/>
            <a:ext cx="2667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11" name="Picture 7" descr="10002-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941888"/>
            <a:ext cx="19050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395288" y="404813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altLang="sk-SK" b="1">
                <a:solidFill>
                  <a:schemeClr val="folHlink"/>
                </a:solidFill>
              </a:rPr>
              <a:t>Priesvitné optické prostredie</a:t>
            </a:r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 flipH="1">
            <a:off x="827088" y="836613"/>
            <a:ext cx="504825" cy="129698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3203575" y="836613"/>
            <a:ext cx="2016125" cy="36004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-252413" y="3933825"/>
            <a:ext cx="3276601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altLang="sk-SK" b="1">
                <a:solidFill>
                  <a:schemeClr val="folHlink"/>
                </a:solidFill>
              </a:rPr>
              <a:t>Priehľadné optické </a:t>
            </a:r>
            <a:br>
              <a:rPr lang="sk-SK" altLang="sk-SK" b="1">
                <a:solidFill>
                  <a:schemeClr val="folHlink"/>
                </a:solidFill>
              </a:rPr>
            </a:br>
            <a:r>
              <a:rPr lang="sk-SK" altLang="sk-SK" b="1">
                <a:solidFill>
                  <a:schemeClr val="folHlink"/>
                </a:solidFill>
              </a:rPr>
              <a:t>prostredie</a:t>
            </a:r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1258888" y="4724400"/>
            <a:ext cx="360362" cy="5762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5219700" y="404813"/>
            <a:ext cx="327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altLang="sk-SK" b="1">
                <a:solidFill>
                  <a:schemeClr val="bg2"/>
                </a:solidFill>
              </a:rPr>
              <a:t>Priehľadné optické </a:t>
            </a:r>
            <a:br>
              <a:rPr lang="sk-SK" altLang="sk-SK" b="1">
                <a:solidFill>
                  <a:schemeClr val="bg2"/>
                </a:solidFill>
              </a:rPr>
            </a:br>
            <a:r>
              <a:rPr lang="sk-SK" altLang="sk-SK" b="1">
                <a:solidFill>
                  <a:schemeClr val="bg2"/>
                </a:solidFill>
              </a:rPr>
              <a:t>prostredie</a:t>
            </a:r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 flipH="1">
            <a:off x="6443663" y="1125538"/>
            <a:ext cx="215900" cy="28733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63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/>
      <p:bldP spid="72716" grpId="0"/>
      <p:bldP spid="727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sk-SK" altLang="sk-SK" sz="3600" b="1" dirty="0"/>
              <a:t>Ďalšie delenie:</a:t>
            </a:r>
          </a:p>
          <a:p>
            <a:pPr>
              <a:buFont typeface="Wingdings" panose="05000000000000000000" pitchFamily="2" charset="2"/>
              <a:buNone/>
            </a:pPr>
            <a:r>
              <a:rPr lang="sk-SK" altLang="sk-SK" sz="3600" b="1" dirty="0"/>
              <a:t>- </a:t>
            </a:r>
            <a:r>
              <a:rPr lang="sk-SK" altLang="sk-SK" sz="3600" b="1" dirty="0">
                <a:solidFill>
                  <a:srgbClr val="FF0000"/>
                </a:solidFill>
              </a:rPr>
              <a:t>číre optické prostredie </a:t>
            </a:r>
            <a:r>
              <a:rPr lang="sk-SK" altLang="sk-SK" sz="3600" b="1" dirty="0"/>
              <a:t>– prepúšťa svetlo všetkých farieb (bezfarebné sklo)</a:t>
            </a:r>
          </a:p>
          <a:p>
            <a:pPr>
              <a:buFont typeface="Wingdings" panose="05000000000000000000" pitchFamily="2" charset="2"/>
              <a:buNone/>
            </a:pPr>
            <a:r>
              <a:rPr lang="sk-SK" altLang="sk-SK" sz="3600" b="1" dirty="0"/>
              <a:t>- </a:t>
            </a:r>
            <a:r>
              <a:rPr lang="sk-SK" altLang="sk-SK" sz="3600" b="1" dirty="0">
                <a:solidFill>
                  <a:srgbClr val="FF0000"/>
                </a:solidFill>
              </a:rPr>
              <a:t>farebné optické prostredie </a:t>
            </a:r>
            <a:r>
              <a:rPr lang="sk-SK" altLang="sk-SK" sz="3600" b="1" dirty="0"/>
              <a:t>– prepúšťa svetlo takej farby, akú má samo (farebné sklo)</a:t>
            </a:r>
          </a:p>
        </p:txBody>
      </p:sp>
    </p:spTree>
    <p:extLst>
      <p:ext uri="{BB962C8B-B14F-4D97-AF65-F5344CB8AC3E}">
        <p14:creationId xmlns:p14="http://schemas.microsoft.com/office/powerpoint/2010/main" val="223499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600" decel="100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00" decel="1000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0" decel="1000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6" name="Picture 4" descr="cire_sklo_@_14e99fda655b45bac263f78586424f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3478213" cy="347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7" name="Picture 5" descr="sklo_skr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33375"/>
            <a:ext cx="4319587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8" name="Picture 6" descr="9288051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748088"/>
            <a:ext cx="316865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250825" y="5300663"/>
            <a:ext cx="403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altLang="sk-SK" b="1">
                <a:solidFill>
                  <a:schemeClr val="folHlink"/>
                </a:solidFill>
              </a:rPr>
              <a:t>Číre optické prostredie</a:t>
            </a: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 flipV="1">
            <a:off x="2051050" y="2781300"/>
            <a:ext cx="576263" cy="25193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V="1">
            <a:off x="2268538" y="4076700"/>
            <a:ext cx="4895850" cy="12239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755650" y="476250"/>
            <a:ext cx="2808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altLang="sk-SK" b="1">
                <a:solidFill>
                  <a:schemeClr val="folHlink"/>
                </a:solidFill>
              </a:rPr>
              <a:t>Farebné optické prostredie</a:t>
            </a:r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3132138" y="1052513"/>
            <a:ext cx="2303462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3132138" y="1125538"/>
            <a:ext cx="3240087" cy="4319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33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/>
      <p:bldP spid="747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619672" y="2492896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Ďakujem za pozornosť!</a:t>
            </a:r>
            <a:endParaRPr lang="sk-SK" sz="400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83568" y="5445224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Zdroj obrázkov : internet, učebnica fyziky pre 8.ročník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sz="quarter" idx="1"/>
          </p:nvPr>
        </p:nvSpPr>
        <p:spPr>
          <a:xfrm>
            <a:off x="467544" y="620688"/>
            <a:ext cx="7467600" cy="5688632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solidFill>
                  <a:srgbClr val="C00000"/>
                </a:solidFill>
              </a:rPr>
              <a:t>Svetelný lúč </a:t>
            </a:r>
            <a:r>
              <a:rPr lang="sk-SK" sz="2800" dirty="0" smtClean="0"/>
              <a:t>je myslená priamka, pozdĺž ktorej sa svetlo šíri.</a:t>
            </a:r>
          </a:p>
          <a:p>
            <a:endParaRPr lang="sk-SK" sz="2800" dirty="0"/>
          </a:p>
          <a:p>
            <a:r>
              <a:rPr lang="sk-SK" sz="2800" b="1" dirty="0" smtClean="0">
                <a:solidFill>
                  <a:srgbClr val="C00000"/>
                </a:solidFill>
              </a:rPr>
              <a:t>Svetelný zväzok </a:t>
            </a:r>
            <a:r>
              <a:rPr lang="sk-SK" sz="2800" dirty="0" smtClean="0"/>
              <a:t>je skupinka svetelných lúčov.</a:t>
            </a:r>
          </a:p>
          <a:p>
            <a:endParaRPr lang="sk-SK" sz="2800" dirty="0"/>
          </a:p>
          <a:p>
            <a:r>
              <a:rPr lang="sk-SK" sz="2800" b="1" dirty="0" smtClean="0">
                <a:solidFill>
                  <a:srgbClr val="C00000"/>
                </a:solidFill>
              </a:rPr>
              <a:t>Svetelný zdroj </a:t>
            </a:r>
            <a:r>
              <a:rPr lang="sk-SK" sz="2800" dirty="0" smtClean="0"/>
              <a:t>je teleso, v ktorom vzniká svetlo a šíri sa z neho do okolia.</a:t>
            </a:r>
          </a:p>
          <a:p>
            <a:endParaRPr lang="sk-SK" sz="2800" dirty="0"/>
          </a:p>
          <a:p>
            <a:r>
              <a:rPr lang="sk-SK" sz="2800" b="1" dirty="0" smtClean="0">
                <a:solidFill>
                  <a:srgbClr val="C00000"/>
                </a:solidFill>
              </a:rPr>
              <a:t>Osvetlené telesá </a:t>
            </a:r>
            <a:r>
              <a:rPr lang="sk-SK" sz="2800" dirty="0" smtClean="0"/>
              <a:t>iba svetlo odrážajú, napr. Mesiac, planéty – odrážajú svetlo dopadajúce na </a:t>
            </a:r>
            <a:r>
              <a:rPr lang="sk-SK" sz="2800" dirty="0" err="1" smtClean="0"/>
              <a:t>ne</a:t>
            </a:r>
            <a:r>
              <a:rPr lang="sk-SK" sz="2800" dirty="0" smtClean="0"/>
              <a:t> zo Slnka.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48998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5719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lstStyle/>
          <a:p>
            <a:r>
              <a:rPr lang="sk-SK" i="1" dirty="0" smtClean="0"/>
              <a:t>Opakujeme: Svetlo sa šíri zo zdrojov svetla.</a:t>
            </a:r>
          </a:p>
          <a:p>
            <a:pPr>
              <a:buNone/>
            </a:pPr>
            <a:endParaRPr lang="sk-SK" dirty="0" smtClean="0"/>
          </a:p>
          <a:p>
            <a:r>
              <a:rPr lang="sk-SK" b="1" dirty="0" smtClean="0"/>
              <a:t>Zdroje svetla </a:t>
            </a:r>
            <a:r>
              <a:rPr lang="sk-SK" dirty="0" smtClean="0"/>
              <a:t>môžeme</a:t>
            </a:r>
            <a:r>
              <a:rPr lang="sk-SK" b="1" dirty="0" smtClean="0"/>
              <a:t> </a:t>
            </a:r>
            <a:r>
              <a:rPr lang="sk-SK" dirty="0" smtClean="0"/>
              <a:t>rozdeliť napríklad na:</a:t>
            </a:r>
          </a:p>
          <a:p>
            <a:pPr>
              <a:buNone/>
            </a:pPr>
            <a:endParaRPr lang="sk-SK" dirty="0" smtClean="0"/>
          </a:p>
          <a:p>
            <a:pPr lvl="4">
              <a:buNone/>
            </a:pPr>
            <a:r>
              <a:rPr lang="sk-SK" sz="2000" dirty="0" smtClean="0">
                <a:solidFill>
                  <a:schemeClr val="accent2">
                    <a:lumMod val="75000"/>
                  </a:schemeClr>
                </a:solidFill>
              </a:rPr>
              <a:t>prirodzené</a:t>
            </a:r>
            <a:r>
              <a:rPr lang="sk-SK" sz="2000" dirty="0" smtClean="0"/>
              <a:t> ( Slnko, blesk, svätojánska muška)</a:t>
            </a:r>
          </a:p>
          <a:p>
            <a:endParaRPr lang="sk-SK" sz="2000" dirty="0" smtClean="0"/>
          </a:p>
          <a:p>
            <a:pPr lvl="4">
              <a:buNone/>
            </a:pPr>
            <a:r>
              <a:rPr lang="sk-SK" sz="2000" dirty="0" smtClean="0">
                <a:solidFill>
                  <a:schemeClr val="accent2">
                    <a:lumMod val="75000"/>
                  </a:schemeClr>
                </a:solidFill>
              </a:rPr>
              <a:t>umelé </a:t>
            </a:r>
            <a:r>
              <a:rPr lang="sk-SK" sz="2000" dirty="0" smtClean="0"/>
              <a:t>( žiarovka, žiarivka)</a:t>
            </a:r>
          </a:p>
          <a:p>
            <a:endParaRPr lang="sk-SK" dirty="0" smtClean="0"/>
          </a:p>
          <a:p>
            <a:pPr lvl="4">
              <a:buNone/>
            </a:pPr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</a:rPr>
              <a:t>rozžeravené </a:t>
            </a:r>
            <a:r>
              <a:rPr lang="sk-SK" sz="2000" dirty="0" smtClean="0"/>
              <a:t>(Slnko, plameň, žiarovka)</a:t>
            </a:r>
          </a:p>
          <a:p>
            <a:pPr lvl="4">
              <a:buNone/>
            </a:pPr>
            <a:endParaRPr lang="sk-SK" sz="2000" dirty="0" smtClean="0"/>
          </a:p>
          <a:p>
            <a:pPr lvl="4">
              <a:buNone/>
            </a:pPr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</a:rPr>
              <a:t>studené</a:t>
            </a:r>
            <a:r>
              <a:rPr lang="sk-SK" sz="2000" dirty="0" smtClean="0"/>
              <a:t> ( žiarivka, monitor)</a:t>
            </a:r>
          </a:p>
          <a:p>
            <a:pPr lvl="4">
              <a:buNone/>
            </a:pPr>
            <a:endParaRPr lang="sk-SK" sz="2000" dirty="0" smtClean="0"/>
          </a:p>
          <a:p>
            <a:pPr lvl="4">
              <a:buNone/>
            </a:pPr>
            <a:r>
              <a:rPr lang="sk-SK" sz="2000" dirty="0" smtClean="0">
                <a:solidFill>
                  <a:schemeClr val="bg2">
                    <a:lumMod val="25000"/>
                  </a:schemeClr>
                </a:solidFill>
              </a:rPr>
              <a:t>plošné </a:t>
            </a:r>
            <a:r>
              <a:rPr lang="sk-SK" sz="2000" dirty="0" smtClean="0"/>
              <a:t>( Slnko)</a:t>
            </a:r>
          </a:p>
          <a:p>
            <a:pPr lvl="4">
              <a:buNone/>
            </a:pPr>
            <a:r>
              <a:rPr lang="sk-SK" dirty="0" smtClean="0"/>
              <a:t> </a:t>
            </a:r>
          </a:p>
          <a:p>
            <a:pPr lvl="4">
              <a:buNone/>
            </a:pPr>
            <a:r>
              <a:rPr lang="sk-SK" sz="2000" dirty="0" smtClean="0"/>
              <a:t> </a:t>
            </a:r>
            <a:r>
              <a:rPr lang="sk-SK" sz="2000" dirty="0" smtClean="0">
                <a:solidFill>
                  <a:schemeClr val="bg2">
                    <a:lumMod val="25000"/>
                  </a:schemeClr>
                </a:solidFill>
              </a:rPr>
              <a:t> bodové </a:t>
            </a:r>
            <a:r>
              <a:rPr lang="sk-SK" sz="2000" dirty="0" smtClean="0"/>
              <a:t>( žiarovka)</a:t>
            </a:r>
          </a:p>
        </p:txBody>
      </p:sp>
      <p:grpSp>
        <p:nvGrpSpPr>
          <p:cNvPr id="11" name="Skupina 10"/>
          <p:cNvGrpSpPr/>
          <p:nvPr/>
        </p:nvGrpSpPr>
        <p:grpSpPr>
          <a:xfrm>
            <a:off x="1043608" y="2348880"/>
            <a:ext cx="642942" cy="785818"/>
            <a:chOff x="1142976" y="1500174"/>
            <a:chExt cx="642942" cy="785818"/>
          </a:xfrm>
        </p:grpSpPr>
        <p:cxnSp>
          <p:nvCxnSpPr>
            <p:cNvPr id="5" name="Rovná spojovacia šípka 4"/>
            <p:cNvCxnSpPr/>
            <p:nvPr/>
          </p:nvCxnSpPr>
          <p:spPr>
            <a:xfrm flipV="1">
              <a:off x="1142976" y="1500174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ovná spojovacia šípka 5"/>
            <p:cNvCxnSpPr/>
            <p:nvPr/>
          </p:nvCxnSpPr>
          <p:spPr>
            <a:xfrm>
              <a:off x="1142976" y="1928802"/>
              <a:ext cx="64294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Skupina 11"/>
          <p:cNvGrpSpPr/>
          <p:nvPr/>
        </p:nvGrpSpPr>
        <p:grpSpPr>
          <a:xfrm>
            <a:off x="1043608" y="3861048"/>
            <a:ext cx="642942" cy="785818"/>
            <a:chOff x="1142976" y="1500174"/>
            <a:chExt cx="642942" cy="785818"/>
          </a:xfrm>
        </p:grpSpPr>
        <p:cxnSp>
          <p:nvCxnSpPr>
            <p:cNvPr id="13" name="Rovná spojovacia šípka 12"/>
            <p:cNvCxnSpPr/>
            <p:nvPr/>
          </p:nvCxnSpPr>
          <p:spPr>
            <a:xfrm flipV="1">
              <a:off x="1142976" y="1500174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ovná spojovacia šípka 13"/>
            <p:cNvCxnSpPr/>
            <p:nvPr/>
          </p:nvCxnSpPr>
          <p:spPr>
            <a:xfrm>
              <a:off x="1142976" y="1928802"/>
              <a:ext cx="64294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Skupina 14"/>
          <p:cNvGrpSpPr/>
          <p:nvPr/>
        </p:nvGrpSpPr>
        <p:grpSpPr>
          <a:xfrm>
            <a:off x="1115616" y="5373216"/>
            <a:ext cx="642942" cy="785818"/>
            <a:chOff x="1142976" y="1500174"/>
            <a:chExt cx="642942" cy="785818"/>
          </a:xfrm>
        </p:grpSpPr>
        <p:cxnSp>
          <p:nvCxnSpPr>
            <p:cNvPr id="16" name="Rovná spojovacia šípka 15"/>
            <p:cNvCxnSpPr/>
            <p:nvPr/>
          </p:nvCxnSpPr>
          <p:spPr>
            <a:xfrm flipV="1">
              <a:off x="1142976" y="1500174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ovacia šípka 16"/>
            <p:cNvCxnSpPr/>
            <p:nvPr/>
          </p:nvCxnSpPr>
          <p:spPr>
            <a:xfrm>
              <a:off x="1142976" y="1928802"/>
              <a:ext cx="64294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 descr="ziarov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2538413" cy="422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3" name="Picture 5" descr="ziariv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33375"/>
            <a:ext cx="3240087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4" name="Picture 6" descr="halogé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89363"/>
            <a:ext cx="2736850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5" name="Picture 7" descr="LED žiarovk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644900"/>
            <a:ext cx="2520950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6" name="Picture 8" descr="dió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88913"/>
            <a:ext cx="1852612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11188" y="5445125"/>
            <a:ext cx="1512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b="1">
                <a:solidFill>
                  <a:schemeClr val="folHlink"/>
                </a:solidFill>
              </a:rPr>
              <a:t>Žiarovka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6588125" y="3141663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b="1">
                <a:solidFill>
                  <a:schemeClr val="folHlink"/>
                </a:solidFill>
              </a:rPr>
              <a:t>Źiarivka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5795963" y="6237288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b="1">
                <a:solidFill>
                  <a:schemeClr val="folHlink"/>
                </a:solidFill>
              </a:rPr>
              <a:t>Halogénová žiarovka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3132138" y="6237288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b="1">
                <a:solidFill>
                  <a:schemeClr val="folHlink"/>
                </a:solidFill>
              </a:rPr>
              <a:t>LED žiarovka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3492500" y="306863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b="1">
                <a:solidFill>
                  <a:schemeClr val="folHlink"/>
                </a:solidFill>
              </a:rPr>
              <a:t>Dióda</a:t>
            </a:r>
          </a:p>
        </p:txBody>
      </p:sp>
    </p:spTree>
    <p:extLst>
      <p:ext uri="{BB962C8B-B14F-4D97-AF65-F5344CB8AC3E}">
        <p14:creationId xmlns:p14="http://schemas.microsoft.com/office/powerpoint/2010/main" val="259590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10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5" dur="10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7" grpId="0"/>
      <p:bldP spid="63498" grpId="0"/>
      <p:bldP spid="63499" grpId="0"/>
      <p:bldP spid="63500" grpId="0"/>
      <p:bldP spid="635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4" descr="bioluminisc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8913"/>
            <a:ext cx="3165475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7" name="Picture 5" descr="fotoluminiscenc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221163"/>
            <a:ext cx="33845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8" name="Picture 6" descr="fluorescenc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60350"/>
            <a:ext cx="3960812" cy="257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9" name="Picture 7" descr="tlejivk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997200"/>
            <a:ext cx="3024188" cy="264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20" name="Picture 8" descr="tlejivková skúšačk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935538"/>
            <a:ext cx="4111625" cy="170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684213" y="260350"/>
            <a:ext cx="2447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b="1" dirty="0" err="1">
                <a:solidFill>
                  <a:schemeClr val="bg1"/>
                </a:solidFill>
              </a:rPr>
              <a:t>Bioluminisce</a:t>
            </a:r>
            <a:r>
              <a:rPr lang="sk-SK" altLang="sk-SK" b="1" dirty="0" err="1">
                <a:solidFill>
                  <a:schemeClr val="folHlink"/>
                </a:solidFill>
              </a:rPr>
              <a:t>ncia</a:t>
            </a:r>
            <a:endParaRPr lang="sk-SK" altLang="sk-SK" b="1" dirty="0">
              <a:solidFill>
                <a:schemeClr val="folHlink"/>
              </a:solidFill>
            </a:endParaRP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435600" y="260350"/>
            <a:ext cx="352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altLang="sk-SK" b="1">
                <a:solidFill>
                  <a:srgbClr val="0033CC"/>
                </a:solidFill>
              </a:rPr>
              <a:t>Fluorescencia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611188" y="5949950"/>
            <a:ext cx="2736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altLang="sk-SK" b="1" dirty="0" err="1">
                <a:solidFill>
                  <a:schemeClr val="bg1"/>
                </a:solidFill>
              </a:rPr>
              <a:t>Fotoluminiscencia</a:t>
            </a:r>
            <a:endParaRPr lang="sk-SK" altLang="sk-SK" b="1" dirty="0">
              <a:solidFill>
                <a:schemeClr val="bg1"/>
              </a:solidFill>
            </a:endParaRP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3563938" y="2997200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altLang="sk-SK" b="1">
                <a:solidFill>
                  <a:srgbClr val="0033CC"/>
                </a:solidFill>
              </a:rPr>
              <a:t>Tlejivka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4932363" y="4941888"/>
            <a:ext cx="352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altLang="sk-SK" b="1">
                <a:solidFill>
                  <a:schemeClr val="folHlink"/>
                </a:solidFill>
              </a:rPr>
              <a:t>Tlejivková skúšačka</a:t>
            </a:r>
          </a:p>
        </p:txBody>
      </p:sp>
    </p:spTree>
    <p:extLst>
      <p:ext uri="{BB962C8B-B14F-4D97-AF65-F5344CB8AC3E}">
        <p14:creationId xmlns:p14="http://schemas.microsoft.com/office/powerpoint/2010/main" val="68579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10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10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  <p:bldP spid="64523" grpId="0"/>
      <p:bldP spid="64524" grpId="0"/>
      <p:bldP spid="645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Porovnanie slnka a žiarovky</a:t>
            </a:r>
            <a:endParaRPr lang="sk-SK" dirty="0"/>
          </a:p>
        </p:txBody>
      </p:sp>
      <p:pic>
        <p:nvPicPr>
          <p:cNvPr id="5" name="Zástupný symbol obsahu 4" descr="sun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285860"/>
            <a:ext cx="1452554" cy="1452554"/>
          </a:xfrm>
        </p:spPr>
      </p:pic>
      <p:pic>
        <p:nvPicPr>
          <p:cNvPr id="6" name="Obrázok 5" descr="820505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4071942"/>
            <a:ext cx="1547810" cy="1434304"/>
          </a:xfrm>
          <a:prstGeom prst="rect">
            <a:avLst/>
          </a:prstGeom>
        </p:spPr>
      </p:pic>
      <p:pic>
        <p:nvPicPr>
          <p:cNvPr id="7" name="Obrázok 6" descr="Snímka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0232" y="1428736"/>
            <a:ext cx="6182295" cy="1632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457200" y="3232936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i="1" dirty="0" smtClean="0">
                <a:latin typeface="Candara" pitchFamily="34" charset="0"/>
              </a:rPr>
              <a:t>Slnečné lúče dopadajúce na povrch Zeme sa nám javia ako rovnobežné lúče (plošný zdroj).</a:t>
            </a:r>
            <a:endParaRPr lang="sk-SK" sz="2000" b="1" i="1" dirty="0">
              <a:latin typeface="Candara" pitchFamily="34" charset="0"/>
            </a:endParaRPr>
          </a:p>
        </p:txBody>
      </p:sp>
      <p:pic>
        <p:nvPicPr>
          <p:cNvPr id="9" name="Obrázok 8" descr="Snímka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1670" y="3929066"/>
            <a:ext cx="6182295" cy="1788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BlokTextu 9"/>
          <p:cNvSpPr txBox="1"/>
          <p:nvPr/>
        </p:nvSpPr>
        <p:spPr>
          <a:xfrm>
            <a:off x="928662" y="6000768"/>
            <a:ext cx="700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 smtClean="0">
                <a:latin typeface="Candara" pitchFamily="34" charset="0"/>
              </a:rPr>
              <a:t>Svetelné lúče žiarovky sú </a:t>
            </a:r>
            <a:r>
              <a:rPr lang="sk-SK" sz="2000" b="1" i="1" dirty="0" smtClean="0">
                <a:latin typeface="Candara" pitchFamily="34" charset="0"/>
              </a:rPr>
              <a:t>rozbiehavé (bodový zdroj)</a:t>
            </a:r>
            <a:r>
              <a:rPr lang="sk-SK" b="1" i="1" dirty="0" smtClean="0">
                <a:latin typeface="Candara" pitchFamily="34" charset="0"/>
              </a:rPr>
              <a:t>.</a:t>
            </a:r>
            <a:endParaRPr lang="sk-SK" b="1" i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562074"/>
          </a:xfrm>
        </p:spPr>
        <p:txBody>
          <a:bodyPr/>
          <a:lstStyle/>
          <a:p>
            <a:pPr algn="ctr"/>
            <a:r>
              <a:rPr lang="sk-SK" b="1" dirty="0" err="1" smtClean="0"/>
              <a:t>DôSLEDOK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075240" cy="5493224"/>
          </a:xfrm>
        </p:spPr>
        <p:txBody>
          <a:bodyPr/>
          <a:lstStyle/>
          <a:p>
            <a:pPr algn="ctr">
              <a:buNone/>
            </a:pPr>
            <a:r>
              <a:rPr lang="sk-SK" sz="3600" b="1" dirty="0" smtClean="0">
                <a:solidFill>
                  <a:srgbClr val="FF0000"/>
                </a:solidFill>
              </a:rPr>
              <a:t>Svetlo sa šíri priamočiaro</a:t>
            </a:r>
            <a:r>
              <a:rPr lang="sk-SK" sz="3600" dirty="0" smtClean="0">
                <a:solidFill>
                  <a:srgbClr val="FF0000"/>
                </a:solidFill>
              </a:rPr>
              <a:t>.</a:t>
            </a:r>
          </a:p>
          <a:p>
            <a:pPr algn="ctr">
              <a:buNone/>
            </a:pPr>
            <a:endParaRPr lang="sk-SK" dirty="0" smtClean="0"/>
          </a:p>
          <a:p>
            <a:r>
              <a:rPr lang="sk-SK" dirty="0" smtClean="0"/>
              <a:t>Dôsledky a využitie a tohto javu: </a:t>
            </a:r>
          </a:p>
          <a:p>
            <a:pPr lvl="1"/>
            <a:r>
              <a:rPr lang="sk-SK" dirty="0" smtClean="0"/>
              <a:t>Vznik tieňa</a:t>
            </a:r>
          </a:p>
          <a:p>
            <a:pPr lvl="1"/>
            <a:r>
              <a:rPr lang="sk-SK" dirty="0" smtClean="0"/>
              <a:t>Zatmenie Slnka a Mesiaca</a:t>
            </a:r>
          </a:p>
          <a:p>
            <a:pPr lvl="1"/>
            <a:r>
              <a:rPr lang="sk-SK" dirty="0" smtClean="0"/>
              <a:t>Geodézia ( zememeračstvo)</a:t>
            </a:r>
          </a:p>
          <a:p>
            <a:pPr lvl="1"/>
            <a:r>
              <a:rPr lang="sk-SK" dirty="0" err="1" smtClean="0"/>
              <a:t>Camera</a:t>
            </a:r>
            <a:r>
              <a:rPr lang="sk-SK" dirty="0" smtClean="0"/>
              <a:t> </a:t>
            </a:r>
            <a:r>
              <a:rPr lang="sk-SK" dirty="0" err="1" smtClean="0"/>
              <a:t>obscura</a:t>
            </a:r>
            <a:r>
              <a:rPr lang="sk-SK" dirty="0" smtClean="0"/>
              <a:t> ( predchodca fotoaparátu)</a:t>
            </a:r>
            <a:endParaRPr lang="sk-SK" dirty="0"/>
          </a:p>
        </p:txBody>
      </p:sp>
      <p:pic>
        <p:nvPicPr>
          <p:cNvPr id="4" name="Obrázok 3" descr="came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4653136"/>
            <a:ext cx="2705100" cy="1695450"/>
          </a:xfrm>
          <a:prstGeom prst="rect">
            <a:avLst/>
          </a:prstGeom>
        </p:spPr>
      </p:pic>
      <p:pic>
        <p:nvPicPr>
          <p:cNvPr id="5" name="Obrázok 4" descr="mer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4581128"/>
            <a:ext cx="1423351" cy="1836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634082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Tieň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95536" y="980728"/>
            <a:ext cx="8496944" cy="5493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i="1" dirty="0" smtClean="0"/>
              <a:t>Rýchlosť šírenia svetla vo vzduchu je 300 000 km/s </a:t>
            </a:r>
          </a:p>
          <a:p>
            <a:pPr>
              <a:lnSpc>
                <a:spcPct val="150000"/>
              </a:lnSpc>
              <a:buNone/>
            </a:pPr>
            <a:r>
              <a:rPr lang="sk-SK" i="1" dirty="0" smtClean="0"/>
              <a:t>	(asi 7,5 krát okolo rovníka za sekundu)   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Ak osvetlíme nepriehľadné  teleso vznikne za ním priestor, kam svetlo zo zdroja nedopadne.</a:t>
            </a:r>
          </a:p>
          <a:p>
            <a:pPr>
              <a:lnSpc>
                <a:spcPct val="150000"/>
              </a:lnSpc>
            </a:pPr>
            <a:r>
              <a:rPr lang="sk-SK" b="1" dirty="0" smtClean="0"/>
              <a:t>TIEŇ</a:t>
            </a:r>
            <a:r>
              <a:rPr lang="sk-SK" dirty="0" smtClean="0"/>
              <a:t> je priestor za osvetleným telesom.  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Tieň môže byť:</a:t>
            </a:r>
          </a:p>
          <a:p>
            <a:pPr lvl="1">
              <a:lnSpc>
                <a:spcPct val="150000"/>
              </a:lnSpc>
            </a:pPr>
            <a:r>
              <a:rPr lang="sk-SK" b="1" dirty="0" smtClean="0"/>
              <a:t>úplný</a:t>
            </a:r>
            <a:r>
              <a:rPr lang="sk-SK" dirty="0" smtClean="0"/>
              <a:t>  (kam nedopadne svetlo zo žiadneho zdroja)    </a:t>
            </a:r>
          </a:p>
          <a:p>
            <a:pPr lvl="1">
              <a:lnSpc>
                <a:spcPct val="150000"/>
              </a:lnSpc>
            </a:pPr>
            <a:r>
              <a:rPr lang="sk-SK" b="1" dirty="0" smtClean="0"/>
              <a:t>polotieň </a:t>
            </a:r>
            <a:r>
              <a:rPr lang="sk-SK" dirty="0" smtClean="0"/>
              <a:t>( tieň osvetlený iným zdrojom svetla)                                           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Zástupný symbol obsahu 3" descr="stiahnuť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836712"/>
            <a:ext cx="6901308" cy="3600400"/>
          </a:xfrm>
        </p:spPr>
      </p:pic>
      <p:sp>
        <p:nvSpPr>
          <p:cNvPr id="5" name="BlokTextu 4"/>
          <p:cNvSpPr txBox="1"/>
          <p:nvPr/>
        </p:nvSpPr>
        <p:spPr>
          <a:xfrm>
            <a:off x="683568" y="4653136"/>
            <a:ext cx="4955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Dôsledky vzniku tieňa: 	- mesačné fázy</a:t>
            </a:r>
          </a:p>
          <a:p>
            <a:r>
              <a:rPr lang="sk-SK" dirty="0" smtClean="0"/>
              <a:t>			- zatmenie Slnka</a:t>
            </a:r>
          </a:p>
          <a:p>
            <a:r>
              <a:rPr lang="sk-SK" dirty="0" smtClean="0"/>
              <a:t>			- zatmenie Mesiaca</a:t>
            </a:r>
          </a:p>
          <a:p>
            <a:r>
              <a:rPr lang="sk-SK" dirty="0" smtClean="0"/>
              <a:t>			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87</TotalTime>
  <Words>401</Words>
  <Application>Microsoft Office PowerPoint</Application>
  <PresentationFormat>Prezentácia na obrazovke (4:3)</PresentationFormat>
  <Paragraphs>94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Candara</vt:lpstr>
      <vt:lpstr>Century Schoolbook</vt:lpstr>
      <vt:lpstr>Wingdings</vt:lpstr>
      <vt:lpstr>Wingdings 2</vt:lpstr>
      <vt:lpstr>Arkáda</vt:lpstr>
      <vt:lpstr>SVETLO</vt:lpstr>
      <vt:lpstr>Prezentácia programu PowerPoint</vt:lpstr>
      <vt:lpstr>Prezentácia programu PowerPoint</vt:lpstr>
      <vt:lpstr>Prezentácia programu PowerPoint</vt:lpstr>
      <vt:lpstr>Prezentácia programu PowerPoint</vt:lpstr>
      <vt:lpstr>Porovnanie slnka a žiarovky</vt:lpstr>
      <vt:lpstr>DôSLEDOK:</vt:lpstr>
      <vt:lpstr>Tieň </vt:lpstr>
      <vt:lpstr>Prezentácia programu PowerPoint</vt:lpstr>
      <vt:lpstr>Mesačné fázy</vt:lpstr>
      <vt:lpstr>Zatmenie slnka</vt:lpstr>
      <vt:lpstr>Zatmenie mesiaca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Dušan Andraško</cp:lastModifiedBy>
  <cp:revision>20</cp:revision>
  <dcterms:created xsi:type="dcterms:W3CDTF">2015-09-10T10:45:24Z</dcterms:created>
  <dcterms:modified xsi:type="dcterms:W3CDTF">2020-09-22T04:17:05Z</dcterms:modified>
</cp:coreProperties>
</file>