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56" r:id="rId5"/>
    <p:sldId id="258" r:id="rId6"/>
    <p:sldId id="274" r:id="rId7"/>
    <p:sldId id="259" r:id="rId8"/>
    <p:sldId id="261" r:id="rId9"/>
    <p:sldId id="270" r:id="rId10"/>
    <p:sldId id="263" r:id="rId11"/>
    <p:sldId id="262" r:id="rId12"/>
    <p:sldId id="272" r:id="rId13"/>
    <p:sldId id="271" r:id="rId14"/>
    <p:sldId id="264" r:id="rId15"/>
    <p:sldId id="265" r:id="rId16"/>
    <p:sldId id="266" r:id="rId17"/>
    <p:sldId id="267" r:id="rId18"/>
    <p:sldId id="269" r:id="rId19"/>
    <p:sldId id="268" r:id="rId20"/>
    <p:sldId id="273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A"/>
    <a:srgbClr val="3333FF"/>
    <a:srgbClr val="CBF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Tmavý štý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>
      <p:cViewPr varScale="1">
        <p:scale>
          <a:sx n="63" d="100"/>
          <a:sy n="63" d="100"/>
        </p:scale>
        <p:origin x="1448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14. 9. 2020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0" y="2667000"/>
            <a:ext cx="6705600" cy="1524000"/>
          </a:xfrm>
        </p:spPr>
        <p:txBody>
          <a:bodyPr>
            <a:normAutofit fontScale="90000"/>
          </a:bodyPr>
          <a:lstStyle/>
          <a:p>
            <a:r>
              <a:rPr lang="sk-SK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Podmienky, výrokové formy, negácia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594932" y="6153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sk-SK" b="1" i="1" dirty="0" smtClean="0">
                <a:solidFill>
                  <a:schemeClr val="bg1">
                    <a:lumMod val="50000"/>
                  </a:schemeClr>
                </a:solidFill>
              </a:rPr>
              <a:t>Iveta </a:t>
            </a:r>
            <a:r>
              <a:rPr lang="sk-SK" b="1" i="1" dirty="0" err="1" smtClean="0">
                <a:solidFill>
                  <a:schemeClr val="bg1">
                    <a:lumMod val="50000"/>
                  </a:schemeClr>
                </a:solidFill>
              </a:rPr>
              <a:t>Hermanovská</a:t>
            </a:r>
            <a:r>
              <a:rPr lang="sk-SK" b="1" i="1" dirty="0" smtClean="0">
                <a:solidFill>
                  <a:schemeClr val="bg1">
                    <a:lumMod val="50000"/>
                  </a:schemeClr>
                </a:solidFill>
              </a:rPr>
              <a:t> 2018</a:t>
            </a:r>
            <a:endParaRPr lang="sk-SK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4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838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</a:t>
            </a:r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38200" y="1524000"/>
            <a:ext cx="67056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C</a:t>
            </a:r>
            <a:r>
              <a:rPr lang="sk-SK" sz="3200" b="1" dirty="0" smtClean="0"/>
              <a:t>:   </a:t>
            </a:r>
            <a:r>
              <a:rPr lang="sk-SK" sz="3200" dirty="0" smtClean="0"/>
              <a:t>Bratislava nie je hlavné mesto SR.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762000" y="2463225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C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2449286"/>
            <a:ext cx="6477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Nie je pravda, že Bratislava nie je hlavné mesto SR.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762000" y="4473716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C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1524000" y="4473716"/>
            <a:ext cx="64770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Bratislava je hlavné mesto SR.</a:t>
            </a:r>
            <a:endParaRPr lang="sk-SK" sz="3200" dirty="0"/>
          </a:p>
        </p:txBody>
      </p:sp>
      <p:sp>
        <p:nvSpPr>
          <p:cNvPr id="8" name="BlokTextu 7"/>
          <p:cNvSpPr txBox="1"/>
          <p:nvPr/>
        </p:nvSpPr>
        <p:spPr>
          <a:xfrm>
            <a:off x="7239000" y="1447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0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7260770" y="4397514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1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7260770" y="2590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1</a:t>
            </a:r>
            <a:endParaRPr lang="sk-SK" sz="4000" b="1" dirty="0">
              <a:solidFill>
                <a:srgbClr val="FF0000"/>
              </a:solidFill>
            </a:endParaRPr>
          </a:p>
        </p:txBody>
      </p:sp>
      <p:pic>
        <p:nvPicPr>
          <p:cNvPr id="4100" name="Picture 4" descr="veselý obličej,obličej,emotikony,emocionálního,otazník,pomoc,média,klipart,public domain,obráz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048000"/>
            <a:ext cx="1219200" cy="11806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Smiley Face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791075"/>
            <a:ext cx="1116000" cy="11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Rovná spojnica 12"/>
          <p:cNvCxnSpPr/>
          <p:nvPr/>
        </p:nvCxnSpPr>
        <p:spPr>
          <a:xfrm>
            <a:off x="914400" y="2133600"/>
            <a:ext cx="723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nica 2"/>
          <p:cNvCxnSpPr/>
          <p:nvPr/>
        </p:nvCxnSpPr>
        <p:spPr>
          <a:xfrm>
            <a:off x="2133600" y="1905000"/>
            <a:ext cx="48768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nica 3"/>
          <p:cNvCxnSpPr/>
          <p:nvPr/>
        </p:nvCxnSpPr>
        <p:spPr>
          <a:xfrm>
            <a:off x="2133600" y="2590800"/>
            <a:ext cx="48768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ovná spojnica 4"/>
          <p:cNvCxnSpPr/>
          <p:nvPr/>
        </p:nvCxnSpPr>
        <p:spPr>
          <a:xfrm>
            <a:off x="2133600" y="3276600"/>
            <a:ext cx="48768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ovná spojnica 5"/>
          <p:cNvCxnSpPr/>
          <p:nvPr/>
        </p:nvCxnSpPr>
        <p:spPr>
          <a:xfrm>
            <a:off x="4495800" y="1371600"/>
            <a:ext cx="0" cy="1905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2819400" y="12192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i="1" dirty="0" smtClean="0"/>
              <a:t>A</a:t>
            </a:r>
            <a:endParaRPr lang="sk-SK" sz="4000" b="1" i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5181600" y="12192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i="1" dirty="0" smtClean="0"/>
              <a:t>A</a:t>
            </a:r>
            <a:r>
              <a:rPr lang="sk-SK" sz="4000" b="1" dirty="0" smtClean="0"/>
              <a:t>ˈ</a:t>
            </a:r>
            <a:endParaRPr lang="sk-SK" sz="4000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2819400" y="19050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sk-SK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2830286" y="2590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sk-SK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5105400" y="2590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1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5105400" y="19050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0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1447800" y="3733800"/>
            <a:ext cx="6477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b="1" dirty="0" smtClean="0">
                <a:solidFill>
                  <a:srgbClr val="C00000"/>
                </a:solidFill>
              </a:rPr>
              <a:t>Výrok a jeho negácia majú vždy opačné </a:t>
            </a:r>
            <a:r>
              <a:rPr lang="sk-SK" sz="3200" b="1" dirty="0" err="1" smtClean="0">
                <a:solidFill>
                  <a:srgbClr val="C00000"/>
                </a:solidFill>
              </a:rPr>
              <a:t>pravdivostné</a:t>
            </a:r>
            <a:r>
              <a:rPr lang="sk-SK" sz="3200" b="1" dirty="0" smtClean="0">
                <a:solidFill>
                  <a:srgbClr val="C00000"/>
                </a:solidFill>
              </a:rPr>
              <a:t> hodnoty.</a:t>
            </a:r>
            <a:endParaRPr lang="sk-SK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19200" y="24384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>
                <a:solidFill>
                  <a:srgbClr val="000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Výroky, ktoré hovoria o počte niečoho:</a:t>
            </a:r>
            <a:endParaRPr lang="sk-SK" sz="4400" b="1" dirty="0">
              <a:solidFill>
                <a:srgbClr val="0000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838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</a:t>
            </a:r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38200" y="1524000"/>
            <a:ext cx="67056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D</a:t>
            </a:r>
            <a:r>
              <a:rPr lang="sk-SK" sz="3200" b="1" dirty="0" smtClean="0"/>
              <a:t>:   </a:t>
            </a:r>
            <a:r>
              <a:rPr lang="sk-SK" sz="3200" dirty="0" smtClean="0"/>
              <a:t>Každý trojuholník je ostrouhlý.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762000" y="2463225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D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2449286"/>
            <a:ext cx="6477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Aspoň jeden trojuholník nie je ostrouhlý.</a:t>
            </a:r>
            <a:endParaRPr lang="sk-SK" sz="3200" dirty="0"/>
          </a:p>
        </p:txBody>
      </p:sp>
      <p:sp>
        <p:nvSpPr>
          <p:cNvPr id="8" name="BlokTextu 7"/>
          <p:cNvSpPr txBox="1"/>
          <p:nvPr/>
        </p:nvSpPr>
        <p:spPr>
          <a:xfrm>
            <a:off x="7162800" y="1447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0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7162800" y="2590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1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838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</a:t>
            </a:r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62000" y="1371600"/>
            <a:ext cx="67056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E</a:t>
            </a:r>
            <a:r>
              <a:rPr lang="sk-SK" sz="3200" b="1" dirty="0" smtClean="0"/>
              <a:t>:   </a:t>
            </a:r>
            <a:r>
              <a:rPr lang="sk-SK" sz="3200" dirty="0" smtClean="0"/>
              <a:t>Dnes chýba aspoň 5 žiakov.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762000" y="3429000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E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4876800"/>
            <a:ext cx="6552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Dnes chýbajú najviac 4 žiaci.</a:t>
            </a:r>
            <a:endParaRPr lang="sk-SK" sz="3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8980" t="36000" b="34000"/>
          <a:stretch>
            <a:fillRect/>
          </a:stretch>
        </p:blipFill>
        <p:spPr bwMode="auto">
          <a:xfrm>
            <a:off x="1512452" y="1905001"/>
            <a:ext cx="6516000" cy="120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8677" t="36364" b="34545"/>
          <a:stretch>
            <a:fillRect/>
          </a:stretch>
        </p:blipFill>
        <p:spPr bwMode="auto">
          <a:xfrm>
            <a:off x="1523859" y="3429000"/>
            <a:ext cx="6516397" cy="116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8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838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</a:t>
            </a:r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62000" y="1371600"/>
            <a:ext cx="80772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F</a:t>
            </a:r>
            <a:r>
              <a:rPr lang="sk-SK" sz="3200" b="1" dirty="0" smtClean="0"/>
              <a:t>:  </a:t>
            </a:r>
            <a:r>
              <a:rPr lang="sk-SK" sz="3200" dirty="0" smtClean="0"/>
              <a:t>Jednotku z písomky mali najviac traja žiaci.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762000" y="3429000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F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4876800"/>
            <a:ext cx="67818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Jednotku z písomky mali aspoň 4 žiaci.</a:t>
            </a:r>
            <a:endParaRPr lang="sk-SK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8314" t="37037" b="35185"/>
          <a:stretch>
            <a:fillRect/>
          </a:stretch>
        </p:blipFill>
        <p:spPr bwMode="auto">
          <a:xfrm>
            <a:off x="1507374" y="1981200"/>
            <a:ext cx="672222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9020" t="37470" b="35714"/>
          <a:stretch>
            <a:fillRect/>
          </a:stretch>
        </p:blipFill>
        <p:spPr bwMode="auto">
          <a:xfrm>
            <a:off x="1524000" y="3429001"/>
            <a:ext cx="6732000" cy="111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838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</a:t>
            </a:r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62000" y="1371600"/>
            <a:ext cx="80772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G</a:t>
            </a:r>
            <a:r>
              <a:rPr lang="sk-SK" sz="3200" b="1" dirty="0" smtClean="0"/>
              <a:t>:   </a:t>
            </a:r>
            <a:r>
              <a:rPr lang="sk-SK" sz="3200" dirty="0" smtClean="0"/>
              <a:t>Okuliare nosia 2 žiaci.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762000" y="3429000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G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4876800"/>
            <a:ext cx="66960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Okuliare nosí najviac 1 žiak alebo aspoň 3 žiaci.</a:t>
            </a:r>
            <a:endParaRPr lang="sk-SK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9354" t="38889" b="33333"/>
          <a:stretch>
            <a:fillRect/>
          </a:stretch>
        </p:blipFill>
        <p:spPr bwMode="auto">
          <a:xfrm>
            <a:off x="1524000" y="3429000"/>
            <a:ext cx="6646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9354" t="36667" b="35000"/>
          <a:stretch>
            <a:fillRect/>
          </a:stretch>
        </p:blipFill>
        <p:spPr bwMode="auto">
          <a:xfrm>
            <a:off x="1524000" y="1981204"/>
            <a:ext cx="6660000" cy="11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838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</a:t>
            </a:r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62000" y="1371600"/>
            <a:ext cx="80772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H</a:t>
            </a:r>
            <a:r>
              <a:rPr lang="sk-SK" sz="3200" b="1" dirty="0" smtClean="0"/>
              <a:t>:   </a:t>
            </a:r>
            <a:r>
              <a:rPr lang="sk-SK" sz="3200" dirty="0" smtClean="0"/>
              <a:t>Najmenej 7 krát som ho upozornil.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762000" y="3429000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H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4876800"/>
            <a:ext cx="6696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Najviac 6 krát som ho upozornil.</a:t>
            </a:r>
            <a:endParaRPr lang="sk-SK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371" t="37107" b="35063"/>
          <a:stretch>
            <a:fillRect/>
          </a:stretch>
        </p:blipFill>
        <p:spPr bwMode="auto">
          <a:xfrm>
            <a:off x="1521229" y="1981200"/>
            <a:ext cx="663217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8919" t="37736" b="33962"/>
          <a:stretch>
            <a:fillRect/>
          </a:stretch>
        </p:blipFill>
        <p:spPr bwMode="auto">
          <a:xfrm>
            <a:off x="1522833" y="3429000"/>
            <a:ext cx="6630567" cy="115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7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838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</a:t>
            </a:r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62000" y="1371600"/>
            <a:ext cx="80772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I</a:t>
            </a:r>
            <a:r>
              <a:rPr lang="sk-SK" sz="3200" b="1" dirty="0" smtClean="0"/>
              <a:t>:   </a:t>
            </a:r>
            <a:r>
              <a:rPr lang="sk-SK" sz="3200" dirty="0" smtClean="0"/>
              <a:t>Práve jeden z vás klamal.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762000" y="3429000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I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4876800"/>
            <a:ext cx="68040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Nikto z vás neklamal alebo aspoň dvaja klamali.</a:t>
            </a:r>
            <a:endParaRPr lang="sk-SK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9184" t="36364" b="34545"/>
          <a:stretch>
            <a:fillRect/>
          </a:stretch>
        </p:blipFill>
        <p:spPr bwMode="auto">
          <a:xfrm>
            <a:off x="1524000" y="3429000"/>
            <a:ext cx="678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9474" t="37393" b="35366"/>
          <a:stretch>
            <a:fillRect/>
          </a:stretch>
        </p:blipFill>
        <p:spPr bwMode="auto">
          <a:xfrm>
            <a:off x="1502228" y="1975120"/>
            <a:ext cx="6804000" cy="1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838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</a:t>
            </a:r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62000" y="1371600"/>
            <a:ext cx="80772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J</a:t>
            </a:r>
            <a:r>
              <a:rPr lang="sk-SK" sz="3200" b="1" dirty="0" smtClean="0"/>
              <a:t>:   </a:t>
            </a:r>
            <a:r>
              <a:rPr lang="sk-SK" sz="3200" dirty="0" smtClean="0"/>
              <a:t>Nikto neodišiel.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762000" y="3429000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J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4876800"/>
            <a:ext cx="68040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Aspoň jeden odišiel.</a:t>
            </a:r>
            <a:endParaRPr lang="sk-SK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9020" t="35714" b="33929"/>
          <a:stretch>
            <a:fillRect/>
          </a:stretch>
        </p:blipFill>
        <p:spPr bwMode="auto">
          <a:xfrm>
            <a:off x="1524000" y="1905003"/>
            <a:ext cx="6732000" cy="126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9517" t="38776" b="34694"/>
          <a:stretch>
            <a:fillRect/>
          </a:stretch>
        </p:blipFill>
        <p:spPr bwMode="auto">
          <a:xfrm>
            <a:off x="1523999" y="3429000"/>
            <a:ext cx="6732000" cy="110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3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924800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PODMIENKY</a:t>
            </a:r>
            <a:endParaRPr lang="sk-SK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752601"/>
            <a:ext cx="7543800" cy="1447800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smtClean="0"/>
              <a:t>Zápisy určujúce nejaké pravidlo v matematike (aj v bežnom živote)</a:t>
            </a:r>
            <a:r>
              <a:rPr lang="sk-SK" b="1" dirty="0" smtClean="0"/>
              <a:t> voláme </a:t>
            </a:r>
            <a:r>
              <a:rPr lang="sk-SK" b="1" dirty="0" smtClean="0">
                <a:solidFill>
                  <a:srgbClr val="FF0000"/>
                </a:solidFill>
              </a:rPr>
              <a:t>podmienky</a:t>
            </a:r>
            <a:r>
              <a:rPr lang="sk-SK" b="1" dirty="0" smtClean="0"/>
              <a:t>. </a:t>
            </a:r>
          </a:p>
          <a:p>
            <a:r>
              <a:rPr lang="sk-SK" dirty="0" smtClean="0"/>
              <a:t>Keď</a:t>
            </a:r>
            <a:r>
              <a:rPr lang="sk-SK" dirty="0" smtClean="0"/>
              <a:t> vieme overiť platnosť podmienky, dostávame </a:t>
            </a:r>
            <a:r>
              <a:rPr lang="sk-SK" b="1" dirty="0" smtClean="0"/>
              <a:t>výrok:</a:t>
            </a:r>
            <a:endParaRPr lang="sk-SK" b="1" dirty="0" smtClean="0"/>
          </a:p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706966" y="3048000"/>
            <a:ext cx="79248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2800" b="1" dirty="0" smtClean="0"/>
              <a:t>Pr</a:t>
            </a:r>
            <a:r>
              <a:rPr lang="sk-SK" sz="2800" b="1" dirty="0" smtClean="0"/>
              <a:t>.  </a:t>
            </a:r>
            <a:endParaRPr lang="sk-SK" sz="2800" b="1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sk-SK" sz="2800" dirty="0" smtClean="0"/>
              <a:t>Ak rozhodca zapíska faul, súper zahráva nepriamy kop. </a:t>
            </a:r>
            <a:r>
              <a:rPr lang="sk-SK" sz="2800" i="1" dirty="0" smtClean="0"/>
              <a:t>– je výrok</a:t>
            </a:r>
            <a:endParaRPr lang="sk-SK" sz="2800" i="1" dirty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Číslo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sk-SK" sz="28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je väčšie ako 200 a deliteľné 3. </a:t>
            </a:r>
            <a:r>
              <a:rPr kumimoji="0" lang="sk-SK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– nie je výrok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sk-SK" sz="2800" noProof="0" dirty="0" smtClean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800" noProof="0" dirty="0" smtClean="0"/>
              <a:t>Keď nevieme overiť platnosť podmienky, dostávame </a:t>
            </a:r>
            <a:r>
              <a:rPr lang="sk-SK" sz="2800" b="1" noProof="0" dirty="0" smtClean="0"/>
              <a:t>výrokovú formulu. </a:t>
            </a: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6829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19200" y="24384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 smtClean="0">
                <a:solidFill>
                  <a:srgbClr val="000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Pokračovanie </a:t>
            </a:r>
          </a:p>
          <a:p>
            <a:pPr algn="ctr"/>
            <a:r>
              <a:rPr lang="sk-SK" sz="4400" b="1" dirty="0" smtClean="0">
                <a:solidFill>
                  <a:srgbClr val="000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nabudúce</a:t>
            </a:r>
            <a:endParaRPr lang="sk-SK" sz="4400" b="1" dirty="0">
              <a:solidFill>
                <a:srgbClr val="0000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924800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VÝROKOVÁ FORMA</a:t>
            </a:r>
            <a:endParaRPr lang="sk-SK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/>
              <a:t>Zápisy obsahujúce aspoň 1 </a:t>
            </a:r>
            <a:r>
              <a:rPr lang="sk-SK" b="1" dirty="0" err="1" smtClean="0"/>
              <a:t>premenú</a:t>
            </a:r>
            <a:r>
              <a:rPr lang="sk-SK" b="1" dirty="0" smtClean="0"/>
              <a:t> nazývame </a:t>
            </a:r>
            <a:r>
              <a:rPr lang="sk-SK" b="1" dirty="0" smtClean="0">
                <a:solidFill>
                  <a:srgbClr val="FF0000"/>
                </a:solidFill>
              </a:rPr>
              <a:t>výrokové formy</a:t>
            </a:r>
            <a:r>
              <a:rPr lang="sk-SK" b="1" dirty="0" smtClean="0"/>
              <a:t>. </a:t>
            </a:r>
          </a:p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738027" y="2590800"/>
            <a:ext cx="79248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2800" b="1" dirty="0" smtClean="0"/>
              <a:t>Pr</a:t>
            </a:r>
            <a:r>
              <a:rPr lang="sk-SK" sz="2800" b="1" dirty="0" smtClean="0"/>
              <a:t>.  </a:t>
            </a:r>
            <a:endParaRPr lang="sk-SK" sz="2800" b="1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sk-SK" sz="2800" dirty="0" smtClean="0"/>
              <a:t>X &gt; 39			b)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 + 25 = 69</a:t>
            </a:r>
            <a:endParaRPr kumimoji="0" lang="sk-SK" sz="28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sk-SK" sz="2800" noProof="0" dirty="0" smtClean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sk-SK" sz="2800" noProof="0" dirty="0" smtClean="0"/>
              <a:t>Výrokové formy nie sú výroky, ale sa nimi stanú, keď za premennú dosadíme číslo:</a:t>
            </a:r>
            <a:r>
              <a:rPr lang="sk-SK" sz="2800" b="1" noProof="0" dirty="0" smtClean="0"/>
              <a:t> </a:t>
            </a:r>
          </a:p>
          <a:p>
            <a:pPr lvl="0">
              <a:spcBef>
                <a:spcPct val="20000"/>
              </a:spcBef>
              <a:defRPr/>
            </a:pPr>
            <a:r>
              <a:rPr lang="sk-SK" sz="2800" b="1" dirty="0"/>
              <a:t>Pr. </a:t>
            </a:r>
            <a:r>
              <a:rPr lang="sk-SK" sz="2800" dirty="0"/>
              <a:t>X &gt; </a:t>
            </a:r>
            <a:r>
              <a:rPr lang="sk-SK" sz="2800" dirty="0" smtClean="0"/>
              <a:t>39 </a:t>
            </a:r>
            <a:r>
              <a:rPr lang="sk-SK" sz="2800" i="1" dirty="0" smtClean="0"/>
              <a:t>... nie je výrok,</a:t>
            </a:r>
          </a:p>
          <a:p>
            <a:pPr lvl="0">
              <a:spcBef>
                <a:spcPct val="20000"/>
              </a:spcBef>
              <a:defRPr/>
            </a:pPr>
            <a:r>
              <a:rPr lang="sk-SK" sz="2800" b="1" dirty="0"/>
              <a:t> </a:t>
            </a:r>
            <a:r>
              <a:rPr lang="sk-SK" sz="2800" b="1" dirty="0" smtClean="0"/>
              <a:t>     </a:t>
            </a:r>
            <a:r>
              <a:rPr lang="sk-SK" sz="2800" dirty="0" smtClean="0"/>
              <a:t>X </a:t>
            </a:r>
            <a:r>
              <a:rPr lang="sk-SK" sz="2800" dirty="0"/>
              <a:t>&gt; </a:t>
            </a:r>
            <a:r>
              <a:rPr lang="sk-SK" sz="2800" dirty="0" smtClean="0"/>
              <a:t>39 pre </a:t>
            </a:r>
            <a:r>
              <a:rPr lang="sk-SK" sz="2800" smtClean="0"/>
              <a:t>X=25 ... </a:t>
            </a:r>
            <a:r>
              <a:rPr lang="sk-SK" sz="2800" i="1" smtClean="0"/>
              <a:t>je </a:t>
            </a:r>
            <a:r>
              <a:rPr lang="sk-SK" sz="2800" i="1" dirty="0" smtClean="0"/>
              <a:t>výrok (nepravdivý)</a:t>
            </a:r>
            <a:r>
              <a:rPr lang="sk-SK" sz="2800" b="1" i="1" dirty="0" smtClean="0"/>
              <a:t>  </a:t>
            </a:r>
            <a:endParaRPr lang="sk-SK" sz="2800" b="1" i="1" dirty="0"/>
          </a:p>
          <a:p>
            <a:pPr>
              <a:spcBef>
                <a:spcPct val="20000"/>
              </a:spcBef>
              <a:defRPr/>
            </a:pPr>
            <a:endParaRPr lang="sk-SK" sz="2800" b="1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sk-SK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82974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Negácia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jednoduchého výroku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762000" y="3660775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Úplné popretie pôvodného výroku.</a:t>
            </a:r>
            <a:endParaRPr lang="sk-SK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594932" y="6153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 smtClean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sk-SK" b="1" i="1" dirty="0" smtClean="0">
                <a:solidFill>
                  <a:schemeClr val="bg1">
                    <a:lumMod val="50000"/>
                  </a:schemeClr>
                </a:solidFill>
              </a:rPr>
              <a:t>Iveta </a:t>
            </a:r>
            <a:r>
              <a:rPr lang="sk-SK" b="1" i="1" dirty="0" err="1" smtClean="0">
                <a:solidFill>
                  <a:schemeClr val="bg1">
                    <a:lumMod val="50000"/>
                  </a:schemeClr>
                </a:solidFill>
              </a:rPr>
              <a:t>Hermanovská</a:t>
            </a:r>
            <a:r>
              <a:rPr lang="sk-SK" b="1" i="1" dirty="0" smtClean="0">
                <a:solidFill>
                  <a:schemeClr val="bg1">
                    <a:lumMod val="50000"/>
                  </a:schemeClr>
                </a:solidFill>
              </a:rPr>
              <a:t> 2018</a:t>
            </a:r>
            <a:endParaRPr lang="sk-SK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924800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NEGÁCIA VÝROKU</a:t>
            </a:r>
            <a:endParaRPr lang="sk-SK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752601"/>
            <a:ext cx="7924800" cy="1295400"/>
          </a:xfrm>
        </p:spPr>
        <p:txBody>
          <a:bodyPr/>
          <a:lstStyle/>
          <a:p>
            <a:r>
              <a:rPr lang="sk-SK" b="1" dirty="0" smtClean="0"/>
              <a:t>Ku každému výroku môžeme vytvoriť jeho </a:t>
            </a:r>
            <a:r>
              <a:rPr lang="sk-SK" b="1" dirty="0" smtClean="0">
                <a:solidFill>
                  <a:srgbClr val="FF0000"/>
                </a:solidFill>
              </a:rPr>
              <a:t>negáciu.</a:t>
            </a:r>
            <a:r>
              <a:rPr lang="sk-SK" b="1" dirty="0" smtClean="0"/>
              <a:t>  Nemôžu platiť súčasne.</a:t>
            </a:r>
          </a:p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706966" y="3048001"/>
            <a:ext cx="7924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Pravdivostná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hodnota negovaného výroku je vždy 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opačná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ako </a:t>
            </a:r>
            <a:r>
              <a:rPr kumimoji="0" lang="sk-SK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pravdivostná</a:t>
            </a: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hodnota pôvodného výroku.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3200" b="1" dirty="0" smtClean="0"/>
              <a:t>Pr.  </a:t>
            </a:r>
            <a:r>
              <a:rPr lang="sk-SK" sz="3200" dirty="0" smtClean="0"/>
              <a:t>A: Prídem v stredu.         </a:t>
            </a:r>
            <a:r>
              <a:rPr lang="sk-SK" sz="3200" dirty="0"/>
              <a:t>p</a:t>
            </a:r>
            <a:r>
              <a:rPr lang="sk-SK" sz="3200" dirty="0" smtClean="0"/>
              <a:t>h(A) = 0    </a:t>
            </a:r>
            <a:endParaRPr kumimoji="0" lang="sk-SK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A‘: Neprídem v stredu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ph (A‘) = 1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924800" cy="1143000"/>
          </a:xfrm>
        </p:spPr>
        <p:txBody>
          <a:bodyPr/>
          <a:lstStyle/>
          <a:p>
            <a:pPr algn="l"/>
            <a:r>
              <a:rPr lang="sk-SK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PROTIPÓL nie je negácia</a:t>
            </a:r>
            <a:endParaRPr lang="sk-SK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752601"/>
            <a:ext cx="7620000" cy="1295400"/>
          </a:xfrm>
        </p:spPr>
        <p:txBody>
          <a:bodyPr>
            <a:normAutofit fontScale="92500"/>
          </a:bodyPr>
          <a:lstStyle/>
          <a:p>
            <a:r>
              <a:rPr lang="sk-SK" b="1" dirty="0" smtClean="0"/>
              <a:t>Ku každému výroky vieme vytvoriť </a:t>
            </a:r>
            <a:r>
              <a:rPr lang="sk-SK" b="1" dirty="0" smtClean="0">
                <a:solidFill>
                  <a:srgbClr val="FF0000"/>
                </a:solidFill>
              </a:rPr>
              <a:t>protipól.</a:t>
            </a:r>
            <a:r>
              <a:rPr lang="sk-SK" b="1" dirty="0" smtClean="0"/>
              <a:t> Je iba čiastočné popretie pôvodného výroku.  </a:t>
            </a:r>
          </a:p>
          <a:p>
            <a:endParaRPr lang="sk-SK" dirty="0"/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732890" y="2743200"/>
            <a:ext cx="79248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3200" b="1" dirty="0" err="1" smtClean="0"/>
              <a:t>Pravdivostná</a:t>
            </a:r>
            <a:r>
              <a:rPr lang="sk-SK" sz="3200" b="1" dirty="0" smtClean="0"/>
              <a:t> hodnota protipólu </a:t>
            </a:r>
            <a:r>
              <a:rPr lang="sk-SK" sz="3200" b="1" dirty="0" smtClean="0">
                <a:solidFill>
                  <a:srgbClr val="FF0000"/>
                </a:solidFill>
              </a:rPr>
              <a:t>nie je vždy opačná </a:t>
            </a:r>
            <a:r>
              <a:rPr lang="sk-SK" sz="3200" b="1" dirty="0" smtClean="0"/>
              <a:t>(niekedy ju neviem určiť).</a:t>
            </a:r>
            <a:endParaRPr kumimoji="0" lang="sk-SK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k-SK" sz="3200" b="1" dirty="0" smtClean="0"/>
              <a:t>Pr.  </a:t>
            </a:r>
            <a:r>
              <a:rPr lang="sk-SK" sz="3200" dirty="0" smtClean="0"/>
              <a:t>A: Prídem v stredu.         </a:t>
            </a:r>
            <a:r>
              <a:rPr lang="sk-SK" sz="3200" dirty="0"/>
              <a:t>p</a:t>
            </a:r>
            <a:r>
              <a:rPr lang="sk-SK" sz="3200" dirty="0" smtClean="0"/>
              <a:t>h(A) = 0    </a:t>
            </a:r>
            <a:endParaRPr kumimoji="0" lang="sk-SK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B</a:t>
            </a:r>
            <a:r>
              <a:rPr kumimoji="0" lang="sk-SK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sk-SK" sz="3200" dirty="0" smtClean="0"/>
              <a:t>P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rídem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 štvrtok.    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 (</a:t>
            </a:r>
            <a:r>
              <a:rPr lang="sk-SK" sz="3200" dirty="0"/>
              <a:t>B</a:t>
            </a:r>
            <a:r>
              <a:rPr lang="sk-SK" sz="3200" baseline="-25000" dirty="0"/>
              <a:t>1</a:t>
            </a:r>
            <a:r>
              <a:rPr kumimoji="0" lang="sk-SK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?</a:t>
            </a:r>
          </a:p>
          <a:p>
            <a:pPr>
              <a:spcBef>
                <a:spcPct val="20000"/>
              </a:spcBef>
              <a:defRPr/>
            </a:pPr>
            <a:r>
              <a:rPr lang="sk-SK" sz="3200" dirty="0"/>
              <a:t>	</a:t>
            </a:r>
            <a:r>
              <a:rPr lang="sk-SK" sz="3200" dirty="0" smtClean="0"/>
              <a:t>B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: </a:t>
            </a:r>
            <a:r>
              <a:rPr lang="sk-SK" sz="3200" dirty="0"/>
              <a:t>Prídem </a:t>
            </a:r>
            <a:r>
              <a:rPr lang="sk-SK" sz="3200" dirty="0" smtClean="0"/>
              <a:t>cez víkend.    </a:t>
            </a:r>
            <a:r>
              <a:rPr lang="sk-SK" sz="3200" dirty="0"/>
              <a:t>ph (</a:t>
            </a:r>
            <a:r>
              <a:rPr lang="sk-SK" sz="3200" dirty="0" smtClean="0"/>
              <a:t>B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) </a:t>
            </a:r>
            <a:r>
              <a:rPr lang="sk-SK" sz="3200" dirty="0"/>
              <a:t>= </a:t>
            </a:r>
            <a:r>
              <a:rPr lang="sk-SK" sz="3200" dirty="0" smtClean="0"/>
              <a:t>?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3200" dirty="0" smtClean="0"/>
              <a:t>Negácia zahŕňa všetky protipóly.</a:t>
            </a:r>
            <a:endParaRPr lang="sk-SK" sz="3200" dirty="0"/>
          </a:p>
          <a:p>
            <a:pPr lvl="0">
              <a:spcBef>
                <a:spcPct val="20000"/>
              </a:spcBef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277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1524000" y="1397000"/>
          <a:ext cx="6096000" cy="28956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3200" i="1" dirty="0" smtClean="0"/>
                        <a:t>Výrok</a:t>
                      </a:r>
                      <a:endParaRPr lang="sk-SK" sz="3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i="1" dirty="0" smtClean="0"/>
                        <a:t>Negácia výroku</a:t>
                      </a:r>
                      <a:endParaRPr lang="sk-SK" sz="3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32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sk-SK" sz="32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i="1" dirty="0" smtClean="0">
                          <a:solidFill>
                            <a:schemeClr val="tx1"/>
                          </a:solidFill>
                        </a:rPr>
                        <a:t>Aˈ</a:t>
                      </a:r>
                      <a:endParaRPr lang="sk-SK" sz="32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32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sk-SK" sz="32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i="1" dirty="0" smtClean="0">
                          <a:solidFill>
                            <a:schemeClr val="tx1"/>
                          </a:solidFill>
                        </a:rPr>
                        <a:t>Bˈ</a:t>
                      </a:r>
                      <a:endParaRPr lang="sk-SK" sz="32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32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sk-SK" sz="32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i="1" dirty="0" smtClean="0">
                          <a:solidFill>
                            <a:schemeClr val="tx1"/>
                          </a:solidFill>
                        </a:rPr>
                        <a:t>Cˈ</a:t>
                      </a:r>
                      <a:endParaRPr lang="sk-SK" sz="32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32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sk-SK" sz="32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i="1" dirty="0" smtClean="0">
                          <a:solidFill>
                            <a:schemeClr val="tx1"/>
                          </a:solidFill>
                        </a:rPr>
                        <a:t>Dˈ</a:t>
                      </a:r>
                      <a:endParaRPr lang="sk-SK" sz="32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Rovná spojnica 6"/>
          <p:cNvCxnSpPr/>
          <p:nvPr/>
        </p:nvCxnSpPr>
        <p:spPr>
          <a:xfrm>
            <a:off x="4495800" y="1404258"/>
            <a:ext cx="0" cy="2895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1524000"/>
            <a:ext cx="67056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A</a:t>
            </a:r>
            <a:r>
              <a:rPr lang="sk-SK" sz="3200" b="1" dirty="0" smtClean="0"/>
              <a:t>:   </a:t>
            </a:r>
            <a:r>
              <a:rPr lang="sk-SK" sz="3200" dirty="0" smtClean="0"/>
              <a:t>Číslo 100 je deliteľné číslom 5.</a:t>
            </a:r>
            <a:endParaRPr lang="sk-SK" sz="3200" dirty="0"/>
          </a:p>
        </p:txBody>
      </p:sp>
      <p:sp>
        <p:nvSpPr>
          <p:cNvPr id="3" name="BlokTextu 2"/>
          <p:cNvSpPr txBox="1"/>
          <p:nvPr/>
        </p:nvSpPr>
        <p:spPr>
          <a:xfrm>
            <a:off x="1524000" y="2286000"/>
            <a:ext cx="6480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b="1" dirty="0" smtClean="0"/>
              <a:t>Nie je pravda, že </a:t>
            </a:r>
            <a:r>
              <a:rPr lang="sk-SK" sz="3200" dirty="0" smtClean="0"/>
              <a:t>číslo 100 je deliteľné číslom 5.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762000" y="2463225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A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1524000" y="3733800"/>
            <a:ext cx="64800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Číslo 100 </a:t>
            </a:r>
            <a:r>
              <a:rPr lang="sk-SK" sz="3200" b="1" dirty="0" smtClean="0"/>
              <a:t>nie je </a:t>
            </a:r>
            <a:r>
              <a:rPr lang="sk-SK" sz="3200" dirty="0" smtClean="0"/>
              <a:t>deliteľné číslom 5.</a:t>
            </a:r>
            <a:endParaRPr lang="sk-SK" sz="3200" dirty="0"/>
          </a:p>
        </p:txBody>
      </p:sp>
      <p:sp>
        <p:nvSpPr>
          <p:cNvPr id="8" name="BlokTextu 7"/>
          <p:cNvSpPr txBox="1"/>
          <p:nvPr/>
        </p:nvSpPr>
        <p:spPr>
          <a:xfrm>
            <a:off x="762000" y="3733800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A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9" name="BlokTextu 8"/>
          <p:cNvSpPr txBox="1"/>
          <p:nvPr/>
        </p:nvSpPr>
        <p:spPr>
          <a:xfrm>
            <a:off x="762000" y="4977825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A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10" name="BlokTextu 9"/>
          <p:cNvSpPr txBox="1"/>
          <p:nvPr/>
        </p:nvSpPr>
        <p:spPr>
          <a:xfrm>
            <a:off x="1524000" y="4800600"/>
            <a:ext cx="6480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Číslo 100 dáva po delení číslom 5 nenulový zvyšok.</a:t>
            </a:r>
            <a:endParaRPr lang="sk-SK" sz="3200" dirty="0"/>
          </a:p>
        </p:txBody>
      </p:sp>
      <p:sp>
        <p:nvSpPr>
          <p:cNvPr id="11" name="BlokTextu 10"/>
          <p:cNvSpPr txBox="1"/>
          <p:nvPr/>
        </p:nvSpPr>
        <p:spPr>
          <a:xfrm>
            <a:off x="838200" y="838199"/>
            <a:ext cx="6858000" cy="53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cxnSp>
        <p:nvCxnSpPr>
          <p:cNvPr id="13" name="Rovná spojnica 12"/>
          <p:cNvCxnSpPr/>
          <p:nvPr/>
        </p:nvCxnSpPr>
        <p:spPr>
          <a:xfrm>
            <a:off x="914400" y="2133600"/>
            <a:ext cx="723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7239000" y="2644914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0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7239000" y="36576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0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7239000" y="49530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0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7239000" y="1447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1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0" grpId="0" animBg="1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8200" y="838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u="sng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Pr</a:t>
            </a:r>
            <a:r>
              <a:rPr lang="sk-SK" sz="2800" b="1" u="sng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:</a:t>
            </a:r>
            <a:endParaRPr lang="sk-SK" sz="2800" b="1" u="sng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38200" y="1524000"/>
            <a:ext cx="670560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sk-SK" sz="3200" b="1" i="1" dirty="0" smtClean="0"/>
              <a:t>B</a:t>
            </a:r>
            <a:r>
              <a:rPr lang="sk-SK" sz="3200" b="1" dirty="0" smtClean="0"/>
              <a:t>:   </a:t>
            </a:r>
            <a:r>
              <a:rPr lang="sk-SK" sz="3200" dirty="0" smtClean="0"/>
              <a:t>Číslo 100 je deliteľné piatimi.</a:t>
            </a: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762000" y="2463225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B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1524000" y="2449286"/>
            <a:ext cx="6477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Nie je pravda, že číslo 100 je deliteľné piatimi.</a:t>
            </a:r>
            <a:endParaRPr lang="sk-SK" sz="3200" dirty="0"/>
          </a:p>
        </p:txBody>
      </p:sp>
      <p:sp>
        <p:nvSpPr>
          <p:cNvPr id="6" name="BlokTextu 5"/>
          <p:cNvSpPr txBox="1"/>
          <p:nvPr/>
        </p:nvSpPr>
        <p:spPr>
          <a:xfrm>
            <a:off x="762000" y="4473716"/>
            <a:ext cx="762000" cy="584775"/>
          </a:xfrm>
          <a:prstGeom prst="rect">
            <a:avLst/>
          </a:prstGeom>
          <a:solidFill>
            <a:srgbClr val="CBF3A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sk-SK" sz="3200" b="1" i="1" dirty="0" smtClean="0"/>
              <a:t>B</a:t>
            </a:r>
            <a:r>
              <a:rPr lang="sk-SK" sz="3200" b="1" dirty="0" smtClean="0"/>
              <a:t>ˈ:  </a:t>
            </a:r>
            <a:endParaRPr lang="sk-SK" sz="3200" dirty="0"/>
          </a:p>
        </p:txBody>
      </p:sp>
      <p:sp>
        <p:nvSpPr>
          <p:cNvPr id="7" name="BlokTextu 6"/>
          <p:cNvSpPr txBox="1"/>
          <p:nvPr/>
        </p:nvSpPr>
        <p:spPr>
          <a:xfrm>
            <a:off x="1524000" y="4473716"/>
            <a:ext cx="64770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Číslo 100 nie je deliteľné piatimi.</a:t>
            </a:r>
            <a:endParaRPr lang="sk-SK" sz="3200" dirty="0"/>
          </a:p>
        </p:txBody>
      </p:sp>
      <p:sp>
        <p:nvSpPr>
          <p:cNvPr id="8" name="BlokTextu 7"/>
          <p:cNvSpPr txBox="1"/>
          <p:nvPr/>
        </p:nvSpPr>
        <p:spPr>
          <a:xfrm>
            <a:off x="7162800" y="280035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0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7162800" y="14478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1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7162800" y="44196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0</a:t>
            </a:r>
            <a:endParaRPr lang="sk-SK" sz="4000" b="1" dirty="0">
              <a:solidFill>
                <a:srgbClr val="FF0000"/>
              </a:solidFill>
            </a:endParaRPr>
          </a:p>
        </p:txBody>
      </p:sp>
      <p:cxnSp>
        <p:nvCxnSpPr>
          <p:cNvPr id="11" name="Rovná spojnica 10"/>
          <p:cNvCxnSpPr/>
          <p:nvPr/>
        </p:nvCxnSpPr>
        <p:spPr>
          <a:xfrm>
            <a:off x="914400" y="2133600"/>
            <a:ext cx="72390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487</Words>
  <Application>Microsoft Office PowerPoint</Application>
  <PresentationFormat>Prezentácia na obrazovke 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Calibri</vt:lpstr>
      <vt:lpstr>Kristen ITC</vt:lpstr>
      <vt:lpstr>Segoe Print</vt:lpstr>
      <vt:lpstr>Motív Office</vt:lpstr>
      <vt:lpstr>Podmienky, výrokové formy, negácia  </vt:lpstr>
      <vt:lpstr>PODMIENKY</vt:lpstr>
      <vt:lpstr>VÝROKOVÁ FORMA</vt:lpstr>
      <vt:lpstr>Negácia  jednoduchého výroku</vt:lpstr>
      <vt:lpstr>NEGÁCIA VÝROKU</vt:lpstr>
      <vt:lpstr>PROTIPÓL nie je negácia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Negácia  jednoduchého výroku</dc:title>
  <dc:creator>dom</dc:creator>
  <cp:lastModifiedBy>Dušan Andraško</cp:lastModifiedBy>
  <cp:revision>52</cp:revision>
  <dcterms:created xsi:type="dcterms:W3CDTF">2018-09-27T16:05:24Z</dcterms:created>
  <dcterms:modified xsi:type="dcterms:W3CDTF">2020-09-14T06:37:14Z</dcterms:modified>
</cp:coreProperties>
</file>