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13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01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96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8709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59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9415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92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30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1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9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19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24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40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40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57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15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8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50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Implikácia a ekvivalencia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Logické spojky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1110953" y="6550223"/>
            <a:ext cx="5573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/>
              <a:t>Mgr. Martin Janček, Gymnázium sv. Andreja v Ružomberku, A. D. MMXVI</a:t>
            </a:r>
          </a:p>
        </p:txBody>
      </p:sp>
    </p:spTree>
    <p:extLst>
      <p:ext uri="{BB962C8B-B14F-4D97-AF65-F5344CB8AC3E}">
        <p14:creationId xmlns:p14="http://schemas.microsoft.com/office/powerpoint/2010/main" val="2785401672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Príklady: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410057" y="2114816"/>
            <a:ext cx="7357928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k-SK" dirty="0"/>
          </a:p>
          <a:p>
            <a:r>
              <a:rPr lang="sk-SK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Zákon hovorí: </a:t>
            </a:r>
            <a:r>
              <a:rPr lang="sk-SK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Prší práve vtedy, keď  nemáš zo sebou dáždnik.</a:t>
            </a:r>
          </a:p>
          <a:p>
            <a:endParaRPr lang="sk-SK" sz="2800" dirty="0"/>
          </a:p>
          <a:p>
            <a:pPr marL="514350" indent="-514350">
              <a:buFont typeface="+mj-lt"/>
              <a:buAutoNum type="alphaUcPeriod"/>
            </a:pPr>
            <a:r>
              <a:rPr lang="sk-SK" sz="2800" dirty="0"/>
              <a:t>Neprší a ja mám zo sebou dáždnik.</a:t>
            </a:r>
          </a:p>
          <a:p>
            <a:pPr marL="514350" indent="-514350">
              <a:buFont typeface="+mj-lt"/>
              <a:buAutoNum type="alphaUcPeriod"/>
            </a:pPr>
            <a:r>
              <a:rPr lang="sk-SK" sz="2800" dirty="0"/>
              <a:t>Prší a ja mám zo sebou dáždnik</a:t>
            </a:r>
            <a:r>
              <a:rPr lang="sk-SK" dirty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sk-SK" sz="2800" dirty="0"/>
              <a:t>Prší a ja nemám zo sebou dáždnik.</a:t>
            </a:r>
          </a:p>
        </p:txBody>
      </p:sp>
      <p:sp>
        <p:nvSpPr>
          <p:cNvPr id="4" name="Obdĺžnik 3"/>
          <p:cNvSpPr/>
          <p:nvPr/>
        </p:nvSpPr>
        <p:spPr>
          <a:xfrm>
            <a:off x="1020757" y="1191486"/>
            <a:ext cx="77780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Platí </a:t>
            </a:r>
            <a:r>
              <a:rPr lang="sk-SK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Murphyho </a:t>
            </a:r>
            <a:r>
              <a:rPr lang="sk-SK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zákon?</a:t>
            </a:r>
          </a:p>
        </p:txBody>
      </p:sp>
    </p:spTree>
    <p:extLst>
      <p:ext uri="{BB962C8B-B14F-4D97-AF65-F5344CB8AC3E}">
        <p14:creationId xmlns:p14="http://schemas.microsoft.com/office/powerpoint/2010/main" val="5280805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Niekoľko matematických príkladov ...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 je číslo </a:t>
            </a:r>
            <a:r>
              <a:rPr lang="sk-SK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sk-SK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párne, tak číslo </a:t>
            </a:r>
            <a:r>
              <a:rPr lang="sk-SK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sk-SK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je väčšie ako 5</a:t>
            </a:r>
            <a:r>
              <a:rPr lang="sk-SK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514350" indent="-514350">
              <a:buFont typeface="+mj-lt"/>
              <a:buAutoNum type="alphaLcParenR"/>
            </a:pPr>
            <a:r>
              <a:rPr lang="sk-SK" sz="2800" dirty="0"/>
              <a:t>Vieme, že číslo </a:t>
            </a:r>
            <a:r>
              <a:rPr lang="sk-SK" sz="2800" b="1" dirty="0"/>
              <a:t>y = 10</a:t>
            </a:r>
            <a:r>
              <a:rPr lang="sk-SK" sz="2800" dirty="0"/>
              <a:t>. čo môžeme povedať o čísle </a:t>
            </a:r>
            <a:r>
              <a:rPr lang="sk-SK" sz="2800" b="1" dirty="0"/>
              <a:t>x</a:t>
            </a:r>
            <a:r>
              <a:rPr lang="sk-SK" sz="2800" dirty="0"/>
              <a:t>?</a:t>
            </a:r>
          </a:p>
          <a:p>
            <a:pPr marL="514350" indent="-514350">
              <a:buFont typeface="+mj-lt"/>
              <a:buAutoNum type="alphaLcParenR"/>
            </a:pPr>
            <a:r>
              <a:rPr lang="sk-SK" sz="2800" dirty="0"/>
              <a:t>Vieme, že číslo </a:t>
            </a:r>
            <a:r>
              <a:rPr lang="sk-SK" sz="2800" b="1" dirty="0"/>
              <a:t>x = 8</a:t>
            </a:r>
            <a:r>
              <a:rPr lang="sk-SK" sz="2800" dirty="0"/>
              <a:t>, čo môžeme povedať o čísle </a:t>
            </a:r>
            <a:r>
              <a:rPr lang="sk-SK" sz="2800" b="1" dirty="0"/>
              <a:t>y</a:t>
            </a:r>
            <a:r>
              <a:rPr lang="sk-SK" sz="2800" dirty="0"/>
              <a:t>?</a:t>
            </a:r>
          </a:p>
          <a:p>
            <a:pPr marL="514350" indent="-514350">
              <a:buFont typeface="+mj-lt"/>
              <a:buAutoNum type="alphaLcParenR"/>
            </a:pPr>
            <a:r>
              <a:rPr lang="sk-SK" sz="2800" dirty="0"/>
              <a:t>Číslo </a:t>
            </a:r>
            <a:r>
              <a:rPr lang="sk-SK" sz="2800" b="1" dirty="0"/>
              <a:t>y = 4</a:t>
            </a:r>
            <a:r>
              <a:rPr lang="sk-SK" sz="2800" dirty="0"/>
              <a:t>, čo môžeme povedať o čísle </a:t>
            </a:r>
            <a:r>
              <a:rPr lang="sk-SK" sz="2800" b="1" dirty="0"/>
              <a:t>x</a:t>
            </a:r>
            <a:r>
              <a:rPr lang="sk-SK" sz="2800" dirty="0"/>
              <a:t>?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128141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Niekoľko matematických príkladov ...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 je číslo x párne, potom je aj číslo y je párne.</a:t>
            </a:r>
            <a:endParaRPr lang="sk-SK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lphaLcParenR"/>
            </a:pPr>
            <a:r>
              <a:rPr lang="sk-SK" sz="2800" dirty="0"/>
              <a:t>Vieme, že číslo </a:t>
            </a:r>
            <a:r>
              <a:rPr lang="sk-SK" sz="2800" b="1" dirty="0"/>
              <a:t>x je párne</a:t>
            </a:r>
            <a:r>
              <a:rPr lang="sk-SK" sz="2800" dirty="0"/>
              <a:t> čo môžeme povedať o čísle </a:t>
            </a:r>
            <a:r>
              <a:rPr lang="sk-SK" sz="2800" b="1" dirty="0"/>
              <a:t>y</a:t>
            </a:r>
            <a:r>
              <a:rPr lang="sk-SK" sz="2800" dirty="0"/>
              <a:t>?</a:t>
            </a:r>
          </a:p>
          <a:p>
            <a:pPr marL="514350" indent="-514350">
              <a:buFont typeface="+mj-lt"/>
              <a:buAutoNum type="alphaLcParenR"/>
            </a:pPr>
            <a:r>
              <a:rPr lang="sk-SK" sz="2800" dirty="0"/>
              <a:t>Vieme, že číslo </a:t>
            </a:r>
            <a:r>
              <a:rPr lang="sk-SK" sz="2800" b="1" dirty="0"/>
              <a:t>y je nepárne</a:t>
            </a:r>
            <a:r>
              <a:rPr lang="sk-SK" sz="2800" dirty="0"/>
              <a:t>, čo môžeme povedať o čísle </a:t>
            </a:r>
            <a:r>
              <a:rPr lang="sk-SK" sz="2800" b="1" dirty="0"/>
              <a:t>x</a:t>
            </a:r>
            <a:r>
              <a:rPr lang="sk-SK" sz="2800" dirty="0"/>
              <a:t>?</a:t>
            </a:r>
          </a:p>
          <a:p>
            <a:pPr marL="514350" indent="-514350">
              <a:buFont typeface="+mj-lt"/>
              <a:buAutoNum type="alphaLcParenR"/>
            </a:pPr>
            <a:r>
              <a:rPr lang="sk-SK" sz="2800" dirty="0"/>
              <a:t>Číslo </a:t>
            </a:r>
            <a:r>
              <a:rPr lang="sk-SK" sz="2800" b="1" dirty="0"/>
              <a:t>y = 44</a:t>
            </a:r>
            <a:r>
              <a:rPr lang="sk-SK" sz="2800" dirty="0"/>
              <a:t>, môže byť číslo </a:t>
            </a:r>
            <a:r>
              <a:rPr lang="sk-SK" sz="2800" b="1" dirty="0"/>
              <a:t>x = 5</a:t>
            </a:r>
            <a:r>
              <a:rPr lang="sk-SK" sz="2800" dirty="0"/>
              <a:t>?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441136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Niekoľko matematických príkladov ...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Číslo A je deliteľné troma práve vtedy, keď číslo B nie je deliteľné piatimi.</a:t>
            </a:r>
            <a:endParaRPr lang="sk-SK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lphaLcParenR"/>
            </a:pPr>
            <a:r>
              <a:rPr lang="sk-SK" sz="2800" dirty="0"/>
              <a:t>Vieme, že číslo </a:t>
            </a:r>
            <a:r>
              <a:rPr lang="sk-SK" sz="2800" b="1" dirty="0"/>
              <a:t>A = 111</a:t>
            </a:r>
            <a:r>
              <a:rPr lang="sk-SK" sz="2800" dirty="0"/>
              <a:t>, čo môžeme povedať o čísle </a:t>
            </a:r>
            <a:r>
              <a:rPr lang="sk-SK" sz="2800" b="1" dirty="0"/>
              <a:t>B</a:t>
            </a:r>
            <a:r>
              <a:rPr lang="sk-SK" sz="2800" dirty="0"/>
              <a:t>?</a:t>
            </a:r>
          </a:p>
          <a:p>
            <a:pPr marL="514350" indent="-514350">
              <a:buFont typeface="+mj-lt"/>
              <a:buAutoNum type="alphaLcParenR"/>
            </a:pPr>
            <a:r>
              <a:rPr lang="sk-SK" sz="2800" dirty="0"/>
              <a:t>Vieme, že číslo </a:t>
            </a:r>
            <a:r>
              <a:rPr lang="sk-SK" sz="2800" b="1" dirty="0"/>
              <a:t>B = 55</a:t>
            </a:r>
            <a:r>
              <a:rPr lang="sk-SK" sz="2800" dirty="0"/>
              <a:t>, čo môžeme povedať o čísle </a:t>
            </a:r>
            <a:r>
              <a:rPr lang="sk-SK" sz="2800" b="1" dirty="0"/>
              <a:t>A</a:t>
            </a:r>
            <a:r>
              <a:rPr lang="sk-SK" sz="2800" dirty="0"/>
              <a:t>?</a:t>
            </a:r>
          </a:p>
          <a:p>
            <a:pPr marL="514350" indent="-514350">
              <a:buFont typeface="+mj-lt"/>
              <a:buAutoNum type="alphaLcParenR"/>
            </a:pPr>
            <a:r>
              <a:rPr lang="sk-SK" sz="2800" dirty="0"/>
              <a:t>Číslo </a:t>
            </a:r>
            <a:r>
              <a:rPr lang="sk-SK" sz="2800" b="1" dirty="0"/>
              <a:t>A = 31</a:t>
            </a:r>
            <a:r>
              <a:rPr lang="sk-SK" sz="2800" dirty="0"/>
              <a:t>, môže byť číslo </a:t>
            </a:r>
            <a:r>
              <a:rPr lang="sk-SK" sz="2800" b="1" dirty="0"/>
              <a:t>B=40</a:t>
            </a:r>
            <a:r>
              <a:rPr lang="sk-SK" sz="2800" dirty="0"/>
              <a:t>?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611533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dĺžnik 33"/>
          <p:cNvSpPr/>
          <p:nvPr/>
        </p:nvSpPr>
        <p:spPr>
          <a:xfrm>
            <a:off x="5674407" y="1418302"/>
            <a:ext cx="2608139" cy="11405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rgbClr val="FF0000"/>
                </a:solidFill>
              </a:rPr>
              <a:t>Ak</a:t>
            </a:r>
            <a:r>
              <a:rPr lang="sk-SK" dirty="0"/>
              <a:t> bolo pekne, </a:t>
            </a:r>
            <a:r>
              <a:rPr lang="sk-SK" b="1" dirty="0">
                <a:solidFill>
                  <a:srgbClr val="FF0000"/>
                </a:solidFill>
              </a:rPr>
              <a:t>tak</a:t>
            </a:r>
            <a:r>
              <a:rPr lang="sk-SK" dirty="0"/>
              <a:t> brat bol na výlete.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911942"/>
          </a:xfrm>
        </p:spPr>
        <p:txBody>
          <a:bodyPr>
            <a:normAutofit fontScale="92500" lnSpcReduction="20000"/>
          </a:bodyPr>
          <a:lstStyle/>
          <a:p>
            <a:r>
              <a:rPr lang="sk-SK" sz="2800" b="1" dirty="0"/>
              <a:t>A</a:t>
            </a:r>
            <a:r>
              <a:rPr lang="sk-SK" sz="2800" dirty="0"/>
              <a:t>: Bolo pekne</a:t>
            </a:r>
          </a:p>
          <a:p>
            <a:r>
              <a:rPr lang="sk-SK" sz="2800" b="1" dirty="0"/>
              <a:t>B</a:t>
            </a:r>
            <a:r>
              <a:rPr lang="sk-SK" sz="2800" dirty="0"/>
              <a:t>: Brat bol na výlete.</a:t>
            </a:r>
          </a:p>
          <a:p>
            <a:endParaRPr lang="sk-SK" dirty="0"/>
          </a:p>
        </p:txBody>
      </p:sp>
      <p:graphicFrame>
        <p:nvGraphicFramePr>
          <p:cNvPr id="6" name="Tabuľ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997924"/>
              </p:ext>
            </p:extLst>
          </p:nvPr>
        </p:nvGraphicFramePr>
        <p:xfrm>
          <a:off x="1942415" y="3274142"/>
          <a:ext cx="6096000" cy="3362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656">
                  <a:extLst>
                    <a:ext uri="{9D8B030D-6E8A-4147-A177-3AD203B41FA5}">
                      <a16:colId xmlns:a16="http://schemas.microsoft.com/office/drawing/2014/main" val="1880994226"/>
                    </a:ext>
                  </a:extLst>
                </a:gridCol>
                <a:gridCol w="2462981">
                  <a:extLst>
                    <a:ext uri="{9D8B030D-6E8A-4147-A177-3AD203B41FA5}">
                      <a16:colId xmlns:a16="http://schemas.microsoft.com/office/drawing/2014/main" val="2492640964"/>
                    </a:ext>
                  </a:extLst>
                </a:gridCol>
                <a:gridCol w="1652363">
                  <a:extLst>
                    <a:ext uri="{9D8B030D-6E8A-4147-A177-3AD203B41FA5}">
                      <a16:colId xmlns:a16="http://schemas.microsoft.com/office/drawing/2014/main" val="1798135990"/>
                    </a:ext>
                  </a:extLst>
                </a:gridCol>
              </a:tblGrid>
              <a:tr h="536727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70707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59028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359883"/>
                  </a:ext>
                </a:extLst>
              </a:tr>
              <a:tr h="705087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440732"/>
                  </a:ext>
                </a:extLst>
              </a:tr>
              <a:tr h="840219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5078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dĺžnik 6"/>
              <p:cNvSpPr/>
              <p:nvPr/>
            </p:nvSpPr>
            <p:spPr>
              <a:xfrm>
                <a:off x="5744672" y="3259487"/>
                <a:ext cx="278972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sk-SK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⟹</m:t>
                      </m:r>
                      <m:r>
                        <a:rPr lang="sk-SK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sk-SK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Obdĺžni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672" y="3259487"/>
                <a:ext cx="278972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BlokTextu 8"/>
          <p:cNvSpPr txBox="1"/>
          <p:nvPr/>
        </p:nvSpPr>
        <p:spPr>
          <a:xfrm>
            <a:off x="2249129" y="3930444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>
                <a:solidFill>
                  <a:schemeClr val="accent6"/>
                </a:solidFill>
              </a:rPr>
              <a:t>Bolo pekne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2249129" y="4586746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>
                <a:solidFill>
                  <a:schemeClr val="accent6"/>
                </a:solidFill>
              </a:rPr>
              <a:t>Bolo pekne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2131142" y="5243048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Nebolo pekne</a:t>
            </a:r>
          </a:p>
        </p:txBody>
      </p:sp>
      <p:sp>
        <p:nvSpPr>
          <p:cNvPr id="12" name="BlokTextu 11"/>
          <p:cNvSpPr txBox="1"/>
          <p:nvPr/>
        </p:nvSpPr>
        <p:spPr>
          <a:xfrm>
            <a:off x="2076004" y="5907188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Nebolo pekne</a:t>
            </a:r>
          </a:p>
        </p:txBody>
      </p:sp>
      <p:sp>
        <p:nvSpPr>
          <p:cNvPr id="14" name="BlokTextu 13"/>
          <p:cNvSpPr txBox="1"/>
          <p:nvPr/>
        </p:nvSpPr>
        <p:spPr>
          <a:xfrm>
            <a:off x="4085303" y="3930444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>
                <a:solidFill>
                  <a:schemeClr val="accent6"/>
                </a:solidFill>
              </a:rPr>
              <a:t>Brat bol na výlete</a:t>
            </a:r>
          </a:p>
        </p:txBody>
      </p:sp>
      <p:sp>
        <p:nvSpPr>
          <p:cNvPr id="15" name="BlokTextu 14"/>
          <p:cNvSpPr txBox="1"/>
          <p:nvPr/>
        </p:nvSpPr>
        <p:spPr>
          <a:xfrm>
            <a:off x="4165837" y="5243048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>
                <a:solidFill>
                  <a:schemeClr val="accent6"/>
                </a:solidFill>
              </a:rPr>
              <a:t>Brat bol na výlete</a:t>
            </a:r>
          </a:p>
        </p:txBody>
      </p:sp>
      <p:sp>
        <p:nvSpPr>
          <p:cNvPr id="16" name="BlokTextu 15"/>
          <p:cNvSpPr txBox="1"/>
          <p:nvPr/>
        </p:nvSpPr>
        <p:spPr>
          <a:xfrm>
            <a:off x="3922017" y="4586746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Brat nebol na výlete</a:t>
            </a:r>
          </a:p>
        </p:txBody>
      </p:sp>
      <p:sp>
        <p:nvSpPr>
          <p:cNvPr id="17" name="BlokTextu 16"/>
          <p:cNvSpPr txBox="1"/>
          <p:nvPr/>
        </p:nvSpPr>
        <p:spPr>
          <a:xfrm>
            <a:off x="3922017" y="5907188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Brat nebol na výlete</a:t>
            </a:r>
          </a:p>
        </p:txBody>
      </p:sp>
      <p:pic>
        <p:nvPicPr>
          <p:cNvPr id="18" name="Obrázok 17" descr="File:Symbol OK.svg - Wikiversit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375" y="3849949"/>
            <a:ext cx="530322" cy="530322"/>
          </a:xfrm>
          <a:prstGeom prst="rect">
            <a:avLst/>
          </a:prstGeom>
        </p:spPr>
      </p:pic>
      <p:pic>
        <p:nvPicPr>
          <p:cNvPr id="19" name="Obrázok 18" descr="File:Symbol OK.svg - Wikiversit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375" y="5145184"/>
            <a:ext cx="530322" cy="530322"/>
          </a:xfrm>
          <a:prstGeom prst="rect">
            <a:avLst/>
          </a:prstGeom>
        </p:spPr>
      </p:pic>
      <p:pic>
        <p:nvPicPr>
          <p:cNvPr id="20" name="Obrázok 19" descr="File:Symbol OK.svg - Wikiversit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375" y="5825213"/>
            <a:ext cx="530322" cy="530322"/>
          </a:xfrm>
          <a:prstGeom prst="rect">
            <a:avLst/>
          </a:prstGeom>
        </p:spPr>
      </p:pic>
      <p:pic>
        <p:nvPicPr>
          <p:cNvPr id="21" name="Obrázok 20" descr="red not OK / failure symbol by Antares42 - red not OK / failure symbo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4375" y="4529978"/>
            <a:ext cx="411966" cy="4654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dĺžnik 21"/>
              <p:cNvSpPr/>
              <p:nvPr/>
            </p:nvSpPr>
            <p:spPr>
              <a:xfrm>
                <a:off x="2816410" y="3259487"/>
                <a:ext cx="42033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sk-SK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Obdĺžni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410" y="3259487"/>
                <a:ext cx="42033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dĺžnik 22"/>
              <p:cNvSpPr/>
              <p:nvPr/>
            </p:nvSpPr>
            <p:spPr>
              <a:xfrm>
                <a:off x="4930291" y="3266815"/>
                <a:ext cx="42033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sk-SK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Obdĺžnik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291" y="3266815"/>
                <a:ext cx="42033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BlokTextu 23"/>
          <p:cNvSpPr txBox="1"/>
          <p:nvPr/>
        </p:nvSpPr>
        <p:spPr>
          <a:xfrm>
            <a:off x="5744672" y="1943508"/>
            <a:ext cx="2537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600" b="1" dirty="0"/>
              <a:t>implikácia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dĺžnik 24"/>
              <p:cNvSpPr/>
              <p:nvPr/>
            </p:nvSpPr>
            <p:spPr>
              <a:xfrm>
                <a:off x="5963065" y="1315466"/>
                <a:ext cx="2101088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sk-SK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sk-SK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sk-SK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bdĺžnik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065" y="1315466"/>
                <a:ext cx="2101088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bdĺžnik 32"/>
          <p:cNvSpPr/>
          <p:nvPr/>
        </p:nvSpPr>
        <p:spPr>
          <a:xfrm>
            <a:off x="1240422" y="395510"/>
            <a:ext cx="7665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1.</a:t>
            </a:r>
          </a:p>
        </p:txBody>
      </p:sp>
      <p:sp>
        <p:nvSpPr>
          <p:cNvPr id="35" name="Obdĺžnik 34"/>
          <p:cNvSpPr/>
          <p:nvPr/>
        </p:nvSpPr>
        <p:spPr>
          <a:xfrm rot="16200000">
            <a:off x="-1246510" y="2861967"/>
            <a:ext cx="38106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Implikácia</a:t>
            </a:r>
          </a:p>
        </p:txBody>
      </p:sp>
    </p:spTree>
    <p:extLst>
      <p:ext uri="{BB962C8B-B14F-4D97-AF65-F5344CB8AC3E}">
        <p14:creationId xmlns:p14="http://schemas.microsoft.com/office/powerpoint/2010/main" val="34473526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7" grpId="0"/>
      <p:bldP spid="9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22" grpId="0"/>
      <p:bldP spid="23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Tabuľka </a:t>
            </a:r>
            <a:r>
              <a:rPr lang="sk-SK" dirty="0" err="1"/>
              <a:t>pravdivostných</a:t>
            </a:r>
            <a:r>
              <a:rPr lang="sk-SK" dirty="0"/>
              <a:t> hodnôt </a:t>
            </a:r>
            <a:r>
              <a:rPr lang="sk-SK" b="1" dirty="0">
                <a:solidFill>
                  <a:srgbClr val="FF0000"/>
                </a:solidFill>
              </a:rPr>
              <a:t>implikácie</a:t>
            </a:r>
          </a:p>
        </p:txBody>
      </p:sp>
      <p:graphicFrame>
        <p:nvGraphicFramePr>
          <p:cNvPr id="6" name="Tabuľ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59549"/>
              </p:ext>
            </p:extLst>
          </p:nvPr>
        </p:nvGraphicFramePr>
        <p:xfrm>
          <a:off x="1942415" y="3274142"/>
          <a:ext cx="6096000" cy="3111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656">
                  <a:extLst>
                    <a:ext uri="{9D8B030D-6E8A-4147-A177-3AD203B41FA5}">
                      <a16:colId xmlns:a16="http://schemas.microsoft.com/office/drawing/2014/main" val="1880994226"/>
                    </a:ext>
                  </a:extLst>
                </a:gridCol>
                <a:gridCol w="2462981">
                  <a:extLst>
                    <a:ext uri="{9D8B030D-6E8A-4147-A177-3AD203B41FA5}">
                      <a16:colId xmlns:a16="http://schemas.microsoft.com/office/drawing/2014/main" val="2492640964"/>
                    </a:ext>
                  </a:extLst>
                </a:gridCol>
                <a:gridCol w="1652363">
                  <a:extLst>
                    <a:ext uri="{9D8B030D-6E8A-4147-A177-3AD203B41FA5}">
                      <a16:colId xmlns:a16="http://schemas.microsoft.com/office/drawing/2014/main" val="1798135990"/>
                    </a:ext>
                  </a:extLst>
                </a:gridCol>
              </a:tblGrid>
              <a:tr h="536727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70707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59028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35988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440732"/>
                  </a:ext>
                </a:extLst>
              </a:tr>
              <a:tr h="654943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5078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dĺžnik 6"/>
              <p:cNvSpPr/>
              <p:nvPr/>
            </p:nvSpPr>
            <p:spPr>
              <a:xfrm>
                <a:off x="5744672" y="3259487"/>
                <a:ext cx="278972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sk-SK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⟹</m:t>
                      </m:r>
                      <m:r>
                        <a:rPr lang="sk-SK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sk-SK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Obdĺžni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672" y="3259487"/>
                <a:ext cx="278972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BlokTextu 8"/>
          <p:cNvSpPr txBox="1"/>
          <p:nvPr/>
        </p:nvSpPr>
        <p:spPr>
          <a:xfrm>
            <a:off x="2789142" y="3822722"/>
            <a:ext cx="440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14" name="BlokTextu 13"/>
          <p:cNvSpPr txBox="1"/>
          <p:nvPr/>
        </p:nvSpPr>
        <p:spPr>
          <a:xfrm>
            <a:off x="5024723" y="4468898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dĺžnik 21"/>
              <p:cNvSpPr/>
              <p:nvPr/>
            </p:nvSpPr>
            <p:spPr>
              <a:xfrm>
                <a:off x="2816410" y="3259487"/>
                <a:ext cx="42033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sk-SK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Obdĺžni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410" y="3259487"/>
                <a:ext cx="42033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dĺžnik 22"/>
              <p:cNvSpPr/>
              <p:nvPr/>
            </p:nvSpPr>
            <p:spPr>
              <a:xfrm>
                <a:off x="4930291" y="3266815"/>
                <a:ext cx="42033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sk-SK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Obdĺžnik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291" y="3266815"/>
                <a:ext cx="42033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BlokTextu 23"/>
          <p:cNvSpPr txBox="1"/>
          <p:nvPr/>
        </p:nvSpPr>
        <p:spPr>
          <a:xfrm>
            <a:off x="2789141" y="4470339"/>
            <a:ext cx="440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5" name="BlokTextu 24"/>
          <p:cNvSpPr txBox="1"/>
          <p:nvPr/>
        </p:nvSpPr>
        <p:spPr>
          <a:xfrm>
            <a:off x="4992712" y="3820300"/>
            <a:ext cx="440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6" name="BlokTextu 25"/>
          <p:cNvSpPr txBox="1"/>
          <p:nvPr/>
        </p:nvSpPr>
        <p:spPr>
          <a:xfrm>
            <a:off x="5041550" y="5125840"/>
            <a:ext cx="440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8" name="BlokTextu 27"/>
          <p:cNvSpPr txBox="1"/>
          <p:nvPr/>
        </p:nvSpPr>
        <p:spPr>
          <a:xfrm>
            <a:off x="5054678" y="574182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9" name="BlokTextu 28"/>
          <p:cNvSpPr txBox="1"/>
          <p:nvPr/>
        </p:nvSpPr>
        <p:spPr>
          <a:xfrm>
            <a:off x="2789141" y="5132287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0" name="BlokTextu 29"/>
          <p:cNvSpPr txBox="1"/>
          <p:nvPr/>
        </p:nvSpPr>
        <p:spPr>
          <a:xfrm>
            <a:off x="2789141" y="5766054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1" name="BlokTextu 30"/>
          <p:cNvSpPr txBox="1"/>
          <p:nvPr/>
        </p:nvSpPr>
        <p:spPr>
          <a:xfrm>
            <a:off x="6919459" y="3820300"/>
            <a:ext cx="440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2" name="BlokTextu 31"/>
          <p:cNvSpPr txBox="1"/>
          <p:nvPr/>
        </p:nvSpPr>
        <p:spPr>
          <a:xfrm>
            <a:off x="6919459" y="5113232"/>
            <a:ext cx="440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3" name="BlokTextu 32"/>
          <p:cNvSpPr txBox="1"/>
          <p:nvPr/>
        </p:nvSpPr>
        <p:spPr>
          <a:xfrm>
            <a:off x="6919458" y="5741828"/>
            <a:ext cx="440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4" name="BlokTextu 33"/>
          <p:cNvSpPr txBox="1"/>
          <p:nvPr/>
        </p:nvSpPr>
        <p:spPr>
          <a:xfrm>
            <a:off x="6919458" y="4464864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bdĺžnik 34"/>
              <p:cNvSpPr/>
              <p:nvPr/>
            </p:nvSpPr>
            <p:spPr>
              <a:xfrm>
                <a:off x="3745596" y="2026256"/>
                <a:ext cx="278972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5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sk-SK" sz="5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⟹</m:t>
                      </m:r>
                      <m:r>
                        <a:rPr lang="sk-SK" sz="5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sk-SK" sz="5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Obdĺžnik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596" y="2026256"/>
                <a:ext cx="2789728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bdĺžnik 35"/>
          <p:cNvSpPr/>
          <p:nvPr/>
        </p:nvSpPr>
        <p:spPr>
          <a:xfrm>
            <a:off x="1240422" y="395510"/>
            <a:ext cx="7665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1.</a:t>
            </a:r>
          </a:p>
        </p:txBody>
      </p:sp>
      <p:sp>
        <p:nvSpPr>
          <p:cNvPr id="38" name="Obdĺžnik 37"/>
          <p:cNvSpPr/>
          <p:nvPr/>
        </p:nvSpPr>
        <p:spPr>
          <a:xfrm rot="16200000">
            <a:off x="-1246510" y="2861967"/>
            <a:ext cx="38106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Implikácia</a:t>
            </a:r>
          </a:p>
        </p:txBody>
      </p:sp>
    </p:spTree>
    <p:extLst>
      <p:ext uri="{BB962C8B-B14F-4D97-AF65-F5344CB8AC3E}">
        <p14:creationId xmlns:p14="http://schemas.microsoft.com/office/powerpoint/2010/main" val="408797257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 bolo pekne, tak brat bol na výlete.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911942"/>
          </a:xfrm>
        </p:spPr>
        <p:txBody>
          <a:bodyPr>
            <a:normAutofit fontScale="92500" lnSpcReduction="20000"/>
          </a:bodyPr>
          <a:lstStyle/>
          <a:p>
            <a:r>
              <a:rPr lang="sk-SK" sz="2800" dirty="0"/>
              <a:t>A: Bolo pekne</a:t>
            </a:r>
          </a:p>
          <a:p>
            <a:r>
              <a:rPr lang="sk-SK" sz="2800" dirty="0"/>
              <a:t>B: Brat bol na výlete.</a:t>
            </a:r>
          </a:p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dĺžnik 3"/>
              <p:cNvSpPr/>
              <p:nvPr/>
            </p:nvSpPr>
            <p:spPr>
              <a:xfrm>
                <a:off x="3463588" y="3045542"/>
                <a:ext cx="264976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5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k-SK" sz="5400" i="1">
                          <a:latin typeface="Cambria Math" panose="02040503050406030204" pitchFamily="18" charset="0"/>
                        </a:rPr>
                        <m:t> ⟹</m:t>
                      </m:r>
                      <m:r>
                        <a:rPr lang="sk-SK" sz="5400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sk-SK" sz="5400" dirty="0"/>
              </a:p>
            </p:txBody>
          </p:sp>
        </mc:Choice>
        <mc:Fallback xmlns="">
          <p:sp>
            <p:nvSpPr>
              <p:cNvPr id="4" name="Obdĺžni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588" y="3045542"/>
                <a:ext cx="2649764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BlokTextu 4"/>
          <p:cNvSpPr txBox="1"/>
          <p:nvPr/>
        </p:nvSpPr>
        <p:spPr>
          <a:xfrm>
            <a:off x="962987" y="3968872"/>
            <a:ext cx="82445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i="1" dirty="0"/>
              <a:t>Z platnosti výroku A vyplýva platnosť výroku B.</a:t>
            </a:r>
          </a:p>
          <a:p>
            <a:r>
              <a:rPr lang="sk-SK" sz="2800" i="1" dirty="0"/>
              <a:t>Ak platí A, tak platí B</a:t>
            </a:r>
          </a:p>
        </p:txBody>
      </p:sp>
      <p:sp>
        <p:nvSpPr>
          <p:cNvPr id="6" name="Obdĺžnik 5"/>
          <p:cNvSpPr/>
          <p:nvPr/>
        </p:nvSpPr>
        <p:spPr>
          <a:xfrm>
            <a:off x="1240422" y="395510"/>
            <a:ext cx="7665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1.</a:t>
            </a:r>
          </a:p>
        </p:txBody>
      </p:sp>
      <p:sp>
        <p:nvSpPr>
          <p:cNvPr id="8" name="Obdĺžnik 7"/>
          <p:cNvSpPr/>
          <p:nvPr/>
        </p:nvSpPr>
        <p:spPr>
          <a:xfrm rot="16200000">
            <a:off x="-1246510" y="2861967"/>
            <a:ext cx="38106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Implikácia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936159" y="5037073"/>
            <a:ext cx="68387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i="1" dirty="0">
                <a:solidFill>
                  <a:srgbClr val="FF0000"/>
                </a:solidFill>
              </a:rPr>
              <a:t>Implikácia                  je pravdivá vždy,</a:t>
            </a:r>
          </a:p>
          <a:p>
            <a:r>
              <a:rPr lang="sk-SK" sz="2800" b="1" i="1" dirty="0">
                <a:solidFill>
                  <a:srgbClr val="FF0000"/>
                </a:solidFill>
              </a:rPr>
              <a:t>okrem prípadu, keď A je pravdivý a B </a:t>
            </a:r>
          </a:p>
          <a:p>
            <a:r>
              <a:rPr lang="sk-SK" sz="2800" b="1" i="1" dirty="0">
                <a:solidFill>
                  <a:srgbClr val="FF0000"/>
                </a:solidFill>
              </a:rPr>
              <a:t>nepravdivý výrok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dĺžnik 9"/>
              <p:cNvSpPr/>
              <p:nvPr/>
            </p:nvSpPr>
            <p:spPr>
              <a:xfrm>
                <a:off x="2971399" y="5037073"/>
                <a:ext cx="14617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k-SK" sz="2800" i="1">
                          <a:latin typeface="Cambria Math" panose="02040503050406030204" pitchFamily="18" charset="0"/>
                        </a:rPr>
                        <m:t> ⟹</m:t>
                      </m:r>
                      <m:r>
                        <a:rPr lang="sk-SK" sz="2800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0" name="Obdĺžni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399" y="5037073"/>
                <a:ext cx="146174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81844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dĺžnik 28"/>
          <p:cNvSpPr/>
          <p:nvPr/>
        </p:nvSpPr>
        <p:spPr>
          <a:xfrm>
            <a:off x="5350629" y="1855579"/>
            <a:ext cx="3071675" cy="11297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chemeClr val="tx1"/>
                </a:solidFill>
              </a:rPr>
              <a:t>Brat bol na výlete </a:t>
            </a:r>
            <a:r>
              <a:rPr lang="sk-SK" b="1" dirty="0">
                <a:solidFill>
                  <a:srgbClr val="FF0000"/>
                </a:solidFill>
              </a:rPr>
              <a:t>práve vtedy, keď</a:t>
            </a:r>
            <a:r>
              <a:rPr lang="sk-SK" dirty="0">
                <a:solidFill>
                  <a:schemeClr val="tx1"/>
                </a:solidFill>
              </a:rPr>
              <a:t> bolo pekne</a:t>
            </a:r>
            <a:r>
              <a:rPr lang="sk-SK" dirty="0"/>
              <a:t>.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911942"/>
          </a:xfrm>
        </p:spPr>
        <p:txBody>
          <a:bodyPr/>
          <a:lstStyle/>
          <a:p>
            <a:r>
              <a:rPr lang="sk-SK" b="1" dirty="0"/>
              <a:t>A</a:t>
            </a:r>
            <a:r>
              <a:rPr lang="sk-SK" dirty="0"/>
              <a:t>: Brat bol na výlete</a:t>
            </a:r>
          </a:p>
          <a:p>
            <a:r>
              <a:rPr lang="sk-SK" b="1" dirty="0"/>
              <a:t>B</a:t>
            </a:r>
            <a:r>
              <a:rPr lang="sk-SK" dirty="0"/>
              <a:t>: Bolo pekne</a:t>
            </a:r>
          </a:p>
          <a:p>
            <a:endParaRPr lang="sk-SK" dirty="0"/>
          </a:p>
        </p:txBody>
      </p:sp>
      <p:graphicFrame>
        <p:nvGraphicFramePr>
          <p:cNvPr id="6" name="Tabuľ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367476"/>
              </p:ext>
            </p:extLst>
          </p:nvPr>
        </p:nvGraphicFramePr>
        <p:xfrm>
          <a:off x="1841791" y="3266296"/>
          <a:ext cx="6096000" cy="3362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316">
                  <a:extLst>
                    <a:ext uri="{9D8B030D-6E8A-4147-A177-3AD203B41FA5}">
                      <a16:colId xmlns:a16="http://schemas.microsoft.com/office/drawing/2014/main" val="1880994226"/>
                    </a:ext>
                  </a:extLst>
                </a:gridCol>
                <a:gridCol w="1831319">
                  <a:extLst>
                    <a:ext uri="{9D8B030D-6E8A-4147-A177-3AD203B41FA5}">
                      <a16:colId xmlns:a16="http://schemas.microsoft.com/office/drawing/2014/main" val="2492640964"/>
                    </a:ext>
                  </a:extLst>
                </a:gridCol>
                <a:gridCol w="1793365">
                  <a:extLst>
                    <a:ext uri="{9D8B030D-6E8A-4147-A177-3AD203B41FA5}">
                      <a16:colId xmlns:a16="http://schemas.microsoft.com/office/drawing/2014/main" val="1798135990"/>
                    </a:ext>
                  </a:extLst>
                </a:gridCol>
              </a:tblGrid>
              <a:tr h="536727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70707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59028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359883"/>
                  </a:ext>
                </a:extLst>
              </a:tr>
              <a:tr h="705087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440732"/>
                  </a:ext>
                </a:extLst>
              </a:tr>
              <a:tr h="840219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5078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dĺžnik 6"/>
              <p:cNvSpPr/>
              <p:nvPr/>
            </p:nvSpPr>
            <p:spPr>
              <a:xfrm>
                <a:off x="5682961" y="3258853"/>
                <a:ext cx="278972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sk-SK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⟺</m:t>
                      </m:r>
                      <m:r>
                        <a:rPr lang="sk-SK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sk-SK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Obdĺžni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961" y="3258853"/>
                <a:ext cx="278972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BlokTextu 8"/>
          <p:cNvSpPr txBox="1"/>
          <p:nvPr/>
        </p:nvSpPr>
        <p:spPr>
          <a:xfrm>
            <a:off x="4496825" y="3922161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>
                <a:solidFill>
                  <a:schemeClr val="accent6"/>
                </a:solidFill>
              </a:rPr>
              <a:t>Bolo pekne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4451801" y="5266666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>
                <a:solidFill>
                  <a:schemeClr val="accent6"/>
                </a:solidFill>
              </a:rPr>
              <a:t>Bolo pekne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4323701" y="4578061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Nebolo pekne</a:t>
            </a:r>
          </a:p>
        </p:txBody>
      </p:sp>
      <p:sp>
        <p:nvSpPr>
          <p:cNvPr id="12" name="BlokTextu 11"/>
          <p:cNvSpPr txBox="1"/>
          <p:nvPr/>
        </p:nvSpPr>
        <p:spPr>
          <a:xfrm>
            <a:off x="4342969" y="5979181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Nebolo pekne</a:t>
            </a:r>
          </a:p>
        </p:txBody>
      </p:sp>
      <p:sp>
        <p:nvSpPr>
          <p:cNvPr id="14" name="BlokTextu 13"/>
          <p:cNvSpPr txBox="1"/>
          <p:nvPr/>
        </p:nvSpPr>
        <p:spPr>
          <a:xfrm>
            <a:off x="2077713" y="3926050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>
                <a:solidFill>
                  <a:schemeClr val="accent6"/>
                </a:solidFill>
              </a:rPr>
              <a:t>Brat bol na výlete</a:t>
            </a:r>
          </a:p>
        </p:txBody>
      </p:sp>
      <p:sp>
        <p:nvSpPr>
          <p:cNvPr id="16" name="BlokTextu 15"/>
          <p:cNvSpPr txBox="1"/>
          <p:nvPr/>
        </p:nvSpPr>
        <p:spPr>
          <a:xfrm>
            <a:off x="1886815" y="5248466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Brat nebol na výlete</a:t>
            </a:r>
          </a:p>
        </p:txBody>
      </p:sp>
      <p:pic>
        <p:nvPicPr>
          <p:cNvPr id="18" name="Obrázok 17" descr="File:Symbol OK.svg - Wikiversit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920" y="3832827"/>
            <a:ext cx="530322" cy="530322"/>
          </a:xfrm>
          <a:prstGeom prst="rect">
            <a:avLst/>
          </a:prstGeom>
        </p:spPr>
      </p:pic>
      <p:pic>
        <p:nvPicPr>
          <p:cNvPr id="20" name="Obrázok 19" descr="File:Symbol OK.svg - Wikiversit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125" y="5894460"/>
            <a:ext cx="530322" cy="530322"/>
          </a:xfrm>
          <a:prstGeom prst="rect">
            <a:avLst/>
          </a:prstGeom>
        </p:spPr>
      </p:pic>
      <p:pic>
        <p:nvPicPr>
          <p:cNvPr id="21" name="Obrázok 20" descr="red not OK / failure symbol by Antares42 - red not OK / failure symbo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896" y="4517250"/>
            <a:ext cx="411966" cy="4654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dĺžnik 21"/>
              <p:cNvSpPr/>
              <p:nvPr/>
            </p:nvSpPr>
            <p:spPr>
              <a:xfrm>
                <a:off x="2940113" y="3274142"/>
                <a:ext cx="42033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sk-SK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Obdĺžni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113" y="3274142"/>
                <a:ext cx="42033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dĺžnik 22"/>
              <p:cNvSpPr/>
              <p:nvPr/>
            </p:nvSpPr>
            <p:spPr>
              <a:xfrm>
                <a:off x="5008969" y="3257457"/>
                <a:ext cx="42033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sk-SK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Obdĺžnik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969" y="3257457"/>
                <a:ext cx="42033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BlokTextu 23"/>
          <p:cNvSpPr txBox="1"/>
          <p:nvPr/>
        </p:nvSpPr>
        <p:spPr>
          <a:xfrm>
            <a:off x="5350627" y="2329115"/>
            <a:ext cx="3071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600" b="1" dirty="0"/>
              <a:t>ekvivalencia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dĺžnik 3"/>
              <p:cNvSpPr/>
              <p:nvPr/>
            </p:nvSpPr>
            <p:spPr>
              <a:xfrm>
                <a:off x="5605087" y="1715794"/>
                <a:ext cx="2562753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sk-SK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sk-SK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sk-SK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bdĺžni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087" y="1715794"/>
                <a:ext cx="2562753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Obrázok 26" descr="red not OK / failure symbol by Antares42 - red not OK / failure symbo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074" y="5205855"/>
            <a:ext cx="411966" cy="465499"/>
          </a:xfrm>
          <a:prstGeom prst="rect">
            <a:avLst/>
          </a:prstGeom>
        </p:spPr>
      </p:pic>
      <p:sp>
        <p:nvSpPr>
          <p:cNvPr id="28" name="Obdĺžnik 27"/>
          <p:cNvSpPr/>
          <p:nvPr/>
        </p:nvSpPr>
        <p:spPr>
          <a:xfrm>
            <a:off x="1240422" y="395510"/>
            <a:ext cx="7665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2.</a:t>
            </a:r>
          </a:p>
        </p:txBody>
      </p:sp>
      <p:sp>
        <p:nvSpPr>
          <p:cNvPr id="31" name="Obdĺžnik 30"/>
          <p:cNvSpPr/>
          <p:nvPr/>
        </p:nvSpPr>
        <p:spPr>
          <a:xfrm rot="16200000">
            <a:off x="-1653588" y="3061682"/>
            <a:ext cx="45175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Ekvivalencia</a:t>
            </a:r>
          </a:p>
        </p:txBody>
      </p:sp>
      <p:sp>
        <p:nvSpPr>
          <p:cNvPr id="32" name="BlokTextu 31"/>
          <p:cNvSpPr txBox="1"/>
          <p:nvPr/>
        </p:nvSpPr>
        <p:spPr>
          <a:xfrm>
            <a:off x="2077713" y="4566167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>
                <a:solidFill>
                  <a:schemeClr val="accent6"/>
                </a:solidFill>
              </a:rPr>
              <a:t>Brat bol na výlete</a:t>
            </a:r>
          </a:p>
        </p:txBody>
      </p:sp>
      <p:sp>
        <p:nvSpPr>
          <p:cNvPr id="33" name="BlokTextu 32"/>
          <p:cNvSpPr txBox="1"/>
          <p:nvPr/>
        </p:nvSpPr>
        <p:spPr>
          <a:xfrm>
            <a:off x="1841791" y="5974955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Brat nebol na výlete</a:t>
            </a:r>
          </a:p>
        </p:txBody>
      </p:sp>
    </p:spTree>
    <p:extLst>
      <p:ext uri="{BB962C8B-B14F-4D97-AF65-F5344CB8AC3E}">
        <p14:creationId xmlns:p14="http://schemas.microsoft.com/office/powerpoint/2010/main" val="28359366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7" grpId="0"/>
      <p:bldP spid="9" grpId="0"/>
      <p:bldP spid="10" grpId="0"/>
      <p:bldP spid="11" grpId="0"/>
      <p:bldP spid="12" grpId="0"/>
      <p:bldP spid="14" grpId="0"/>
      <p:bldP spid="16" grpId="0"/>
      <p:bldP spid="22" grpId="0"/>
      <p:bldP spid="23" grpId="0"/>
      <p:bldP spid="24" grpId="0"/>
      <p:bldP spid="4" grpId="0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Tabuľka </a:t>
            </a:r>
            <a:r>
              <a:rPr lang="sk-SK" dirty="0" err="1"/>
              <a:t>pravdivostných</a:t>
            </a:r>
            <a:r>
              <a:rPr lang="sk-SK" dirty="0"/>
              <a:t> hodnôt </a:t>
            </a:r>
            <a:r>
              <a:rPr lang="sk-SK" b="1" dirty="0">
                <a:solidFill>
                  <a:srgbClr val="FF0000"/>
                </a:solidFill>
              </a:rPr>
              <a:t>ekvivalencie</a:t>
            </a:r>
          </a:p>
        </p:txBody>
      </p:sp>
      <p:graphicFrame>
        <p:nvGraphicFramePr>
          <p:cNvPr id="6" name="Tabuľka 5"/>
          <p:cNvGraphicFramePr>
            <a:graphicFrameLocks noGrp="1"/>
          </p:cNvGraphicFramePr>
          <p:nvPr/>
        </p:nvGraphicFramePr>
        <p:xfrm>
          <a:off x="1942415" y="3274142"/>
          <a:ext cx="6096000" cy="3111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656">
                  <a:extLst>
                    <a:ext uri="{9D8B030D-6E8A-4147-A177-3AD203B41FA5}">
                      <a16:colId xmlns:a16="http://schemas.microsoft.com/office/drawing/2014/main" val="1880994226"/>
                    </a:ext>
                  </a:extLst>
                </a:gridCol>
                <a:gridCol w="2462981">
                  <a:extLst>
                    <a:ext uri="{9D8B030D-6E8A-4147-A177-3AD203B41FA5}">
                      <a16:colId xmlns:a16="http://schemas.microsoft.com/office/drawing/2014/main" val="2492640964"/>
                    </a:ext>
                  </a:extLst>
                </a:gridCol>
                <a:gridCol w="1652363">
                  <a:extLst>
                    <a:ext uri="{9D8B030D-6E8A-4147-A177-3AD203B41FA5}">
                      <a16:colId xmlns:a16="http://schemas.microsoft.com/office/drawing/2014/main" val="1798135990"/>
                    </a:ext>
                  </a:extLst>
                </a:gridCol>
              </a:tblGrid>
              <a:tr h="536727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70707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59028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35988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440732"/>
                  </a:ext>
                </a:extLst>
              </a:tr>
              <a:tr h="654943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5078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dĺžnik 6"/>
              <p:cNvSpPr/>
              <p:nvPr/>
            </p:nvSpPr>
            <p:spPr>
              <a:xfrm>
                <a:off x="5744672" y="3259487"/>
                <a:ext cx="278972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sk-SK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⟺</m:t>
                      </m:r>
                      <m:r>
                        <a:rPr lang="sk-SK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sk-SK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Obdĺžni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672" y="3259487"/>
                <a:ext cx="278972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BlokTextu 8"/>
          <p:cNvSpPr txBox="1"/>
          <p:nvPr/>
        </p:nvSpPr>
        <p:spPr>
          <a:xfrm>
            <a:off x="2789142" y="3822722"/>
            <a:ext cx="440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14" name="BlokTextu 13"/>
          <p:cNvSpPr txBox="1"/>
          <p:nvPr/>
        </p:nvSpPr>
        <p:spPr>
          <a:xfrm>
            <a:off x="5024723" y="4468898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dĺžnik 21"/>
              <p:cNvSpPr/>
              <p:nvPr/>
            </p:nvSpPr>
            <p:spPr>
              <a:xfrm>
                <a:off x="2816410" y="3259487"/>
                <a:ext cx="42033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sk-SK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Obdĺžni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410" y="3259487"/>
                <a:ext cx="42033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dĺžnik 22"/>
              <p:cNvSpPr/>
              <p:nvPr/>
            </p:nvSpPr>
            <p:spPr>
              <a:xfrm>
                <a:off x="4930291" y="3266815"/>
                <a:ext cx="42033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sk-SK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Obdĺžnik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291" y="3266815"/>
                <a:ext cx="42033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BlokTextu 23"/>
          <p:cNvSpPr txBox="1"/>
          <p:nvPr/>
        </p:nvSpPr>
        <p:spPr>
          <a:xfrm>
            <a:off x="2789141" y="4470339"/>
            <a:ext cx="440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5" name="BlokTextu 24"/>
          <p:cNvSpPr txBox="1"/>
          <p:nvPr/>
        </p:nvSpPr>
        <p:spPr>
          <a:xfrm>
            <a:off x="4992712" y="3820300"/>
            <a:ext cx="440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6" name="BlokTextu 25"/>
          <p:cNvSpPr txBox="1"/>
          <p:nvPr/>
        </p:nvSpPr>
        <p:spPr>
          <a:xfrm>
            <a:off x="5041550" y="5125840"/>
            <a:ext cx="440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8" name="BlokTextu 27"/>
          <p:cNvSpPr txBox="1"/>
          <p:nvPr/>
        </p:nvSpPr>
        <p:spPr>
          <a:xfrm>
            <a:off x="5054678" y="574182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9" name="BlokTextu 28"/>
          <p:cNvSpPr txBox="1"/>
          <p:nvPr/>
        </p:nvSpPr>
        <p:spPr>
          <a:xfrm>
            <a:off x="2789141" y="5132287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0" name="BlokTextu 29"/>
          <p:cNvSpPr txBox="1"/>
          <p:nvPr/>
        </p:nvSpPr>
        <p:spPr>
          <a:xfrm>
            <a:off x="2789141" y="5766054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1" name="BlokTextu 30"/>
          <p:cNvSpPr txBox="1"/>
          <p:nvPr/>
        </p:nvSpPr>
        <p:spPr>
          <a:xfrm>
            <a:off x="6919459" y="3820300"/>
            <a:ext cx="440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3" name="BlokTextu 32"/>
          <p:cNvSpPr txBox="1"/>
          <p:nvPr/>
        </p:nvSpPr>
        <p:spPr>
          <a:xfrm>
            <a:off x="6919458" y="5741828"/>
            <a:ext cx="440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4" name="BlokTextu 33"/>
          <p:cNvSpPr txBox="1"/>
          <p:nvPr/>
        </p:nvSpPr>
        <p:spPr>
          <a:xfrm>
            <a:off x="6919458" y="4464864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bdĺžnik 34"/>
              <p:cNvSpPr/>
              <p:nvPr/>
            </p:nvSpPr>
            <p:spPr>
              <a:xfrm>
                <a:off x="3745596" y="2026256"/>
                <a:ext cx="278972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5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sk-SK" sz="5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⟺</m:t>
                      </m:r>
                      <m:r>
                        <a:rPr lang="sk-SK" sz="5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sk-SK" sz="5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Obdĺžnik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596" y="2026256"/>
                <a:ext cx="2789728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BlokTextu 19"/>
          <p:cNvSpPr txBox="1"/>
          <p:nvPr/>
        </p:nvSpPr>
        <p:spPr>
          <a:xfrm>
            <a:off x="6932586" y="5109428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1" name="Obdĺžnik 20"/>
          <p:cNvSpPr/>
          <p:nvPr/>
        </p:nvSpPr>
        <p:spPr>
          <a:xfrm>
            <a:off x="1240422" y="395510"/>
            <a:ext cx="7665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2.</a:t>
            </a:r>
          </a:p>
        </p:txBody>
      </p:sp>
      <p:sp>
        <p:nvSpPr>
          <p:cNvPr id="36" name="Obdĺžnik 35"/>
          <p:cNvSpPr/>
          <p:nvPr/>
        </p:nvSpPr>
        <p:spPr>
          <a:xfrm rot="16200000">
            <a:off x="-1653588" y="3061682"/>
            <a:ext cx="45175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Ekvivalencia</a:t>
            </a:r>
          </a:p>
        </p:txBody>
      </p:sp>
    </p:spTree>
    <p:extLst>
      <p:ext uri="{BB962C8B-B14F-4D97-AF65-F5344CB8AC3E}">
        <p14:creationId xmlns:p14="http://schemas.microsoft.com/office/powerpoint/2010/main" val="127380463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Brat bol na výlete práve vtedy keď bolo pekne.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dĺžnik 3"/>
              <p:cNvSpPr/>
              <p:nvPr/>
            </p:nvSpPr>
            <p:spPr>
              <a:xfrm>
                <a:off x="3463588" y="2236510"/>
                <a:ext cx="264976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5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k-SK" sz="5400" i="1">
                          <a:latin typeface="Cambria Math" panose="02040503050406030204" pitchFamily="18" charset="0"/>
                        </a:rPr>
                        <m:t> ⟺</m:t>
                      </m:r>
                      <m:r>
                        <a:rPr lang="sk-SK" sz="5400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sk-SK" sz="5400" dirty="0"/>
              </a:p>
            </p:txBody>
          </p:sp>
        </mc:Choice>
        <mc:Fallback xmlns="">
          <p:sp>
            <p:nvSpPr>
              <p:cNvPr id="4" name="Obdĺžni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588" y="2236510"/>
                <a:ext cx="2649764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BlokTextu 4"/>
          <p:cNvSpPr txBox="1"/>
          <p:nvPr/>
        </p:nvSpPr>
        <p:spPr>
          <a:xfrm>
            <a:off x="2006979" y="3491350"/>
            <a:ext cx="57759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i="1" dirty="0"/>
              <a:t>Platí</a:t>
            </a:r>
            <a:r>
              <a:rPr lang="sk-SK" sz="2800" i="1" dirty="0"/>
              <a:t> výrok A </a:t>
            </a:r>
            <a:r>
              <a:rPr lang="sk-SK" sz="2800" i="1" dirty="0" err="1"/>
              <a:t>a</a:t>
            </a:r>
            <a:r>
              <a:rPr lang="sk-SK" sz="2800" i="1" dirty="0"/>
              <a:t> </a:t>
            </a:r>
            <a:r>
              <a:rPr lang="sk-SK" sz="2800" b="1" i="1" dirty="0"/>
              <a:t>platí</a:t>
            </a:r>
            <a:r>
              <a:rPr lang="sk-SK" sz="2800" i="1" dirty="0"/>
              <a:t> výrok B </a:t>
            </a:r>
          </a:p>
          <a:p>
            <a:r>
              <a:rPr lang="sk-SK" sz="2800" i="1" dirty="0"/>
              <a:t>	                  alebo</a:t>
            </a:r>
          </a:p>
          <a:p>
            <a:r>
              <a:rPr lang="sk-SK" sz="2800" b="1" i="1" dirty="0"/>
              <a:t>Neplatí</a:t>
            </a:r>
            <a:r>
              <a:rPr lang="sk-SK" sz="2800" i="1" dirty="0"/>
              <a:t> výrok A </a:t>
            </a:r>
            <a:r>
              <a:rPr lang="sk-SK" sz="2800" i="1" dirty="0" err="1"/>
              <a:t>a</a:t>
            </a:r>
            <a:r>
              <a:rPr lang="sk-SK" sz="2800" i="1" dirty="0"/>
              <a:t> </a:t>
            </a:r>
            <a:r>
              <a:rPr lang="sk-SK" sz="2800" b="1" i="1" dirty="0"/>
              <a:t>neplatí</a:t>
            </a:r>
            <a:r>
              <a:rPr lang="sk-SK" sz="2800" i="1" dirty="0"/>
              <a:t> výrok B</a:t>
            </a:r>
          </a:p>
        </p:txBody>
      </p:sp>
      <p:sp>
        <p:nvSpPr>
          <p:cNvPr id="6" name="Obdĺžnik 5"/>
          <p:cNvSpPr/>
          <p:nvPr/>
        </p:nvSpPr>
        <p:spPr>
          <a:xfrm>
            <a:off x="1240422" y="395510"/>
            <a:ext cx="7665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2.</a:t>
            </a:r>
          </a:p>
        </p:txBody>
      </p:sp>
      <p:sp>
        <p:nvSpPr>
          <p:cNvPr id="10" name="Obdĺžnik 9"/>
          <p:cNvSpPr/>
          <p:nvPr/>
        </p:nvSpPr>
        <p:spPr>
          <a:xfrm rot="16200000">
            <a:off x="-1653588" y="3061682"/>
            <a:ext cx="45175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Ekvivalencia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1352187" y="5207855"/>
            <a:ext cx="736772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i="1" dirty="0"/>
              <a:t> </a:t>
            </a:r>
            <a:r>
              <a:rPr lang="sk-SK" sz="2800" i="1" dirty="0">
                <a:solidFill>
                  <a:srgbClr val="FF0000"/>
                </a:solidFill>
              </a:rPr>
              <a:t>Ekvivalencia je pravdivá keď,</a:t>
            </a:r>
          </a:p>
          <a:p>
            <a:r>
              <a:rPr lang="sk-SK" sz="2800" b="1" i="1">
                <a:solidFill>
                  <a:srgbClr val="FF0000"/>
                </a:solidFill>
              </a:rPr>
              <a:t> výroky </a:t>
            </a:r>
            <a:r>
              <a:rPr lang="sk-SK" sz="2800" b="1" i="1" dirty="0">
                <a:solidFill>
                  <a:srgbClr val="FF0000"/>
                </a:solidFill>
              </a:rPr>
              <a:t>A </a:t>
            </a:r>
            <a:r>
              <a:rPr lang="sk-SK" sz="2800" b="1" i="1" dirty="0" err="1">
                <a:solidFill>
                  <a:srgbClr val="FF0000"/>
                </a:solidFill>
              </a:rPr>
              <a:t>a</a:t>
            </a:r>
            <a:r>
              <a:rPr lang="sk-SK" sz="2800" b="1" i="1" dirty="0">
                <a:solidFill>
                  <a:srgbClr val="FF0000"/>
                </a:solidFill>
              </a:rPr>
              <a:t> B majú rovnakú </a:t>
            </a:r>
            <a:r>
              <a:rPr lang="sk-SK" sz="2800" b="1" i="1" dirty="0" err="1">
                <a:solidFill>
                  <a:srgbClr val="FF0000"/>
                </a:solidFill>
              </a:rPr>
              <a:t>pravdivostnú</a:t>
            </a:r>
            <a:endParaRPr lang="sk-SK" sz="2800" b="1" i="1" dirty="0">
              <a:solidFill>
                <a:srgbClr val="FF0000"/>
              </a:solidFill>
            </a:endParaRPr>
          </a:p>
          <a:p>
            <a:r>
              <a:rPr lang="sk-SK" sz="2800" b="1" i="1" dirty="0">
                <a:solidFill>
                  <a:srgbClr val="FF0000"/>
                </a:solidFill>
              </a:rPr>
              <a:t> hodnotu</a:t>
            </a:r>
          </a:p>
          <a:p>
            <a:r>
              <a:rPr lang="sk-SK" sz="2800" i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1487072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Príklady: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410057" y="2114816"/>
            <a:ext cx="7357928" cy="37776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sk-SK" dirty="0"/>
          </a:p>
          <a:p>
            <a:r>
              <a:rPr lang="sk-SK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Mama povedala: </a:t>
            </a:r>
            <a:r>
              <a:rPr lang="sk-SK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Viktor, ak nebudeš mať ani jednu štvorku na polročnom vysvedčení, tak ti kúpim tablet.</a:t>
            </a:r>
          </a:p>
          <a:p>
            <a:endParaRPr lang="sk-SK" sz="2800" dirty="0"/>
          </a:p>
          <a:p>
            <a:pPr marL="514350" indent="-514350">
              <a:buFont typeface="+mj-lt"/>
              <a:buAutoNum type="alphaUcPeriod"/>
            </a:pPr>
            <a:r>
              <a:rPr lang="sk-SK" sz="2800" dirty="0"/>
              <a:t>Viktor mal na polroku dve štvorky a mama mu tablet kúpila.</a:t>
            </a:r>
          </a:p>
          <a:p>
            <a:pPr marL="514350" indent="-514350">
              <a:buFont typeface="+mj-lt"/>
              <a:buAutoNum type="alphaUcPeriod"/>
            </a:pPr>
            <a:r>
              <a:rPr lang="sk-SK" sz="2800" dirty="0"/>
              <a:t>Viktor bol vyznamenaný a mama mu tablet nekúpila</a:t>
            </a:r>
            <a:r>
              <a:rPr lang="sk-SK" dirty="0"/>
              <a:t>.</a:t>
            </a:r>
          </a:p>
        </p:txBody>
      </p:sp>
      <p:sp>
        <p:nvSpPr>
          <p:cNvPr id="4" name="Obdĺžnik 3"/>
          <p:cNvSpPr/>
          <p:nvPr/>
        </p:nvSpPr>
        <p:spPr>
          <a:xfrm>
            <a:off x="1529699" y="1191486"/>
            <a:ext cx="67601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Splnila mama sľub?</a:t>
            </a:r>
          </a:p>
        </p:txBody>
      </p:sp>
    </p:spTree>
    <p:extLst>
      <p:ext uri="{BB962C8B-B14F-4D97-AF65-F5344CB8AC3E}">
        <p14:creationId xmlns:p14="http://schemas.microsoft.com/office/powerpoint/2010/main" val="42288932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Príklady: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410057" y="2114816"/>
            <a:ext cx="7357928" cy="37776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sk-SK" dirty="0"/>
          </a:p>
          <a:p>
            <a:r>
              <a:rPr lang="sk-SK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Učiteľ povedal: </a:t>
            </a:r>
            <a:r>
              <a:rPr lang="sk-SK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Ignác</a:t>
            </a:r>
            <a:r>
              <a:rPr lang="sk-SK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sk-SK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ak budeš celý týždeň na matematike aktívny, nebudeš mať s písomkou problém.</a:t>
            </a:r>
          </a:p>
          <a:p>
            <a:endParaRPr lang="sk-SK" sz="2800" dirty="0"/>
          </a:p>
          <a:p>
            <a:pPr marL="514350" indent="-514350">
              <a:buFont typeface="+mj-lt"/>
              <a:buAutoNum type="alphaUcPeriod"/>
            </a:pPr>
            <a:r>
              <a:rPr lang="sk-SK" sz="2800" dirty="0"/>
              <a:t>Ignác bol aktívny len v pondelok a s písomkou nemal problém.</a:t>
            </a:r>
          </a:p>
          <a:p>
            <a:pPr marL="514350" indent="-514350">
              <a:buFont typeface="+mj-lt"/>
              <a:buAutoNum type="alphaUcPeriod"/>
            </a:pPr>
            <a:r>
              <a:rPr lang="sk-SK" sz="2800" dirty="0"/>
              <a:t>Ignác bol aktívny celý týždeň, ale s písomkou mal problém</a:t>
            </a:r>
            <a:r>
              <a:rPr lang="sk-SK" dirty="0"/>
              <a:t>.</a:t>
            </a:r>
          </a:p>
        </p:txBody>
      </p:sp>
      <p:sp>
        <p:nvSpPr>
          <p:cNvPr id="4" name="Obdĺžnik 3"/>
          <p:cNvSpPr/>
          <p:nvPr/>
        </p:nvSpPr>
        <p:spPr>
          <a:xfrm>
            <a:off x="1660349" y="1191486"/>
            <a:ext cx="64988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Mal učiteľ pravdu?</a:t>
            </a:r>
          </a:p>
        </p:txBody>
      </p:sp>
    </p:spTree>
    <p:extLst>
      <p:ext uri="{BB962C8B-B14F-4D97-AF65-F5344CB8AC3E}">
        <p14:creationId xmlns:p14="http://schemas.microsoft.com/office/powerpoint/2010/main" val="1872299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ym">
  <a:themeElements>
    <a:clrScheme name="Dym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y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ym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160</TotalTime>
  <Words>609</Words>
  <Application>Microsoft Office PowerPoint</Application>
  <PresentationFormat>Prezentácia na obrazovke (4:3)</PresentationFormat>
  <Paragraphs>137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Century Gothic</vt:lpstr>
      <vt:lpstr>Wingdings 3</vt:lpstr>
      <vt:lpstr>Dym</vt:lpstr>
      <vt:lpstr>Implikácia a ekvivalencia</vt:lpstr>
      <vt:lpstr>Ak bolo pekne, tak brat bol na výlete.</vt:lpstr>
      <vt:lpstr>Tabuľka pravdivostných hodnôt implikácie</vt:lpstr>
      <vt:lpstr>Ak bolo pekne, tak brat bol na výlete.</vt:lpstr>
      <vt:lpstr>Brat bol na výlete práve vtedy, keď bolo pekne.</vt:lpstr>
      <vt:lpstr>Tabuľka pravdivostných hodnôt ekvivalencie</vt:lpstr>
      <vt:lpstr>Brat bol na výlete práve vtedy keď bolo pekne.</vt:lpstr>
      <vt:lpstr>Príklady:</vt:lpstr>
      <vt:lpstr>Príklady:</vt:lpstr>
      <vt:lpstr>Príklady:</vt:lpstr>
      <vt:lpstr>Niekoľko matematických príkladov ...</vt:lpstr>
      <vt:lpstr>Niekoľko matematických príkladov ...</vt:lpstr>
      <vt:lpstr>Niekoľko matematických príkladov 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Implikaácia a ekvivalencia</dc:title>
  <dc:creator>Martin Janček</dc:creator>
  <cp:lastModifiedBy>Dušan Andraško</cp:lastModifiedBy>
  <cp:revision>19</cp:revision>
  <dcterms:created xsi:type="dcterms:W3CDTF">2016-11-30T15:42:04Z</dcterms:created>
  <dcterms:modified xsi:type="dcterms:W3CDTF">2020-09-21T06:41:20Z</dcterms:modified>
</cp:coreProperties>
</file>