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8EC"/>
    <a:srgbClr val="BA068B"/>
    <a:srgbClr val="2218A8"/>
    <a:srgbClr val="5DA0B5"/>
    <a:srgbClr val="1A4652"/>
    <a:srgbClr val="C7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1A4652"/>
                </a:solidFill>
                <a:latin typeface="Mistral" pitchFamily="66" charset="0"/>
                <a:ea typeface="Batang" pitchFamily="18" charset="-127"/>
              </a:rPr>
              <a:t>PRACOVNÝ   LIST</a:t>
            </a:r>
            <a:endParaRPr lang="sk-SK" sz="5400" dirty="0">
              <a:solidFill>
                <a:srgbClr val="1A4652"/>
              </a:solidFill>
              <a:latin typeface="Mistral" pitchFamily="66" charset="0"/>
              <a:ea typeface="Batang" pitchFamily="18" charset="-127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400800" cy="762000"/>
          </a:xfrm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Hovorme tomu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7400" y="43434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Tvoríme zložené výroky</a:t>
            </a:r>
            <a:endParaRPr lang="sk-SK" sz="2800" b="1" dirty="0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53000" y="5791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Iveta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Hermanovská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2018</a:t>
            </a:r>
            <a:endParaRPr lang="sk-SK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762000" y="1295400"/>
            <a:ext cx="7620000" cy="1219200"/>
          </a:xfrm>
          <a:prstGeom prst="rect">
            <a:avLst/>
          </a:prstGeom>
          <a:solidFill>
            <a:srgbClr val="C7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990600" y="132022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i="1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sk-SK" sz="3200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Číslo 6 je prvočíslo. </a:t>
            </a:r>
            <a:endParaRPr lang="sk-SK" sz="3200" dirty="0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192982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i="1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sk-SK" sz="3200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Číslo 26 je zložené číslo. </a:t>
            </a:r>
            <a:endParaRPr lang="sk-SK" sz="3200" dirty="0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62000" y="762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Mistral" pitchFamily="66" charset="0"/>
              </a:rPr>
              <a:t>Úloha 1:</a:t>
            </a:r>
            <a:endParaRPr lang="sk-SK" sz="3200" dirty="0">
              <a:latin typeface="Mistral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85800" y="25146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sk-SK" sz="2400" b="1" i="1" dirty="0" smtClean="0"/>
              <a:t>Urč </a:t>
            </a:r>
            <a:r>
              <a:rPr lang="sk-SK" sz="2400" b="1" i="1" dirty="0" err="1" smtClean="0"/>
              <a:t>pravdivostné</a:t>
            </a:r>
            <a:r>
              <a:rPr lang="sk-SK" sz="2400" b="1" i="1" dirty="0" smtClean="0"/>
              <a:t> hodnoty elementárnych výrokov A, B.</a:t>
            </a:r>
          </a:p>
          <a:p>
            <a:pPr marL="514350" indent="-514350">
              <a:buAutoNum type="arabicPeriod"/>
            </a:pPr>
            <a:r>
              <a:rPr lang="sk-SK" sz="2400" b="1" i="1" dirty="0" smtClean="0"/>
              <a:t>Zapíš symbolicky a vytvor zložené výroky z výrokov       A </a:t>
            </a:r>
            <a:r>
              <a:rPr lang="sk-SK" sz="2400" b="1" i="1" dirty="0" err="1" smtClean="0"/>
              <a:t>a</a:t>
            </a:r>
            <a:r>
              <a:rPr lang="sk-SK" sz="2400" b="1" i="1" dirty="0" smtClean="0"/>
              <a:t> B v danom poradí: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sk-SK" sz="2400" b="1" i="1" dirty="0" smtClean="0"/>
              <a:t>ekvivalenciu</a:t>
            </a:r>
          </a:p>
          <a:p>
            <a:pPr marL="1428750" lvl="2" indent="-514350">
              <a:buFont typeface="+mj-lt"/>
              <a:buAutoNum type="alphaLcParenR"/>
            </a:pPr>
            <a:r>
              <a:rPr lang="sk-SK" sz="2400" b="1" i="1" dirty="0" smtClean="0"/>
              <a:t>disjunkciu</a:t>
            </a:r>
          </a:p>
          <a:p>
            <a:pPr marL="1428750" lvl="2" indent="-514350">
              <a:buFont typeface="+mj-lt"/>
              <a:buAutoNum type="alphaLcParenR"/>
            </a:pPr>
            <a:r>
              <a:rPr lang="sk-SK" sz="2400" b="1" i="1" dirty="0" smtClean="0"/>
              <a:t>implikáciu</a:t>
            </a:r>
          </a:p>
          <a:p>
            <a:pPr marL="1428750" lvl="2" indent="-514350">
              <a:buFont typeface="+mj-lt"/>
              <a:buAutoNum type="alphaLcParenR"/>
            </a:pPr>
            <a:r>
              <a:rPr lang="sk-SK" sz="2400" b="1" i="1" dirty="0" smtClean="0"/>
              <a:t>konjunkciu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b="1" i="1" dirty="0" smtClean="0"/>
              <a:t>Urč </a:t>
            </a:r>
            <a:r>
              <a:rPr lang="sk-SK" sz="2400" b="1" i="1" dirty="0" err="1" smtClean="0"/>
              <a:t>pravdivostné</a:t>
            </a:r>
            <a:r>
              <a:rPr lang="sk-SK" sz="2400" b="1" i="1" dirty="0" smtClean="0"/>
              <a:t> hodnoty vzniknutých zložených výrokov.</a:t>
            </a:r>
            <a:endParaRPr lang="sk-SK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762000" y="1295400"/>
            <a:ext cx="7620000" cy="1219200"/>
          </a:xfrm>
          <a:prstGeom prst="rect">
            <a:avLst/>
          </a:prstGeom>
          <a:solidFill>
            <a:srgbClr val="C7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990600" y="132022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i="1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sk-SK" sz="3200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Číslo 6 je prvočíslo. </a:t>
            </a:r>
            <a:endParaRPr lang="sk-SK" sz="3200" dirty="0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192982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i="1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sk-SK" sz="3200" dirty="0" smtClean="0">
                <a:solidFill>
                  <a:srgbClr val="2218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Číslo 26 je zložené číslo. </a:t>
            </a:r>
            <a:endParaRPr lang="sk-SK" sz="3200" dirty="0">
              <a:solidFill>
                <a:srgbClr val="2218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62000" y="762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Mistral" pitchFamily="66" charset="0"/>
              </a:rPr>
              <a:t>Úloha 1:</a:t>
            </a:r>
            <a:endParaRPr lang="sk-SK" sz="3200" dirty="0">
              <a:latin typeface="Mistral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791200" y="1334656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(0)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791200" y="1939632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(1)</a:t>
            </a:r>
            <a:endParaRPr lang="sk-SK" sz="320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/>
        </p:nvGraphicFramePr>
        <p:xfrm>
          <a:off x="774700" y="5257800"/>
          <a:ext cx="1044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Rovnica" r:id="rId3" imgW="457200" imgH="177480" progId="Equation.3">
                  <p:embed/>
                </p:oleObj>
              </mc:Choice>
              <mc:Fallback>
                <p:oleObj name="Rovnica" r:id="rId3" imgW="4572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257800"/>
                        <a:ext cx="10445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76288" y="3581400"/>
          <a:ext cx="10461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Rovnica" r:id="rId5" imgW="457200" imgH="177480" progId="Equation.3">
                  <p:embed/>
                </p:oleObj>
              </mc:Choice>
              <mc:Fallback>
                <p:oleObj name="Rovnica" r:id="rId5" imgW="457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581400"/>
                        <a:ext cx="10461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74700" y="44196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Rovnica" r:id="rId7" imgW="533160" imgH="177480" progId="Equation.3">
                  <p:embed/>
                </p:oleObj>
              </mc:Choice>
              <mc:Fallback>
                <p:oleObj name="Rovnica" r:id="rId7" imgW="5331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4196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47713" y="2743200"/>
          <a:ext cx="1306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Rovnica" r:id="rId9" imgW="571320" imgH="177480" progId="Equation.3">
                  <p:embed/>
                </p:oleObj>
              </mc:Choice>
              <mc:Fallback>
                <p:oleObj name="Rovnica" r:id="rId9" imgW="5713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743200"/>
                        <a:ext cx="13065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/>
          <p:cNvSpPr txBox="1"/>
          <p:nvPr/>
        </p:nvSpPr>
        <p:spPr>
          <a:xfrm>
            <a:off x="2057400" y="2743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Číslo 6 je prvočíslo </a:t>
            </a:r>
            <a:r>
              <a:rPr lang="sk-SK" sz="2400" b="1" dirty="0" smtClean="0">
                <a:solidFill>
                  <a:srgbClr val="2218A8"/>
                </a:solidFill>
              </a:rPr>
              <a:t>práve vtedy, keď 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číslo 26 je zložené číslo.</a:t>
            </a:r>
            <a:endParaRPr lang="sk-SK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2057400" y="35814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Číslo 6 je prvočíslo </a:t>
            </a:r>
            <a:r>
              <a:rPr lang="sk-SK" sz="2400" b="1" dirty="0" smtClean="0">
                <a:solidFill>
                  <a:srgbClr val="2218A8"/>
                </a:solidFill>
              </a:rPr>
              <a:t>alebo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 číslo 26 je zložené číslo.</a:t>
            </a:r>
            <a:endParaRPr lang="sk-SK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057400" y="4426803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Ak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číslo 6 je prvočíslo, </a:t>
            </a:r>
            <a:r>
              <a:rPr lang="sk-SK" sz="2400" b="1" dirty="0" smtClean="0">
                <a:solidFill>
                  <a:srgbClr val="2218A8"/>
                </a:solidFill>
              </a:rPr>
              <a:t>potom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 číslo 26 je zložené číslo.</a:t>
            </a:r>
            <a:endParaRPr lang="sk-SK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2057400" y="5257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Číslo 6 je prvočíslo </a:t>
            </a:r>
            <a:r>
              <a:rPr lang="sk-SK" sz="2400" b="1" dirty="0" smtClean="0">
                <a:solidFill>
                  <a:srgbClr val="2218A8"/>
                </a:solidFill>
              </a:rPr>
              <a:t>a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 číslo 26 je zložené číslo.</a:t>
            </a:r>
            <a:endParaRPr lang="sk-SK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40386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(0)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124200" y="391159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(1)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3941616" y="475210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(1)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675416" y="523701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(0)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096000" y="685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BA0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Riešenie</a:t>
            </a:r>
            <a:endParaRPr lang="sk-SK" sz="2800" b="1" dirty="0">
              <a:solidFill>
                <a:srgbClr val="BA06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762000" y="1295400"/>
            <a:ext cx="7620000" cy="972000"/>
          </a:xfrm>
          <a:prstGeom prst="rect">
            <a:avLst/>
          </a:prstGeom>
          <a:solidFill>
            <a:srgbClr val="C7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990600" y="1320225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A</a:t>
            </a:r>
            <a:r>
              <a:rPr lang="sk-SK" sz="2800" dirty="0" smtClean="0"/>
              <a:t>:  2 – 3 = 1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990600" y="1752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B</a:t>
            </a:r>
            <a:r>
              <a:rPr lang="sk-SK" sz="2800" dirty="0" smtClean="0"/>
              <a:t>:  6 – (– 5) = 1   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762000" y="762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Mistral" pitchFamily="66" charset="0"/>
              </a:rPr>
              <a:t>Úloha 2:</a:t>
            </a:r>
            <a:endParaRPr lang="sk-SK" sz="3200" dirty="0">
              <a:latin typeface="Mistral" pitchFamily="66" charset="0"/>
            </a:endParaRPr>
          </a:p>
        </p:txBody>
      </p:sp>
      <p:graphicFrame>
        <p:nvGraphicFramePr>
          <p:cNvPr id="9" name="Tabuľka 8"/>
          <p:cNvGraphicFramePr>
            <a:graphicFrameLocks noGrp="1"/>
          </p:cNvGraphicFramePr>
          <p:nvPr/>
        </p:nvGraphicFramePr>
        <p:xfrm>
          <a:off x="750452" y="2362200"/>
          <a:ext cx="7620000" cy="289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rgbClr val="5DA0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Napíš zložený výrok</a:t>
                      </a:r>
                      <a:endParaRPr lang="sk-SK" dirty="0"/>
                    </a:p>
                  </a:txBody>
                  <a:tcPr>
                    <a:solidFill>
                      <a:srgbClr val="5DA0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Urč:</a:t>
                      </a:r>
                      <a:r>
                        <a:rPr lang="sk-SK" baseline="0" dirty="0" smtClean="0"/>
                        <a:t>  </a:t>
                      </a:r>
                      <a:r>
                        <a:rPr lang="sk-SK" dirty="0" smtClean="0"/>
                        <a:t>0/1</a:t>
                      </a:r>
                      <a:endParaRPr lang="sk-SK" dirty="0"/>
                    </a:p>
                  </a:txBody>
                  <a:tcPr>
                    <a:solidFill>
                      <a:srgbClr val="5DA0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62000" y="2819400"/>
          <a:ext cx="10461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Rovnica" r:id="rId3" imgW="457200" imgH="177480" progId="Equation.3">
                  <p:embed/>
                </p:oleObj>
              </mc:Choice>
              <mc:Fallback>
                <p:oleObj name="Rovnica" r:id="rId3" imgW="4572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10461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42372" y="332278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Rovnica" r:id="rId5" imgW="533160" imgH="177480" progId="Equation.3">
                  <p:embed/>
                </p:oleObj>
              </mc:Choice>
              <mc:Fallback>
                <p:oleObj name="Rovnica" r:id="rId5" imgW="5331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72" y="332278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31520" y="431338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Rovnica" r:id="rId7" imgW="533160" imgH="177480" progId="Equation.3">
                  <p:embed/>
                </p:oleObj>
              </mc:Choice>
              <mc:Fallback>
                <p:oleObj name="Rovnica" r:id="rId7" imgW="5331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" y="431338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54380" y="3779980"/>
          <a:ext cx="1044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Rovnica" r:id="rId9" imgW="457200" imgH="177480" progId="Equation.3">
                  <p:embed/>
                </p:oleObj>
              </mc:Choice>
              <mc:Fallback>
                <p:oleObj name="Rovnica" r:id="rId9" imgW="4572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" y="3779980"/>
                        <a:ext cx="10445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1042" y="4846780"/>
          <a:ext cx="1306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Rovnica" r:id="rId11" imgW="571320" imgH="177480" progId="Equation.3">
                  <p:embed/>
                </p:oleObj>
              </mc:Choice>
              <mc:Fallback>
                <p:oleObj name="Rovnica" r:id="rId11" imgW="5713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2" y="4846780"/>
                        <a:ext cx="13065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Rovná spojnica 13"/>
          <p:cNvCxnSpPr>
            <a:stCxn id="8" idx="1"/>
            <a:endCxn id="8" idx="3"/>
          </p:cNvCxnSpPr>
          <p:nvPr/>
        </p:nvCxnSpPr>
        <p:spPr>
          <a:xfrm>
            <a:off x="762000" y="1781400"/>
            <a:ext cx="76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7071360" y="1295400"/>
            <a:ext cx="0" cy="399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1981200" y="2796463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 2 – 3 = 1 alebo 6 – (– 5) = 1. </a:t>
            </a:r>
            <a:endParaRPr lang="sk-SK" sz="2400" b="1" dirty="0">
              <a:solidFill>
                <a:srgbClr val="2218A8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057400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Ak  2 – 3 = 1, potom 6 – (– 5) = 1. </a:t>
            </a:r>
            <a:endParaRPr lang="sk-SK" sz="2400" b="1" dirty="0">
              <a:solidFill>
                <a:srgbClr val="2218A8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1981200" y="3733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 2 – 3 = 1 a </a:t>
            </a:r>
            <a:r>
              <a:rPr lang="sk-SK" sz="2400" b="1" dirty="0" smtClean="0">
                <a:solidFill>
                  <a:srgbClr val="8078EC"/>
                </a:solidFill>
              </a:rPr>
              <a:t>zároveň</a:t>
            </a:r>
            <a:r>
              <a:rPr lang="sk-SK" sz="2400" b="1" dirty="0" smtClean="0">
                <a:solidFill>
                  <a:srgbClr val="2218A8"/>
                </a:solidFill>
              </a:rPr>
              <a:t> 6 – (– 5) = 1. </a:t>
            </a:r>
            <a:endParaRPr lang="sk-SK" sz="2400" b="1" dirty="0">
              <a:solidFill>
                <a:srgbClr val="2218A8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2057400" y="4267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Ak 6 – (– 5) = 1, potom 2 – 3 = 1 . </a:t>
            </a:r>
            <a:endParaRPr lang="sk-SK" sz="2400" b="1" dirty="0">
              <a:solidFill>
                <a:srgbClr val="2218A8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057400" y="482384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2218A8"/>
                </a:solidFill>
              </a:rPr>
              <a:t>2 – 3 = 1 práve vtedy, keď 6 – (– 5) = 1. </a:t>
            </a:r>
            <a:endParaRPr lang="sk-SK" sz="2400" b="1" dirty="0">
              <a:solidFill>
                <a:srgbClr val="2218A8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7402948" y="47244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(1)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7391400" y="120304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(0)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7391400" y="16764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(0)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7391400" y="26670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(0)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7391400" y="32004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(1)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7391400" y="3682425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(0)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7391400" y="4200236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(1)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096000" y="685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BA0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Riešenie</a:t>
            </a:r>
            <a:endParaRPr lang="sk-SK" sz="2800" b="1" dirty="0">
              <a:solidFill>
                <a:srgbClr val="BA06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2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4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6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2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277</Words>
  <Application>Microsoft Office PowerPoint</Application>
  <PresentationFormat>Prezentácia na obrazovke (4:3)</PresentationFormat>
  <Paragraphs>46</Paragraphs>
  <Slides>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Arial</vt:lpstr>
      <vt:lpstr>Batang</vt:lpstr>
      <vt:lpstr>Calibri</vt:lpstr>
      <vt:lpstr>Mistral</vt:lpstr>
      <vt:lpstr>Segoe Script</vt:lpstr>
      <vt:lpstr>Motív Office</vt:lpstr>
      <vt:lpstr>Rovnica</vt:lpstr>
      <vt:lpstr>PRACOVNÝ   LIST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dom</dc:creator>
  <cp:lastModifiedBy>Dušan Andraško</cp:lastModifiedBy>
  <cp:revision>25</cp:revision>
  <dcterms:created xsi:type="dcterms:W3CDTF">2018-09-28T15:25:12Z</dcterms:created>
  <dcterms:modified xsi:type="dcterms:W3CDTF">2020-09-18T04:49:56Z</dcterms:modified>
</cp:coreProperties>
</file>