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57" r:id="rId5"/>
    <p:sldId id="258" r:id="rId6"/>
    <p:sldId id="263" r:id="rId7"/>
    <p:sldId id="261" r:id="rId8"/>
    <p:sldId id="264" r:id="rId9"/>
    <p:sldId id="262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61454-88A5-490C-91CE-D764954B2DD0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A81EE-97C5-4830-AE39-FF3C1FC4EAF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81EE-97C5-4830-AE39-FF3C1FC4EAF4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9000" contrast="4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1600200"/>
            <a:ext cx="9144000" cy="304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286001"/>
            <a:ext cx="7848600" cy="1470025"/>
          </a:xfrm>
        </p:spPr>
        <p:txBody>
          <a:bodyPr>
            <a:noAutofit/>
          </a:bodyPr>
          <a:lstStyle/>
          <a:p>
            <a:r>
              <a:rPr lang="sk-SK" sz="13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Šošovky</a:t>
            </a:r>
            <a:endParaRPr lang="sk-SK" sz="13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Jakub Sakáč</a:t>
            </a:r>
            <a:endParaRPr lang="sk-SK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ctr" anchorCtr="0">
            <a:normAutofit fontScale="85000" lnSpcReduction="10000"/>
          </a:bodyPr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Každá šošovka, spojná aj rozptylná, má dve ohniská – predmetové a obrazové. Ich vzdialenosť od optického stredu šošovky </a:t>
            </a:r>
            <a:r>
              <a:rPr lang="sk-SK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je rovnaká, nazýva sa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ohnisková vzdialenosť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šošovky </a:t>
            </a:r>
            <a:r>
              <a:rPr lang="sk-SK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Priestor, z ktorého svetlo do šošovky vstupuje sa nazýva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predmetový priestor</a:t>
            </a:r>
            <a:r>
              <a:rPr lang="sk-SK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 priestor, do ktorého svetlo vstupuje po prechode šošovkou, nazývame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obrazový priestor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Ohnisko v predmetovom priestore šošovky je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predmetové ohnisko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sk-SK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ohnisko v obrazovom priestore šošovky je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obrazové ohnisko</a:t>
            </a:r>
            <a:r>
              <a:rPr lang="sk-SK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F'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Platí, že čím je spojná šošovka hrubšia, tým je jej ohnisková vzdialenosť menšia.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Ohnisková vzdialenosť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ctr" anchorCtr="0">
            <a:normAutofit fontScale="92500" lnSpcReduction="20000"/>
          </a:bodyPr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Platí, že čím je spojná šošovka hrubšia, tým je jej ohnisková vzdialenosť menšia. Túto vlastnosť šošovky vyjadruje jej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optická mohutnosť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φ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Definuje sa ako prevrátená hodnota ohniskovej vzdialenosti šošovky, </a:t>
            </a:r>
            <a:r>
              <a:rPr lang="el-GR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φ</a:t>
            </a:r>
            <a:r>
              <a:rPr lang="sk-SK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= 1/f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Jednotkou optickej mohutnosti šošovky je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dioptria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Jej značka je </a:t>
            </a:r>
            <a:r>
              <a:rPr lang="sk-SK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Optickú mohutnosť jedna dioptria má šošovka, ktorej ohnisková vzdialenosť je jeden meter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Ak napríklad má šošovka s optickou mohutnosťou dve dioptrie, má ohniskovú vzdialenosť 1/2 m. </a:t>
            </a:r>
          </a:p>
          <a:p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Spojné šošovky majú optickú mohutnosť kladnú, rozptylné zápornú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sk-SK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Optická mohutnosť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2209800"/>
            <a:ext cx="9144000" cy="2057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153400" cy="784226"/>
          </a:xfrm>
        </p:spPr>
        <p:txBody>
          <a:bodyPr>
            <a:noAutofit/>
          </a:bodyPr>
          <a:lstStyle/>
          <a:p>
            <a:r>
              <a:rPr lang="sk-SK" sz="40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Vyhľadávanie informácií: Jakub Sakáč</a:t>
            </a:r>
            <a:endParaRPr lang="sk-SK" sz="4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33400" y="2819400"/>
            <a:ext cx="8153400" cy="784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noProof="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Grafická tvorba a návrh: Jakub Sakáč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819400"/>
            <a:ext cx="8153400" cy="784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noProof="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Zdroje informácií: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noProof="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Fyzika pre 9. roč. ZŠ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noProof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www.wikipedia.sk</a:t>
            </a:r>
            <a:r>
              <a:rPr lang="sk-SK" sz="4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sk-SK" sz="4000" noProof="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2819400"/>
            <a:ext cx="8153400" cy="784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Vyrobil SakyWebDesign © 2008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5" descr="C:\xamp\xampplite\htdocs\projekty\sakywebdesign\design\newlogo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676400" y="2590800"/>
            <a:ext cx="5410200" cy="1235988"/>
          </a:xfrm>
          <a:prstGeom prst="rect">
            <a:avLst/>
          </a:prstGeom>
          <a:noFill/>
          <a:effectLst/>
        </p:spPr>
      </p:pic>
      <p:sp>
        <p:nvSpPr>
          <p:cNvPr id="9" name="BlokTextu 8"/>
          <p:cNvSpPr txBox="1"/>
          <p:nvPr/>
        </p:nvSpPr>
        <p:spPr>
          <a:xfrm>
            <a:off x="4385938" y="3581400"/>
            <a:ext cx="254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chemeClr val="bg1"/>
                </a:solidFill>
              </a:rPr>
              <a:t>www.swd.wz.cz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Čo je šošovka?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 anchor="ctr" anchorCtr="0"/>
          <a:lstStyle/>
          <a:p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Šošovka 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 homogénne (rovnorodé) izotropné prostredie, ohraničené dvoma guľovými plochami alebo guľovou plochou a rovinou.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 to predmet z priehľadného materiálu slúžiaci v optike alebo v iných prípadoch na ovplyvnenie šírenia svetla v širšom zmysle, t.j. viditeľného svetla, infračerveného a ultrafialového žiarenia.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Čo je šošovka?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Zástupný symbol obsahu 2"/>
          <p:cNvSpPr>
            <a:spLocks noGrp="1"/>
          </p:cNvSpPr>
          <p:nvPr>
            <p:ph idx="1"/>
          </p:nvPr>
        </p:nvSpPr>
        <p:spPr>
          <a:xfrm>
            <a:off x="4343400" y="1600201"/>
            <a:ext cx="4343400" cy="4876800"/>
          </a:xfrm>
        </p:spPr>
        <p:txBody>
          <a:bodyPr anchor="ctr" anchorCtr="0">
            <a:normAutofit fontScale="92500" lnSpcReduction="10000"/>
          </a:bodyPr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Body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sk-SK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sk-SK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sk-SK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sú stredy guľových plôch, ich spojnica je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optická os šošovky </a:t>
            </a:r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Priesečníky optickej osi s guľovými plochami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sk-SK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a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sk-SK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sú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vrcholy šošovky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Ich vzdialenosť je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hrúbka šošovky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Stred úsečky |V</a:t>
            </a:r>
            <a:r>
              <a:rPr lang="sk-SK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V</a:t>
            </a:r>
            <a:r>
              <a:rPr lang="sk-SK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| je </a:t>
            </a:r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optický stred šošovky </a:t>
            </a:r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  <a:endParaRPr lang="sk-SK" baseline="-25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4" name="Skupina 24"/>
          <p:cNvGrpSpPr/>
          <p:nvPr/>
        </p:nvGrpSpPr>
        <p:grpSpPr>
          <a:xfrm>
            <a:off x="1661313" y="1752600"/>
            <a:ext cx="1280160" cy="1981200"/>
            <a:chOff x="2203704" y="1752600"/>
            <a:chExt cx="2133600" cy="4572000"/>
          </a:xfrm>
          <a:noFill/>
        </p:grpSpPr>
        <p:sp>
          <p:nvSpPr>
            <p:cNvPr id="57" name="Oblúk 56"/>
            <p:cNvSpPr/>
            <p:nvPr/>
          </p:nvSpPr>
          <p:spPr>
            <a:xfrm>
              <a:off x="2203704" y="1828800"/>
              <a:ext cx="1371600" cy="4419600"/>
            </a:xfrm>
            <a:prstGeom prst="arc">
              <a:avLst>
                <a:gd name="adj1" fmla="val 16479736"/>
                <a:gd name="adj2" fmla="val 5005633"/>
              </a:avLst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8" name="Oblúk 57"/>
            <p:cNvSpPr/>
            <p:nvPr/>
          </p:nvSpPr>
          <p:spPr>
            <a:xfrm flipH="1">
              <a:off x="3118104" y="1752600"/>
              <a:ext cx="1219200" cy="4572000"/>
            </a:xfrm>
            <a:prstGeom prst="arc">
              <a:avLst>
                <a:gd name="adj1" fmla="val 16495068"/>
                <a:gd name="adj2" fmla="val 5005633"/>
              </a:avLst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cxnSp>
        <p:nvCxnSpPr>
          <p:cNvPr id="45" name="Rovná spojnica 44"/>
          <p:cNvCxnSpPr>
            <a:endCxn id="56" idx="2"/>
          </p:cNvCxnSpPr>
          <p:nvPr/>
        </p:nvCxnSpPr>
        <p:spPr>
          <a:xfrm rot="10800000" flipV="1">
            <a:off x="964012" y="1884680"/>
            <a:ext cx="1295323" cy="8468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>
            <a:off x="2396490" y="1884680"/>
            <a:ext cx="1184910" cy="858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Rovná spojnica 46"/>
          <p:cNvCxnSpPr/>
          <p:nvPr/>
        </p:nvCxnSpPr>
        <p:spPr>
          <a:xfrm rot="5400000">
            <a:off x="2306778" y="2743068"/>
            <a:ext cx="66040" cy="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 rot="10800000" flipH="1">
            <a:off x="504826" y="2743200"/>
            <a:ext cx="3657600" cy="6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BlokTextu 48"/>
          <p:cNvSpPr txBox="1"/>
          <p:nvPr/>
        </p:nvSpPr>
        <p:spPr>
          <a:xfrm>
            <a:off x="1518245" y="1867172"/>
            <a:ext cx="44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</a:t>
            </a:r>
            <a:r>
              <a:rPr lang="sk-SK" baseline="-25000" dirty="0" smtClean="0"/>
              <a:t>1</a:t>
            </a:r>
            <a:endParaRPr lang="sk-SK" baseline="-25000" dirty="0"/>
          </a:p>
        </p:txBody>
      </p:sp>
      <p:sp>
        <p:nvSpPr>
          <p:cNvPr id="50" name="BlokTextu 49"/>
          <p:cNvSpPr txBox="1"/>
          <p:nvPr/>
        </p:nvSpPr>
        <p:spPr>
          <a:xfrm>
            <a:off x="2883603" y="1905000"/>
            <a:ext cx="46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51" name="BlokTextu 50"/>
          <p:cNvSpPr txBox="1"/>
          <p:nvPr/>
        </p:nvSpPr>
        <p:spPr>
          <a:xfrm>
            <a:off x="1887491" y="2752384"/>
            <a:ext cx="394700" cy="2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</a:t>
            </a:r>
            <a:r>
              <a:rPr lang="sk-SK" baseline="-25000" dirty="0" smtClean="0"/>
              <a:t>1</a:t>
            </a:r>
            <a:endParaRPr lang="sk-SK" baseline="-25000" dirty="0"/>
          </a:p>
        </p:txBody>
      </p:sp>
      <p:sp>
        <p:nvSpPr>
          <p:cNvPr id="52" name="BlokTextu 51"/>
          <p:cNvSpPr txBox="1"/>
          <p:nvPr/>
        </p:nvSpPr>
        <p:spPr>
          <a:xfrm>
            <a:off x="2459355" y="2759709"/>
            <a:ext cx="424248" cy="2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</a:t>
            </a:r>
            <a:r>
              <a:rPr lang="sk-SK" baseline="-25000" dirty="0" smtClean="0"/>
              <a:t>2</a:t>
            </a:r>
          </a:p>
        </p:txBody>
      </p:sp>
      <p:sp>
        <p:nvSpPr>
          <p:cNvPr id="53" name="BlokTextu 52"/>
          <p:cNvSpPr txBox="1"/>
          <p:nvPr/>
        </p:nvSpPr>
        <p:spPr>
          <a:xfrm>
            <a:off x="2188845" y="2740659"/>
            <a:ext cx="211333" cy="2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927735" y="2747328"/>
            <a:ext cx="4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1</a:t>
            </a:r>
            <a:endParaRPr lang="sk-SK" baseline="-25000" dirty="0"/>
          </a:p>
        </p:txBody>
      </p:sp>
      <p:sp>
        <p:nvSpPr>
          <p:cNvPr id="55" name="BlokTextu 54"/>
          <p:cNvSpPr txBox="1"/>
          <p:nvPr/>
        </p:nvSpPr>
        <p:spPr>
          <a:xfrm>
            <a:off x="3539490" y="2739073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56" name="BlokTextu 55"/>
          <p:cNvSpPr txBox="1"/>
          <p:nvPr/>
        </p:nvSpPr>
        <p:spPr>
          <a:xfrm>
            <a:off x="838200" y="2362200"/>
            <a:ext cx="25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</a:t>
            </a:r>
            <a:endParaRPr lang="sk-SK" baseline="-25000" dirty="0"/>
          </a:p>
        </p:txBody>
      </p:sp>
      <p:sp>
        <p:nvSpPr>
          <p:cNvPr id="78" name="Oblúk 77"/>
          <p:cNvSpPr/>
          <p:nvPr/>
        </p:nvSpPr>
        <p:spPr>
          <a:xfrm>
            <a:off x="1443990" y="3924300"/>
            <a:ext cx="822960" cy="2143760"/>
          </a:xfrm>
          <a:prstGeom prst="arc">
            <a:avLst>
              <a:gd name="adj1" fmla="val 16479736"/>
              <a:gd name="adj2" fmla="val 5005633"/>
            </a:avLst>
          </a:pr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9" name="Oblúk 78"/>
          <p:cNvSpPr/>
          <p:nvPr/>
        </p:nvSpPr>
        <p:spPr>
          <a:xfrm flipH="1">
            <a:off x="2520315" y="3886200"/>
            <a:ext cx="731520" cy="2209800"/>
          </a:xfrm>
          <a:prstGeom prst="arc">
            <a:avLst>
              <a:gd name="adj1" fmla="val 16495068"/>
              <a:gd name="adj2" fmla="val 5005633"/>
            </a:avLst>
          </a:pr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6" name="Rovná spojnica 65"/>
          <p:cNvCxnSpPr>
            <a:endCxn id="77" idx="2"/>
          </p:cNvCxnSpPr>
          <p:nvPr/>
        </p:nvCxnSpPr>
        <p:spPr>
          <a:xfrm rot="10800000" flipV="1">
            <a:off x="1007826" y="4067174"/>
            <a:ext cx="1064815" cy="902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>
            <a:off x="2682240" y="4067175"/>
            <a:ext cx="942974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Rovná spojnica 68"/>
          <p:cNvCxnSpPr/>
          <p:nvPr/>
        </p:nvCxnSpPr>
        <p:spPr>
          <a:xfrm rot="10800000" flipH="1">
            <a:off x="548640" y="4981575"/>
            <a:ext cx="3657600" cy="6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BlokTextu 69"/>
          <p:cNvSpPr txBox="1"/>
          <p:nvPr/>
        </p:nvSpPr>
        <p:spPr>
          <a:xfrm>
            <a:off x="1476334" y="4019822"/>
            <a:ext cx="44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</a:t>
            </a:r>
            <a:r>
              <a:rPr lang="sk-SK" baseline="-25000" dirty="0" smtClean="0"/>
              <a:t>1</a:t>
            </a:r>
            <a:endParaRPr lang="sk-SK" baseline="-25000" dirty="0"/>
          </a:p>
        </p:txBody>
      </p:sp>
      <p:sp>
        <p:nvSpPr>
          <p:cNvPr id="71" name="BlokTextu 70"/>
          <p:cNvSpPr txBox="1"/>
          <p:nvPr/>
        </p:nvSpPr>
        <p:spPr>
          <a:xfrm>
            <a:off x="2927417" y="4067175"/>
            <a:ext cx="46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72" name="BlokTextu 71"/>
          <p:cNvSpPr txBox="1"/>
          <p:nvPr/>
        </p:nvSpPr>
        <p:spPr>
          <a:xfrm>
            <a:off x="1874155" y="4990759"/>
            <a:ext cx="394700" cy="2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</a:t>
            </a:r>
            <a:r>
              <a:rPr lang="sk-SK" baseline="-25000" dirty="0" smtClean="0"/>
              <a:t>1</a:t>
            </a:r>
            <a:endParaRPr lang="sk-SK" baseline="-25000" dirty="0"/>
          </a:p>
        </p:txBody>
      </p:sp>
      <p:sp>
        <p:nvSpPr>
          <p:cNvPr id="73" name="BlokTextu 72"/>
          <p:cNvSpPr txBox="1"/>
          <p:nvPr/>
        </p:nvSpPr>
        <p:spPr>
          <a:xfrm>
            <a:off x="2531744" y="4998084"/>
            <a:ext cx="424248" cy="2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</a:t>
            </a:r>
            <a:r>
              <a:rPr lang="sk-SK" baseline="-25000" dirty="0" smtClean="0"/>
              <a:t>2</a:t>
            </a:r>
          </a:p>
        </p:txBody>
      </p:sp>
      <p:sp>
        <p:nvSpPr>
          <p:cNvPr id="74" name="BlokTextu 73"/>
          <p:cNvSpPr txBox="1"/>
          <p:nvPr/>
        </p:nvSpPr>
        <p:spPr>
          <a:xfrm>
            <a:off x="2232659" y="4979034"/>
            <a:ext cx="211333" cy="2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</a:t>
            </a:r>
          </a:p>
        </p:txBody>
      </p:sp>
      <p:sp>
        <p:nvSpPr>
          <p:cNvPr id="75" name="BlokTextu 74"/>
          <p:cNvSpPr txBox="1"/>
          <p:nvPr/>
        </p:nvSpPr>
        <p:spPr>
          <a:xfrm>
            <a:off x="971549" y="4985703"/>
            <a:ext cx="4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1</a:t>
            </a:r>
            <a:endParaRPr lang="sk-SK" baseline="-25000" dirty="0"/>
          </a:p>
        </p:txBody>
      </p:sp>
      <p:sp>
        <p:nvSpPr>
          <p:cNvPr id="76" name="BlokTextu 75"/>
          <p:cNvSpPr txBox="1"/>
          <p:nvPr/>
        </p:nvSpPr>
        <p:spPr>
          <a:xfrm>
            <a:off x="3583304" y="4977448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77" name="BlokTextu 76"/>
          <p:cNvSpPr txBox="1"/>
          <p:nvPr/>
        </p:nvSpPr>
        <p:spPr>
          <a:xfrm>
            <a:off x="882014" y="4600574"/>
            <a:ext cx="25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</a:t>
            </a:r>
            <a:endParaRPr lang="sk-SK" baseline="-25000" dirty="0"/>
          </a:p>
        </p:txBody>
      </p:sp>
      <p:cxnSp>
        <p:nvCxnSpPr>
          <p:cNvPr id="68" name="Rovná spojnica 67"/>
          <p:cNvCxnSpPr/>
          <p:nvPr/>
        </p:nvCxnSpPr>
        <p:spPr>
          <a:xfrm rot="5400000">
            <a:off x="2350592" y="4981443"/>
            <a:ext cx="66040" cy="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78" grpId="0" animBg="1"/>
      <p:bldP spid="7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ctr" anchorCtr="0"/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 SPOJKY (+) – v strede sú najhrubšie – zväčšujú nám predmet – sústredí svetelné lúče do jedného bodu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2. ROZPTYLKY (-) – v strede sú najužšie – zmenšujú nám predmet – rozptyľuje svetelné lúče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Poznáme: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Druhy šošoviek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Spojné šošovky: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 dvojvypuklá (1)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2. ploskovypuklá (2)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3. dutovypuklá (3)</a:t>
            </a:r>
          </a:p>
          <a:p>
            <a:r>
              <a:rPr lang="sk-SK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Rozptylné šošovky: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 dvojdutá (4)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2. ploskodutá (5)</a:t>
            </a:r>
          </a:p>
          <a:p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3.vypuklodutá (6)</a:t>
            </a:r>
            <a:endParaRPr lang="sk-SK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0" y="3200400"/>
            <a:ext cx="4424304" cy="1952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2133600"/>
            <a:ext cx="9144000" cy="2057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2590800"/>
            <a:ext cx="8458200" cy="784226"/>
          </a:xfrm>
        </p:spPr>
        <p:txBody>
          <a:bodyPr>
            <a:noAutofit/>
          </a:bodyPr>
          <a:lstStyle/>
          <a:p>
            <a:r>
              <a:rPr lang="sk-SK" sz="10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Spojka</a:t>
            </a:r>
            <a:endParaRPr lang="sk-SK" sz="10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pojka0089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lum bright="-23000" contrast="30000"/>
          </a:blip>
          <a:stretch>
            <a:fillRect/>
          </a:stretch>
        </p:blipFill>
        <p:spPr>
          <a:xfrm>
            <a:off x="0" y="381000"/>
            <a:ext cx="9144000" cy="6124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2133600"/>
            <a:ext cx="9144000" cy="2057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784226"/>
          </a:xfrm>
        </p:spPr>
        <p:txBody>
          <a:bodyPr>
            <a:noAutofit/>
          </a:bodyPr>
          <a:lstStyle/>
          <a:p>
            <a:r>
              <a:rPr lang="sk-SK" sz="10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Rozptylka</a:t>
            </a:r>
            <a:endParaRPr lang="sk-SK" sz="10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rozptylka0089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lum bright="-18000" contrast="17000"/>
          </a:blip>
          <a:stretch>
            <a:fillRect/>
          </a:stretch>
        </p:blipFill>
        <p:spPr>
          <a:xfrm>
            <a:off x="0" y="381000"/>
            <a:ext cx="9144000" cy="6124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438</Words>
  <Application>Microsoft Office PowerPoint</Application>
  <PresentationFormat>Prezentácia na obrazovke (4:3)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Motív Office</vt:lpstr>
      <vt:lpstr>Šošovky</vt:lpstr>
      <vt:lpstr>Čo je šošovka?</vt:lpstr>
      <vt:lpstr>Čo je šošovka?</vt:lpstr>
      <vt:lpstr>Poznáme:</vt:lpstr>
      <vt:lpstr>Druhy šošoviek</vt:lpstr>
      <vt:lpstr>Spojka</vt:lpstr>
      <vt:lpstr>Prezentácia programu PowerPoint</vt:lpstr>
      <vt:lpstr>Rozptylka</vt:lpstr>
      <vt:lpstr>Prezentácia programu PowerPoint</vt:lpstr>
      <vt:lpstr>Ohnisková vzdialenosť</vt:lpstr>
      <vt:lpstr>Optická mohutnosť</vt:lpstr>
      <vt:lpstr>Vyhľadávanie informácií: Jakub Sakáč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Šošovky</dc:title>
  <dc:creator>Lenka</dc:creator>
  <cp:lastModifiedBy>Lenka Andrašková</cp:lastModifiedBy>
  <cp:revision>54</cp:revision>
  <dcterms:modified xsi:type="dcterms:W3CDTF">2020-11-24T04:25:23Z</dcterms:modified>
</cp:coreProperties>
</file>