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7DD8DA-9621-401D-8BF3-F32A2FF21BC3}" type="datetimeFigureOut">
              <a:rPr lang="cs-CZ" smtClean="0"/>
              <a:pPr/>
              <a:t>24.11.2020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CEAD02-81CE-4FB8-B2B7-68A5D3B2746C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k.wikipedia.org/wiki/Obr%C3%A1zok:Lens_types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http://upload.wikimedia.org/wikipedia/commons/f/f1/Lens_types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051720" y="2060848"/>
            <a:ext cx="4896544" cy="1828800"/>
          </a:xfrm>
        </p:spPr>
        <p:txBody>
          <a:bodyPr/>
          <a:lstStyle/>
          <a:p>
            <a:pPr algn="ctr"/>
            <a:r>
              <a:rPr lang="sk-SK" sz="6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ŠOŠOVKY</a:t>
            </a:r>
            <a:r>
              <a:rPr lang="sk-SK" dirty="0" smtClean="0"/>
              <a:t>			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sk-SK" sz="4800" dirty="0" smtClean="0">
              <a:solidFill>
                <a:srgbClr val="FF0000"/>
              </a:solidFill>
              <a:latin typeface="Bodoni MT Poster Compressed" pitchFamily="18" charset="0"/>
            </a:endParaRPr>
          </a:p>
          <a:p>
            <a:pPr algn="ctr"/>
            <a:r>
              <a:rPr lang="sk-SK" sz="48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Rozptylky a spojky</a:t>
            </a:r>
            <a:endParaRPr lang="cs-CZ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3528392" cy="998984"/>
          </a:xfrm>
        </p:spPr>
        <p:txBody>
          <a:bodyPr/>
          <a:lstStyle/>
          <a:p>
            <a:r>
              <a:rPr lang="sk-SK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Šošovky</a:t>
            </a:r>
            <a:endParaRPr lang="cs-CZ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9954" y="1556793"/>
            <a:ext cx="5264174" cy="2549975"/>
          </a:xfrm>
        </p:spPr>
        <p:txBody>
          <a:bodyPr>
            <a:normAutofit/>
          </a:bodyPr>
          <a:lstStyle/>
          <a:p>
            <a:r>
              <a:rPr lang="cs-CZ" sz="2000" i="1" dirty="0" err="1" smtClean="0"/>
              <a:t>Šošovka</a:t>
            </a:r>
            <a:r>
              <a:rPr lang="cs-CZ" sz="2000" i="1" dirty="0" smtClean="0"/>
              <a:t> je </a:t>
            </a:r>
            <a:r>
              <a:rPr lang="cs-CZ" sz="2000" i="1" dirty="0" err="1" smtClean="0"/>
              <a:t>priehľadné</a:t>
            </a:r>
            <a:r>
              <a:rPr lang="cs-CZ" sz="2000" i="1" dirty="0" smtClean="0"/>
              <a:t> rovnorodé </a:t>
            </a:r>
            <a:r>
              <a:rPr lang="cs-CZ" sz="2000" i="1" dirty="0" err="1" smtClean="0"/>
              <a:t>prostredie</a:t>
            </a:r>
            <a:r>
              <a:rPr lang="cs-CZ" sz="2000" i="1" dirty="0" smtClean="0"/>
              <a:t>, ohraničené </a:t>
            </a:r>
            <a:r>
              <a:rPr lang="cs-CZ" sz="2000" i="1" dirty="0" err="1" smtClean="0"/>
              <a:t>dvoma</a:t>
            </a:r>
            <a:r>
              <a:rPr lang="cs-CZ" sz="2000" i="1" dirty="0" smtClean="0"/>
              <a:t> </a:t>
            </a:r>
            <a:r>
              <a:rPr lang="cs-CZ" sz="2000" i="1" dirty="0" err="1" smtClean="0"/>
              <a:t>guľovými</a:t>
            </a:r>
            <a:r>
              <a:rPr lang="cs-CZ" sz="2000" i="1" dirty="0" smtClean="0"/>
              <a:t> plochami </a:t>
            </a:r>
            <a:r>
              <a:rPr lang="cs-CZ" sz="2000" i="1" dirty="0" err="1" smtClean="0"/>
              <a:t>alebo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guľovou</a:t>
            </a:r>
            <a:r>
              <a:rPr lang="cs-CZ" sz="2000" i="1" dirty="0" smtClean="0"/>
              <a:t>  a rovinou plochou</a:t>
            </a:r>
            <a:r>
              <a:rPr lang="cs-CZ" sz="2000" i="1" dirty="0"/>
              <a:t>.</a:t>
            </a:r>
            <a:endParaRPr lang="cs-CZ" sz="2000" i="1" dirty="0" smtClean="0"/>
          </a:p>
          <a:p>
            <a:endParaRPr lang="cs-CZ" sz="2000" i="1" dirty="0" smtClean="0"/>
          </a:p>
          <a:p>
            <a:r>
              <a:rPr lang="cs-CZ" sz="2000" i="1" dirty="0" smtClean="0">
                <a:solidFill>
                  <a:srgbClr val="0070C0"/>
                </a:solidFill>
              </a:rPr>
              <a:t>Je to </a:t>
            </a:r>
            <a:r>
              <a:rPr lang="cs-CZ" sz="2000" i="1" dirty="0" err="1" smtClean="0">
                <a:solidFill>
                  <a:srgbClr val="0070C0"/>
                </a:solidFill>
              </a:rPr>
              <a:t>predmet</a:t>
            </a:r>
            <a:r>
              <a:rPr lang="cs-CZ" sz="2000" i="1" dirty="0" smtClean="0">
                <a:solidFill>
                  <a:srgbClr val="0070C0"/>
                </a:solidFill>
              </a:rPr>
              <a:t> z </a:t>
            </a:r>
            <a:r>
              <a:rPr lang="cs-CZ" sz="2000" i="1" dirty="0" err="1" smtClean="0">
                <a:solidFill>
                  <a:srgbClr val="0070C0"/>
                </a:solidFill>
              </a:rPr>
              <a:t>priehľadného</a:t>
            </a:r>
            <a:r>
              <a:rPr lang="cs-CZ" sz="2000" i="1" dirty="0" smtClean="0">
                <a:solidFill>
                  <a:srgbClr val="0070C0"/>
                </a:solidFill>
              </a:rPr>
              <a:t> materiálu </a:t>
            </a:r>
            <a:r>
              <a:rPr lang="cs-CZ" sz="2000" i="1" dirty="0" err="1" smtClean="0">
                <a:solidFill>
                  <a:srgbClr val="0070C0"/>
                </a:solidFill>
              </a:rPr>
              <a:t>slúžiaci</a:t>
            </a:r>
            <a:r>
              <a:rPr lang="cs-CZ" sz="2000" i="1" dirty="0" smtClean="0">
                <a:solidFill>
                  <a:srgbClr val="0070C0"/>
                </a:solidFill>
              </a:rPr>
              <a:t> v </a:t>
            </a:r>
            <a:r>
              <a:rPr lang="cs-CZ" sz="2000" i="1" dirty="0" err="1" smtClean="0">
                <a:solidFill>
                  <a:srgbClr val="0070C0"/>
                </a:solidFill>
              </a:rPr>
              <a:t>optike</a:t>
            </a:r>
            <a:r>
              <a:rPr lang="cs-CZ" sz="2000" i="1" dirty="0" smtClean="0">
                <a:solidFill>
                  <a:srgbClr val="0070C0"/>
                </a:solidFill>
              </a:rPr>
              <a:t>, </a:t>
            </a:r>
            <a:r>
              <a:rPr lang="cs-CZ" sz="2000" i="1" dirty="0" err="1" smtClean="0">
                <a:solidFill>
                  <a:srgbClr val="0070C0"/>
                </a:solidFill>
              </a:rPr>
              <a:t>alebo</a:t>
            </a:r>
            <a:r>
              <a:rPr lang="cs-CZ" sz="2000" i="1" dirty="0" smtClean="0">
                <a:solidFill>
                  <a:srgbClr val="0070C0"/>
                </a:solidFill>
              </a:rPr>
              <a:t> v </a:t>
            </a:r>
            <a:r>
              <a:rPr lang="cs-CZ" sz="2000" i="1" dirty="0" err="1" smtClean="0">
                <a:solidFill>
                  <a:srgbClr val="0070C0"/>
                </a:solidFill>
              </a:rPr>
              <a:t>iných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prípadoch</a:t>
            </a:r>
            <a:r>
              <a:rPr lang="cs-CZ" sz="2000" i="1" dirty="0" smtClean="0">
                <a:solidFill>
                  <a:srgbClr val="0070C0"/>
                </a:solidFill>
              </a:rPr>
              <a:t> na </a:t>
            </a:r>
            <a:r>
              <a:rPr lang="cs-CZ" sz="2000" i="1" dirty="0" err="1" smtClean="0">
                <a:solidFill>
                  <a:srgbClr val="0070C0"/>
                </a:solidFill>
              </a:rPr>
              <a:t>ovplyvnenie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šírenia</a:t>
            </a:r>
            <a:r>
              <a:rPr lang="cs-CZ" sz="2000" i="1" dirty="0" smtClean="0">
                <a:solidFill>
                  <a:srgbClr val="0070C0"/>
                </a:solidFill>
              </a:rPr>
              <a:t> </a:t>
            </a:r>
            <a:r>
              <a:rPr lang="cs-CZ" sz="2000" i="1" dirty="0" err="1" smtClean="0">
                <a:solidFill>
                  <a:srgbClr val="0070C0"/>
                </a:solidFill>
              </a:rPr>
              <a:t>svetla</a:t>
            </a:r>
            <a:r>
              <a:rPr lang="cs-CZ" sz="2000" i="1" dirty="0" smtClean="0">
                <a:solidFill>
                  <a:srgbClr val="0070C0"/>
                </a:solidFill>
              </a:rPr>
              <a:t>.</a:t>
            </a:r>
          </a:p>
          <a:p>
            <a:endParaRPr lang="sk-SK" sz="2000" i="1" dirty="0" smtClean="0"/>
          </a:p>
          <a:p>
            <a:endParaRPr lang="cs-CZ" sz="2000" i="1" dirty="0" smtClean="0"/>
          </a:p>
          <a:p>
            <a:endParaRPr lang="cs-CZ" sz="2000" i="1" dirty="0"/>
          </a:p>
        </p:txBody>
      </p:sp>
      <p:pic>
        <p:nvPicPr>
          <p:cNvPr id="1026" name="Picture 2" descr="C:\Documents and Settings\ja\Desktop\BiconvexLen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6078" y="3717032"/>
            <a:ext cx="1949748" cy="1918337"/>
          </a:xfrm>
          <a:prstGeom prst="rect">
            <a:avLst/>
          </a:prstGeom>
          <a:noFill/>
        </p:spPr>
      </p:pic>
      <p:pic>
        <p:nvPicPr>
          <p:cNvPr id="3074" name="Picture 2" descr="http://www.meopta.com/res/dwe-files/14040417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19208"/>
            <a:ext cx="3382938" cy="17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hiraxshop.sk/images-data/active/12_sosovky-kola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36712"/>
            <a:ext cx="2337504" cy="232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optikatitus.sk/fotky10715/ok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40" y="4545472"/>
            <a:ext cx="2256185" cy="15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Druhy šošoviek</a:t>
            </a:r>
            <a:endParaRPr lang="cs-CZ" altLang="sk-S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78486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sk-SK" altLang="sk-SK" sz="2800" b="1">
                <a:cs typeface="Times New Roman" charset="0"/>
              </a:rPr>
              <a:t>Spojné šošovky:</a:t>
            </a:r>
            <a:r>
              <a:rPr lang="sk-SK" altLang="sk-SK" sz="2800" b="1"/>
              <a:t>		</a:t>
            </a:r>
            <a:r>
              <a:rPr lang="sk-SK" altLang="sk-SK" sz="2800" b="1">
                <a:cs typeface="Times New Roman" charset="0"/>
              </a:rPr>
              <a:t>Rozpojné šošovky</a:t>
            </a:r>
            <a:r>
              <a:rPr lang="sk-SK" altLang="sk-SK" sz="2800" b="1"/>
              <a:t>: </a:t>
            </a:r>
            <a:r>
              <a:rPr lang="sk-SK" altLang="sk-SK" sz="2800">
                <a:cs typeface="Times New Roman" charset="0"/>
              </a:rPr>
              <a:t/>
            </a:r>
            <a:br>
              <a:rPr lang="sk-SK" altLang="sk-SK" sz="2800">
                <a:cs typeface="Times New Roman" charset="0"/>
              </a:rPr>
            </a:br>
            <a:r>
              <a:rPr lang="sk-SK" altLang="sk-SK" sz="2800">
                <a:cs typeface="Times New Roman" charset="0"/>
              </a:rPr>
              <a:t>1. </a:t>
            </a:r>
            <a:r>
              <a:rPr lang="sk-SK" altLang="sk-SK" sz="2800"/>
              <a:t>d</a:t>
            </a:r>
            <a:r>
              <a:rPr lang="sk-SK" altLang="sk-SK" sz="2800">
                <a:cs typeface="Times New Roman" charset="0"/>
              </a:rPr>
              <a:t>vojvypuklé</a:t>
            </a:r>
            <a:r>
              <a:rPr lang="sk-SK" altLang="sk-SK" sz="2800"/>
              <a:t>		 </a:t>
            </a:r>
            <a:r>
              <a:rPr lang="sk-SK" altLang="sk-SK" sz="2800">
                <a:cs typeface="Times New Roman" charset="0"/>
              </a:rPr>
              <a:t>4. dvojduté</a:t>
            </a:r>
            <a:r>
              <a:rPr lang="sk-SK" altLang="sk-SK" sz="2800"/>
              <a:t> </a:t>
            </a:r>
            <a:r>
              <a:rPr lang="sk-SK" altLang="sk-SK" sz="2800">
                <a:cs typeface="Times New Roman" charset="0"/>
              </a:rPr>
              <a:t/>
            </a:r>
            <a:br>
              <a:rPr lang="sk-SK" altLang="sk-SK" sz="2800">
                <a:cs typeface="Times New Roman" charset="0"/>
              </a:rPr>
            </a:br>
            <a:r>
              <a:rPr lang="sk-SK" altLang="sk-SK" sz="2800">
                <a:cs typeface="Times New Roman" charset="0"/>
              </a:rPr>
              <a:t>2. </a:t>
            </a:r>
            <a:r>
              <a:rPr lang="sk-SK" altLang="sk-SK" sz="2800"/>
              <a:t>p</a:t>
            </a:r>
            <a:r>
              <a:rPr lang="sk-SK" altLang="sk-SK" sz="2800">
                <a:cs typeface="Times New Roman" charset="0"/>
              </a:rPr>
              <a:t>loskovypuklé</a:t>
            </a:r>
            <a:r>
              <a:rPr lang="sk-SK" altLang="sk-SK" sz="2800"/>
              <a:t>	 </a:t>
            </a:r>
            <a:r>
              <a:rPr lang="sk-SK" altLang="sk-SK" sz="2800">
                <a:cs typeface="Times New Roman" charset="0"/>
              </a:rPr>
              <a:t>5. ploskovyduté</a:t>
            </a:r>
            <a:r>
              <a:rPr lang="sk-SK" altLang="sk-SK" sz="2800"/>
              <a:t> </a:t>
            </a:r>
            <a:r>
              <a:rPr lang="sk-SK" altLang="sk-SK" sz="2800">
                <a:cs typeface="Times New Roman" charset="0"/>
              </a:rPr>
              <a:t/>
            </a:r>
            <a:br>
              <a:rPr lang="sk-SK" altLang="sk-SK" sz="2800">
                <a:cs typeface="Times New Roman" charset="0"/>
              </a:rPr>
            </a:br>
            <a:r>
              <a:rPr lang="sk-SK" altLang="sk-SK" sz="2800">
                <a:cs typeface="Times New Roman" charset="0"/>
              </a:rPr>
              <a:t>3. </a:t>
            </a:r>
            <a:r>
              <a:rPr lang="sk-SK" altLang="sk-SK" sz="2800"/>
              <a:t>d</a:t>
            </a:r>
            <a:r>
              <a:rPr lang="sk-SK" altLang="sk-SK" sz="2800">
                <a:cs typeface="Times New Roman" charset="0"/>
              </a:rPr>
              <a:t>utovypuklé</a:t>
            </a:r>
            <a:r>
              <a:rPr lang="sk-SK" altLang="sk-SK" sz="2800"/>
              <a:t>		 </a:t>
            </a:r>
            <a:r>
              <a:rPr lang="sk-SK" altLang="sk-SK" sz="2800">
                <a:cs typeface="Times New Roman" charset="0"/>
              </a:rPr>
              <a:t>6. vypukloduté</a:t>
            </a:r>
            <a:r>
              <a:rPr lang="sk-SK" altLang="sk-SK" sz="2800"/>
              <a:t> </a:t>
            </a:r>
            <a:r>
              <a:rPr lang="sk-SK" altLang="sk-SK" sz="2800">
                <a:cs typeface="Times New Roman" charset="0"/>
              </a:rPr>
              <a:t/>
            </a:r>
            <a:br>
              <a:rPr lang="sk-SK" altLang="sk-SK" sz="2800">
                <a:cs typeface="Times New Roman" charset="0"/>
              </a:rPr>
            </a:br>
            <a:endParaRPr lang="cs-CZ" altLang="sk-SK" sz="2800"/>
          </a:p>
        </p:txBody>
      </p:sp>
      <p:sp>
        <p:nvSpPr>
          <p:cNvPr id="3077" name="Rectangle 5">
            <a:hlinkClick r:id="rId2" tooltip="Schéma jednotlivých druhov optických šošoviek: Spojné šošovky: 1. dvojvypuklé 2. ploskovypuklé 3. dutovypuklé Rozpojné šošovky: 4. dvojduté 5. ploskovyduté 6. vypukloduté"/>
          </p:cNvPr>
          <p:cNvSpPr>
            <a:spLocks noChangeArrowheads="1"/>
          </p:cNvSpPr>
          <p:nvPr/>
        </p:nvSpPr>
        <p:spPr bwMode="auto">
          <a:xfrm>
            <a:off x="28241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sk-SK"/>
          </a:p>
        </p:txBody>
      </p:sp>
      <p:pic>
        <p:nvPicPr>
          <p:cNvPr id="3078" name="Picture 6" descr="Schéma jednotlivých druhov optických šošoviek: Spojné šošovky: 1. dvojvypuklé 2. ploskovypuklé 3. dutovypuklé Rozpojné šošovky: 4. dvojduté 5. ploskovyduté 6. vypukloduté">
            <a:hlinkClick r:id="rId2" tooltip="Schéma jednotlivých druhov optických šošoviek: Spojné šošovky: 1. dvojvypuklé 2. ploskovypuklé 3. dutovypuklé Rozpojné šošovky: 4. dvojduté 5. ploskovyduté 6. vypukloduté"/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943600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4532734" cy="978448"/>
          </a:xfrm>
        </p:spPr>
        <p:txBody>
          <a:bodyPr/>
          <a:lstStyle/>
          <a:p>
            <a:r>
              <a:rPr lang="sk-SK" dirty="0" smtClean="0">
                <a:solidFill>
                  <a:srgbClr val="00B0F0"/>
                </a:solidFill>
              </a:rPr>
              <a:t>Zloženie šošovky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2698850"/>
            <a:ext cx="4254624" cy="3741163"/>
          </a:xfrm>
        </p:spPr>
        <p:txBody>
          <a:bodyPr>
            <a:normAutofit/>
          </a:bodyPr>
          <a:lstStyle/>
          <a:p>
            <a:r>
              <a:rPr lang="cs-CZ" sz="2000" i="1" dirty="0" err="1" smtClean="0">
                <a:solidFill>
                  <a:srgbClr val="0070C0"/>
                </a:solidFill>
              </a:rPr>
              <a:t>Šošovky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sú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najčastejšie</a:t>
            </a:r>
            <a:r>
              <a:rPr lang="cs-CZ" sz="2000" i="1" dirty="0" smtClean="0">
                <a:solidFill>
                  <a:srgbClr val="0070C0"/>
                </a:solidFill>
              </a:rPr>
              <a:t> </a:t>
            </a:r>
            <a:r>
              <a:rPr lang="cs-CZ" sz="2000" i="1" dirty="0" err="1" smtClean="0">
                <a:solidFill>
                  <a:srgbClr val="0070C0"/>
                </a:solidFill>
              </a:rPr>
              <a:t>sklenené</a:t>
            </a:r>
            <a:r>
              <a:rPr lang="cs-CZ" sz="2000" i="1" dirty="0" smtClean="0">
                <a:solidFill>
                  <a:srgbClr val="0070C0"/>
                </a:solidFill>
              </a:rPr>
              <a:t>, ale na </a:t>
            </a:r>
            <a:r>
              <a:rPr lang="cs-CZ" sz="2000" i="1" dirty="0" err="1" smtClean="0">
                <a:solidFill>
                  <a:srgbClr val="0070C0"/>
                </a:solidFill>
              </a:rPr>
              <a:t>ich</a:t>
            </a:r>
            <a:r>
              <a:rPr lang="cs-CZ" sz="2000" i="1" dirty="0" smtClean="0">
                <a:solidFill>
                  <a:srgbClr val="0070C0"/>
                </a:solidFill>
              </a:rPr>
              <a:t> výrobu </a:t>
            </a:r>
            <a:r>
              <a:rPr lang="cs-CZ" sz="2000" i="1" dirty="0" err="1" smtClean="0">
                <a:solidFill>
                  <a:srgbClr val="0070C0"/>
                </a:solidFill>
              </a:rPr>
              <a:t>sa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bežne</a:t>
            </a:r>
            <a:r>
              <a:rPr lang="cs-CZ" sz="2000" i="1" dirty="0" smtClean="0">
                <a:solidFill>
                  <a:srgbClr val="0070C0"/>
                </a:solidFill>
              </a:rPr>
              <a:t> </a:t>
            </a:r>
            <a:r>
              <a:rPr lang="cs-CZ" sz="2000" i="1" dirty="0" err="1" smtClean="0">
                <a:solidFill>
                  <a:srgbClr val="0070C0"/>
                </a:solidFill>
              </a:rPr>
              <a:t>používajú</a:t>
            </a:r>
            <a:r>
              <a:rPr lang="cs-CZ" sz="2000" i="1" dirty="0" smtClean="0">
                <a:solidFill>
                  <a:srgbClr val="0070C0"/>
                </a:solidFill>
              </a:rPr>
              <a:t> aj plasty.</a:t>
            </a:r>
          </a:p>
          <a:p>
            <a:endParaRPr lang="sk-SK" sz="20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cs-CZ" sz="2000" i="1" dirty="0" smtClean="0">
                <a:solidFill>
                  <a:srgbClr val="0070C0"/>
                </a:solidFill>
              </a:rPr>
              <a:t>	          </a:t>
            </a:r>
            <a:r>
              <a:rPr lang="cs-CZ" sz="20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spojné š. = spojky</a:t>
            </a:r>
          </a:p>
          <a:p>
            <a:pPr marL="0" indent="0">
              <a:buNone/>
            </a:pPr>
            <a:r>
              <a:rPr lang="cs-CZ" sz="2000" i="1" dirty="0" smtClean="0"/>
              <a:t>		- </a:t>
            </a:r>
            <a:r>
              <a:rPr lang="cs-CZ" sz="2000" i="1" dirty="0" err="1" smtClean="0"/>
              <a:t>spájajú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svetlo</a:t>
            </a:r>
            <a:endParaRPr lang="cs-CZ" sz="2000" i="1" dirty="0" smtClean="0"/>
          </a:p>
          <a:p>
            <a:pPr marL="0" indent="0">
              <a:buNone/>
            </a:pPr>
            <a:r>
              <a:rPr lang="cs-CZ" sz="2000" i="1" dirty="0" err="1"/>
              <a:t>Šošovky</a:t>
            </a:r>
            <a:endParaRPr lang="cs-CZ" sz="2000" i="1" dirty="0" smtClean="0"/>
          </a:p>
          <a:p>
            <a:pPr marL="0" indent="0">
              <a:buNone/>
            </a:pPr>
            <a:r>
              <a:rPr lang="cs-CZ" sz="2000" i="1" dirty="0">
                <a:solidFill>
                  <a:srgbClr val="0070C0"/>
                </a:solidFill>
              </a:rPr>
              <a:t>	</a:t>
            </a:r>
            <a:r>
              <a:rPr lang="cs-CZ" sz="2000" i="1" dirty="0" smtClean="0">
                <a:solidFill>
                  <a:srgbClr val="0070C0"/>
                </a:solidFill>
              </a:rPr>
              <a:t>          </a:t>
            </a:r>
          </a:p>
          <a:p>
            <a:pPr marL="0" indent="0">
              <a:buNone/>
            </a:pPr>
            <a:r>
              <a:rPr lang="cs-CZ" sz="20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cs-CZ" sz="20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cs-CZ" sz="20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rozptylné š. = rozptylky</a:t>
            </a:r>
          </a:p>
          <a:p>
            <a:pPr marL="0" indent="0">
              <a:buNone/>
            </a:pPr>
            <a:r>
              <a:rPr lang="cs-CZ" sz="2000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cs-CZ" sz="2000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cs-CZ" sz="2000" i="1" dirty="0" smtClean="0"/>
              <a:t>- </a:t>
            </a:r>
            <a:r>
              <a:rPr lang="cs-CZ" sz="2000" i="1" dirty="0" err="1" smtClean="0"/>
              <a:t>rozptyľujú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svetlo</a:t>
            </a:r>
            <a:endParaRPr lang="cs-CZ" sz="2000" i="1" dirty="0"/>
          </a:p>
        </p:txBody>
      </p:sp>
      <p:pic>
        <p:nvPicPr>
          <p:cNvPr id="4098" name="Picture 2" descr="sk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64723"/>
            <a:ext cx="1368152" cy="1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sosovky.sk/design/farebne-sosovk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00717"/>
            <a:ext cx="2476500" cy="18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497374" y="4653135"/>
            <a:ext cx="1189426" cy="1701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4102" name="Picture 6" descr="http://www.optikamartina.eu/wp-content/uploads/2012/07/sosovky_tretia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67" y="3717032"/>
            <a:ext cx="3135678" cy="234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>
            <a:off x="1403648" y="5013176"/>
            <a:ext cx="432048" cy="576064"/>
          </a:xfrm>
          <a:prstGeom prst="straightConnector1">
            <a:avLst/>
          </a:prstGeom>
          <a:ln w="1905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1402544" y="4437112"/>
            <a:ext cx="433152" cy="576064"/>
          </a:xfrm>
          <a:prstGeom prst="straightConnector1">
            <a:avLst/>
          </a:prstGeom>
          <a:ln w="1905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6059016" cy="1001659"/>
          </a:xfrm>
        </p:spPr>
        <p:txBody>
          <a:bodyPr>
            <a:normAutofit/>
          </a:bodyPr>
          <a:lstStyle/>
          <a:p>
            <a:r>
              <a:rPr lang="sk-SK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Spojné </a:t>
            </a:r>
            <a:r>
              <a:rPr lang="sk-SK" sz="4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šošovky-</a:t>
            </a:r>
            <a:r>
              <a:rPr lang="sk-SK" sz="4400" dirty="0" err="1">
                <a:solidFill>
                  <a:srgbClr val="92D050"/>
                </a:solidFill>
              </a:rPr>
              <a:t>spojky</a:t>
            </a:r>
            <a:endParaRPr lang="cs-CZ" sz="4400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i="1" dirty="0" smtClean="0"/>
              <a:t>Sú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hrubšie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>
                <a:solidFill>
                  <a:srgbClr val="0070C0"/>
                </a:solidFill>
              </a:rPr>
              <a:t> a </a:t>
            </a:r>
            <a:r>
              <a:rPr lang="cs-CZ" sz="2000" i="1" dirty="0" err="1" smtClean="0">
                <a:solidFill>
                  <a:srgbClr val="0070C0"/>
                </a:solidFill>
              </a:rPr>
              <a:t>majú</a:t>
            </a:r>
            <a:r>
              <a:rPr lang="cs-CZ" sz="2000" i="1" dirty="0" smtClean="0">
                <a:solidFill>
                  <a:srgbClr val="0070C0"/>
                </a:solidFill>
              </a:rPr>
              <a:t> vždy jeden vypuklý povrch.</a:t>
            </a:r>
          </a:p>
          <a:p>
            <a:endParaRPr lang="sk-SK" sz="20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2000" i="1" u="sng" dirty="0" smtClean="0">
                <a:solidFill>
                  <a:srgbClr val="0070C0"/>
                </a:solidFill>
              </a:rPr>
              <a:t>Existujú</a:t>
            </a:r>
            <a:r>
              <a:rPr lang="sk-SK" sz="2000" i="1" dirty="0" smtClean="0">
                <a:solidFill>
                  <a:srgbClr val="0070C0"/>
                </a:solidFill>
              </a:rPr>
              <a:t>:</a:t>
            </a:r>
          </a:p>
          <a:p>
            <a:r>
              <a:rPr lang="cs-CZ" sz="2000" i="1" dirty="0" smtClean="0">
                <a:solidFill>
                  <a:srgbClr val="0070C0"/>
                </a:solidFill>
              </a:rPr>
              <a:t>Dvojvypuklé  – druhý povrch je </a:t>
            </a:r>
            <a:r>
              <a:rPr lang="cs-CZ" sz="2000" i="1" dirty="0" err="1" smtClean="0">
                <a:solidFill>
                  <a:srgbClr val="0070C0"/>
                </a:solidFill>
              </a:rPr>
              <a:t>tiež</a:t>
            </a:r>
            <a:r>
              <a:rPr lang="cs-CZ" sz="2000" i="1" dirty="0" smtClean="0">
                <a:solidFill>
                  <a:srgbClr val="0070C0"/>
                </a:solidFill>
              </a:rPr>
              <a:t> vypuklý</a:t>
            </a:r>
          </a:p>
          <a:p>
            <a:r>
              <a:rPr lang="cs-CZ" sz="2000" i="1" dirty="0" smtClean="0">
                <a:solidFill>
                  <a:srgbClr val="0070C0"/>
                </a:solidFill>
              </a:rPr>
              <a:t>Ploskovypuklé  – druhý povrch je rovinný</a:t>
            </a:r>
          </a:p>
          <a:p>
            <a:r>
              <a:rPr lang="cs-CZ" sz="2000" i="1" dirty="0" smtClean="0">
                <a:solidFill>
                  <a:srgbClr val="0070C0"/>
                </a:solidFill>
              </a:rPr>
              <a:t>Dutovypuklé  – druhý povrch je dutý</a:t>
            </a:r>
          </a:p>
          <a:p>
            <a:endParaRPr lang="sk-SK" sz="2000" i="1" dirty="0" smtClean="0"/>
          </a:p>
          <a:p>
            <a:endParaRPr lang="cs-CZ" sz="2000" i="1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6" name="Picture 4" descr="C:\Documents and Settings\ja\Desktop\ob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928802"/>
            <a:ext cx="3711926" cy="3842169"/>
          </a:xfrm>
          <a:prstGeom prst="rect">
            <a:avLst/>
          </a:prstGeom>
          <a:noFill/>
        </p:spPr>
      </p:pic>
      <p:cxnSp>
        <p:nvCxnSpPr>
          <p:cNvPr id="5" name="Rovná spojovacia šípka 4"/>
          <p:cNvCxnSpPr/>
          <p:nvPr/>
        </p:nvCxnSpPr>
        <p:spPr>
          <a:xfrm>
            <a:off x="6444208" y="845429"/>
            <a:ext cx="0" cy="108337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283152" cy="866360"/>
          </a:xfrm>
        </p:spPr>
        <p:txBody>
          <a:bodyPr>
            <a:normAutofit fontScale="90000"/>
          </a:bodyPr>
          <a:lstStyle/>
          <a:p>
            <a:r>
              <a:rPr lang="sk-SK" sz="4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Rozptylné </a:t>
            </a:r>
            <a:r>
              <a:rPr lang="sk-SK" sz="4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šošovky-</a:t>
            </a:r>
            <a:r>
              <a:rPr lang="sk-SK" sz="4900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rozptylky</a:t>
            </a:r>
            <a:endParaRPr lang="cs-CZ" sz="49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2832" cy="4434840"/>
          </a:xfrm>
        </p:spPr>
        <p:txBody>
          <a:bodyPr>
            <a:normAutofit/>
          </a:bodyPr>
          <a:lstStyle/>
          <a:p>
            <a:r>
              <a:rPr lang="cs-CZ" sz="2000" i="1" dirty="0" smtClean="0"/>
              <a:t>Sú </a:t>
            </a:r>
            <a:r>
              <a:rPr lang="cs-CZ" sz="2000" i="1" dirty="0" err="1" smtClean="0"/>
              <a:t>uprostred</a:t>
            </a:r>
            <a:r>
              <a:rPr lang="cs-CZ" sz="2000" i="1" dirty="0" smtClean="0"/>
              <a:t>  </a:t>
            </a:r>
            <a:r>
              <a:rPr lang="cs-CZ" sz="2000" i="1" dirty="0" err="1" smtClean="0"/>
              <a:t>tenšie</a:t>
            </a:r>
            <a:r>
              <a:rPr lang="cs-CZ" sz="2000" i="1" dirty="0" smtClean="0"/>
              <a:t> než na </a:t>
            </a:r>
            <a:r>
              <a:rPr lang="cs-CZ" sz="2000" i="1" dirty="0" err="1" smtClean="0"/>
              <a:t>okrajoch</a:t>
            </a:r>
            <a:r>
              <a:rPr lang="cs-CZ" sz="2000" i="1" dirty="0" smtClean="0">
                <a:solidFill>
                  <a:srgbClr val="0070C0"/>
                </a:solidFill>
              </a:rPr>
              <a:t> a </a:t>
            </a:r>
            <a:r>
              <a:rPr lang="cs-CZ" sz="2000" i="1" dirty="0" err="1" smtClean="0">
                <a:solidFill>
                  <a:srgbClr val="0070C0"/>
                </a:solidFill>
              </a:rPr>
              <a:t>majú</a:t>
            </a:r>
            <a:r>
              <a:rPr lang="cs-CZ" sz="2000" i="1" dirty="0" smtClean="0">
                <a:solidFill>
                  <a:srgbClr val="0070C0"/>
                </a:solidFill>
              </a:rPr>
              <a:t> jeden povrch dutý.</a:t>
            </a:r>
          </a:p>
          <a:p>
            <a:endParaRPr lang="sk-SK" sz="20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2000" i="1" u="sng" dirty="0" smtClean="0">
                <a:solidFill>
                  <a:srgbClr val="0070C0"/>
                </a:solidFill>
              </a:rPr>
              <a:t>Existujú</a:t>
            </a:r>
            <a:r>
              <a:rPr lang="sk-SK" sz="2000" i="1" dirty="0" smtClean="0">
                <a:solidFill>
                  <a:srgbClr val="0070C0"/>
                </a:solidFill>
              </a:rPr>
              <a:t>: </a:t>
            </a:r>
          </a:p>
          <a:p>
            <a:r>
              <a:rPr lang="cs-CZ" sz="2000" dirty="0" smtClean="0">
                <a:solidFill>
                  <a:srgbClr val="0070C0"/>
                </a:solidFill>
              </a:rPr>
              <a:t>dvojduté – druhý povrch je </a:t>
            </a:r>
            <a:r>
              <a:rPr lang="cs-CZ" sz="2000" dirty="0" err="1" smtClean="0">
                <a:solidFill>
                  <a:srgbClr val="0070C0"/>
                </a:solidFill>
              </a:rPr>
              <a:t>tiež</a:t>
            </a:r>
            <a:r>
              <a:rPr lang="cs-CZ" sz="2000" dirty="0" smtClean="0">
                <a:solidFill>
                  <a:srgbClr val="0070C0"/>
                </a:solidFill>
              </a:rPr>
              <a:t> dutý</a:t>
            </a:r>
          </a:p>
          <a:p>
            <a:r>
              <a:rPr lang="cs-CZ" sz="2000" dirty="0" smtClean="0">
                <a:solidFill>
                  <a:srgbClr val="0070C0"/>
                </a:solidFill>
              </a:rPr>
              <a:t>ploskoduté – druhý povrch je rovinný</a:t>
            </a:r>
          </a:p>
          <a:p>
            <a:r>
              <a:rPr lang="cs-CZ" sz="2000" dirty="0" smtClean="0">
                <a:solidFill>
                  <a:srgbClr val="0070C0"/>
                </a:solidFill>
              </a:rPr>
              <a:t>vypukloduté – druhý povrch je vypuklý</a:t>
            </a:r>
          </a:p>
          <a:p>
            <a:endParaRPr lang="cs-CZ" sz="2000" i="1" dirty="0"/>
          </a:p>
        </p:txBody>
      </p:sp>
      <p:pic>
        <p:nvPicPr>
          <p:cNvPr id="5123" name="Picture 3" descr="C:\Documents and Settings\ja\Desktop\obr07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143116"/>
            <a:ext cx="2848400" cy="3272630"/>
          </a:xfrm>
          <a:prstGeom prst="rect">
            <a:avLst/>
          </a:prstGeom>
          <a:noFill/>
        </p:spPr>
      </p:pic>
      <p:cxnSp>
        <p:nvCxnSpPr>
          <p:cNvPr id="5" name="Rovná spojovacia šípka 4"/>
          <p:cNvCxnSpPr/>
          <p:nvPr/>
        </p:nvCxnSpPr>
        <p:spPr>
          <a:xfrm>
            <a:off x="8316416" y="836712"/>
            <a:ext cx="0" cy="93610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V="1">
            <a:off x="8316416" y="692696"/>
            <a:ext cx="144016" cy="1440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8148672" y="692696"/>
            <a:ext cx="144016" cy="1440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8316416" y="1796512"/>
            <a:ext cx="144016" cy="1352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flipV="1">
            <a:off x="8166632" y="1787712"/>
            <a:ext cx="144016" cy="144016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endParaRPr lang="cs-CZ" dirty="0">
              <a:solidFill>
                <a:srgbClr val="92D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464496" cy="4434840"/>
          </a:xfrm>
        </p:spPr>
        <p:txBody>
          <a:bodyPr>
            <a:normAutofit/>
          </a:bodyPr>
          <a:lstStyle/>
          <a:p>
            <a:r>
              <a:rPr lang="sk-SK" sz="2000" i="1" dirty="0" smtClean="0"/>
              <a:t>Spojné šošovky (spojky) -sústreďujú rovnobežné svetelné lúče do jedného bodu –</a:t>
            </a:r>
            <a:r>
              <a:rPr lang="sk-SK" sz="2000" i="1" dirty="0" smtClean="0">
                <a:solidFill>
                  <a:srgbClr val="92D050"/>
                </a:solidFill>
              </a:rPr>
              <a:t> do obrazového ohniska F´. </a:t>
            </a:r>
          </a:p>
          <a:p>
            <a:r>
              <a:rPr lang="sk-SK" sz="2000" i="1" dirty="0" smtClean="0"/>
              <a:t>U </a:t>
            </a:r>
            <a:r>
              <a:rPr lang="sk-SK" sz="2000" i="1" dirty="0"/>
              <a:t>spojky je toto ohnisko </a:t>
            </a:r>
            <a:r>
              <a:rPr lang="sk-SK" sz="2000" i="1" dirty="0">
                <a:solidFill>
                  <a:srgbClr val="92D050"/>
                </a:solidFill>
              </a:rPr>
              <a:t>SKUTOČNÉ</a:t>
            </a:r>
            <a:r>
              <a:rPr lang="sk-SK" sz="2000" i="1" dirty="0"/>
              <a:t>.</a:t>
            </a:r>
            <a:endParaRPr lang="cs-CZ" sz="2000" i="1" dirty="0"/>
          </a:p>
          <a:p>
            <a:endParaRPr lang="sk-SK" sz="2000" i="1" dirty="0" smtClean="0">
              <a:solidFill>
                <a:srgbClr val="92D050"/>
              </a:solidFill>
            </a:endParaRPr>
          </a:p>
          <a:p>
            <a:endParaRPr lang="sk-SK" sz="2000" i="1" dirty="0" smtClean="0">
              <a:solidFill>
                <a:srgbClr val="92D050"/>
              </a:solidFill>
            </a:endParaRPr>
          </a:p>
          <a:p>
            <a:r>
              <a:rPr lang="sk-SK" sz="2000" i="1" dirty="0" smtClean="0">
                <a:solidFill>
                  <a:schemeClr val="accent2">
                    <a:lumMod val="75000"/>
                  </a:schemeClr>
                </a:solidFill>
              </a:rPr>
              <a:t>Rovnobežné svetelné lúče sa po prechode spojkou stretnú v bode F´, ktorý sa nazýva obrazové ohnisko šošovky. </a:t>
            </a:r>
            <a:endParaRPr lang="cs-CZ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 descr="C:\Documents and Settings\ja\Desktop\500px-Lens_rays_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0508" y="1928802"/>
            <a:ext cx="3431530" cy="31563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704088"/>
            <a:ext cx="7571184" cy="132624"/>
          </a:xfrm>
        </p:spPr>
        <p:txBody>
          <a:bodyPr>
            <a:normAutofit fontScale="90000"/>
          </a:bodyPr>
          <a:lstStyle/>
          <a:p>
            <a:endParaRPr lang="cs-CZ" dirty="0">
              <a:solidFill>
                <a:schemeClr val="accent4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i="1" dirty="0" smtClean="0"/>
              <a:t>Rozptylné šošovky (rozptylky)- svetelné lúče rozptyľujú. Rozbiehavý zväzok lúčov sa fiktívne pretína v </a:t>
            </a:r>
            <a:r>
              <a:rPr lang="sk-SK" sz="2000" i="1" dirty="0"/>
              <a:t>bode F</a:t>
            </a:r>
            <a:r>
              <a:rPr lang="en-US" sz="2000" i="1" dirty="0" smtClean="0"/>
              <a:t>’</a:t>
            </a:r>
            <a:r>
              <a:rPr lang="sk-SK" sz="2000" i="1" dirty="0" smtClean="0"/>
              <a:t> – v </a:t>
            </a:r>
            <a:r>
              <a:rPr lang="sk-SK" sz="2000" i="1" dirty="0" smtClean="0">
                <a:solidFill>
                  <a:srgbClr val="92D050"/>
                </a:solidFill>
              </a:rPr>
              <a:t>obrazovom ohnisku</a:t>
            </a:r>
            <a:r>
              <a:rPr lang="sk-SK" sz="2000" i="1" dirty="0" smtClean="0"/>
              <a:t> </a:t>
            </a:r>
            <a:r>
              <a:rPr lang="sk-SK" sz="2000" i="1" dirty="0">
                <a:solidFill>
                  <a:srgbClr val="92D050"/>
                </a:solidFill>
              </a:rPr>
              <a:t>rozptylky</a:t>
            </a:r>
            <a:r>
              <a:rPr lang="sk-SK" sz="2000" i="1" dirty="0" smtClean="0"/>
              <a:t>.</a:t>
            </a:r>
          </a:p>
          <a:p>
            <a:r>
              <a:rPr lang="sk-SK" sz="2000" i="1" dirty="0"/>
              <a:t>U </a:t>
            </a:r>
            <a:r>
              <a:rPr lang="sk-SK" sz="2000" i="1" dirty="0" smtClean="0"/>
              <a:t>rozptylky </a:t>
            </a:r>
            <a:r>
              <a:rPr lang="sk-SK" sz="2000" i="1" dirty="0"/>
              <a:t>je toto ohnisko </a:t>
            </a:r>
            <a:r>
              <a:rPr lang="sk-SK" sz="2000" i="1" dirty="0" smtClean="0">
                <a:solidFill>
                  <a:srgbClr val="92D050"/>
                </a:solidFill>
              </a:rPr>
              <a:t>NESKUTOČNÉ</a:t>
            </a:r>
            <a:r>
              <a:rPr lang="sk-SK" sz="2000" i="1" dirty="0"/>
              <a:t>.</a:t>
            </a:r>
            <a:endParaRPr lang="cs-CZ" sz="2000" i="1" dirty="0"/>
          </a:p>
          <a:p>
            <a:endParaRPr lang="cs-CZ" sz="2000" i="1" dirty="0"/>
          </a:p>
          <a:p>
            <a:endParaRPr lang="sk-SK" sz="2000" i="1" dirty="0" smtClean="0"/>
          </a:p>
          <a:p>
            <a:pPr marL="0" indent="0">
              <a:buNone/>
            </a:pPr>
            <a:endParaRPr lang="sk-SK" sz="2000" i="1" dirty="0" smtClean="0"/>
          </a:p>
        </p:txBody>
      </p:sp>
      <p:pic>
        <p:nvPicPr>
          <p:cNvPr id="6146" name="Picture 2" descr="C:\Documents and Settings\ja\Desktop\500px-Lens_rays_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14554"/>
            <a:ext cx="4281518" cy="37147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 marL="0" indent="0">
              <a:buNone/>
            </a:pPr>
            <a:endParaRPr lang="sk-SK" dirty="0" smtClean="0"/>
          </a:p>
        </p:txBody>
      </p:sp>
      <p:sp>
        <p:nvSpPr>
          <p:cNvPr id="5" name="Obdélník 4"/>
          <p:cNvSpPr/>
          <p:nvPr/>
        </p:nvSpPr>
        <p:spPr>
          <a:xfrm>
            <a:off x="628427" y="2967335"/>
            <a:ext cx="7887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Ďakujem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za </a:t>
            </a:r>
            <a:r>
              <a:rPr lang="cs-CZ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pozornosť</a:t>
            </a:r>
            <a:r>
              <a:rPr lang="cs-CZ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</a:t>
            </a:r>
            <a:endParaRPr lang="cs-CZ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132</Words>
  <Application>Microsoft Office PowerPoint</Application>
  <PresentationFormat>Prezentácia na obrazovke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Bodoni MT Poster Compressed</vt:lpstr>
      <vt:lpstr>Calibri</vt:lpstr>
      <vt:lpstr>Constantia</vt:lpstr>
      <vt:lpstr>Times New Roman</vt:lpstr>
      <vt:lpstr>Wingdings 2</vt:lpstr>
      <vt:lpstr>Tok</vt:lpstr>
      <vt:lpstr>ŠOŠOVKY   </vt:lpstr>
      <vt:lpstr>Šošovky</vt:lpstr>
      <vt:lpstr>Druhy šošoviek</vt:lpstr>
      <vt:lpstr>Zloženie šošovky</vt:lpstr>
      <vt:lpstr>Spojné šošovky-spojky</vt:lpstr>
      <vt:lpstr>Rozptylné šošovky-rozptylky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ŠOŠOVKY</dc:title>
  <dc:creator>justus</dc:creator>
  <cp:lastModifiedBy>Lenka Andrašková</cp:lastModifiedBy>
  <cp:revision>46</cp:revision>
  <dcterms:created xsi:type="dcterms:W3CDTF">2030-11-05T12:28:44Z</dcterms:created>
  <dcterms:modified xsi:type="dcterms:W3CDTF">2020-11-24T04:26:08Z</dcterms:modified>
</cp:coreProperties>
</file>