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24. 11. 2020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Šošovky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5" name="Obrázok 4" descr="coc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204864"/>
            <a:ext cx="3649588" cy="27371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šošovky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435280" cy="556523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Sú to špeciálne vybrúsené sklá, ktoré sú ohraničené: </a:t>
            </a:r>
          </a:p>
          <a:p>
            <a:pPr>
              <a:buNone/>
            </a:pPr>
            <a:r>
              <a:rPr lang="sk-SK" dirty="0" smtClean="0"/>
              <a:t>	- dvoma guľovými plochami </a:t>
            </a:r>
            <a:r>
              <a:rPr lang="sk-SK" i="1" dirty="0" smtClean="0"/>
              <a:t>alebo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	- guľovou plochou a rovinou.</a:t>
            </a:r>
          </a:p>
          <a:p>
            <a:pPr>
              <a:buNone/>
            </a:pPr>
            <a:r>
              <a:rPr lang="sk-SK" dirty="0" smtClean="0"/>
              <a:t>Svetelný lúč pri prechode šošovkou mení (takmer vždy) svoj smer, pretože sa prechodom šošovkou dvakrát láme.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Šošovky rozdeľujeme na : </a:t>
            </a:r>
          </a:p>
          <a:p>
            <a:pPr>
              <a:buNone/>
            </a:pPr>
            <a:r>
              <a:rPr lang="sk-SK" dirty="0" smtClean="0"/>
              <a:t>	- </a:t>
            </a:r>
            <a:r>
              <a:rPr lang="sk-SK" dirty="0" smtClean="0">
                <a:solidFill>
                  <a:srgbClr val="FF0000"/>
                </a:solidFill>
              </a:rPr>
              <a:t>spojné šošovky – SPOJKY</a:t>
            </a:r>
          </a:p>
          <a:p>
            <a:pPr>
              <a:buNone/>
            </a:pPr>
            <a:r>
              <a:rPr lang="sk-SK" dirty="0" smtClean="0"/>
              <a:t>   - </a:t>
            </a:r>
            <a:r>
              <a:rPr lang="sk-SK" dirty="0" smtClean="0">
                <a:solidFill>
                  <a:srgbClr val="00B0F0"/>
                </a:solidFill>
              </a:rPr>
              <a:t>rozptylné šošovky – ROZPTYLKY</a:t>
            </a:r>
          </a:p>
          <a:p>
            <a:pPr>
              <a:buNone/>
            </a:pP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SPOJKY sú v strede najhrubšie, smerom k okrajom sú tenšie.</a:t>
            </a: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ROZPTYLKY sú v strede najtenšie, smerom k okrajom sú hrubšie.</a:t>
            </a:r>
          </a:p>
          <a:p>
            <a:pPr>
              <a:buNone/>
            </a:pPr>
            <a:endParaRPr lang="sk-SK" dirty="0" smtClean="0">
              <a:solidFill>
                <a:srgbClr val="00B0F0"/>
              </a:solidFill>
            </a:endParaRP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 smtClean="0"/>
              <a:t>spojky</a:t>
            </a:r>
            <a:endParaRPr lang="sk-SK" sz="4000" b="1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136904" cy="563724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						</a:t>
            </a:r>
            <a:r>
              <a:rPr lang="sk-SK" sz="2000" dirty="0" smtClean="0"/>
              <a:t>značka spojky: </a:t>
            </a:r>
          </a:p>
          <a:p>
            <a:pPr>
              <a:buNone/>
            </a:pPr>
            <a:endParaRPr lang="sk-SK" dirty="0" smtClean="0"/>
          </a:p>
          <a:p>
            <a:r>
              <a:rPr lang="sk-SK" sz="2000" dirty="0" smtClean="0"/>
              <a:t>Sú to šošovky, ktoré menia rovnobežný zväzok lúčov na zbiehavý.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sz="2000" dirty="0" smtClean="0">
                <a:solidFill>
                  <a:srgbClr val="7030A0"/>
                </a:solidFill>
                <a:latin typeface="Lucida Handwriting" pitchFamily="66" charset="0"/>
              </a:rPr>
              <a:t>o </a:t>
            </a:r>
            <a:r>
              <a:rPr lang="sk-SK" sz="2000" dirty="0" smtClean="0">
                <a:solidFill>
                  <a:srgbClr val="7030A0"/>
                </a:solidFill>
              </a:rPr>
              <a:t>– optická os šošovky</a:t>
            </a:r>
            <a:r>
              <a:rPr lang="sk-SK" sz="2000" dirty="0" smtClean="0">
                <a:solidFill>
                  <a:srgbClr val="7030A0"/>
                </a:solidFill>
                <a:latin typeface="Lucida Handwriting" pitchFamily="66" charset="0"/>
              </a:rPr>
              <a:t>,</a:t>
            </a:r>
            <a:r>
              <a:rPr lang="sk-SK" sz="2000" dirty="0" smtClean="0">
                <a:solidFill>
                  <a:srgbClr val="7030A0"/>
                </a:solidFill>
              </a:rPr>
              <a:t> 	F,F´- ohniská šošovky</a:t>
            </a:r>
            <a:r>
              <a:rPr lang="sk-SK" sz="2000" dirty="0" smtClean="0">
                <a:solidFill>
                  <a:srgbClr val="7030A0"/>
                </a:solidFill>
                <a:latin typeface="Lucida Handwriting" pitchFamily="66" charset="0"/>
              </a:rPr>
              <a:t> </a:t>
            </a:r>
            <a:endParaRPr lang="sk-SK" sz="2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Bod, v ktorom sa rovnobežné lúče po prechode šošovkou pretínajú sa nazýva </a:t>
            </a:r>
            <a:r>
              <a:rPr lang="sk-SK" sz="2000" b="1" u="sng" dirty="0" smtClean="0"/>
              <a:t>ohnisko, označuje sa F.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Vzdialenosť ohniska od optického stredu šošovky O sa nazýva </a:t>
            </a:r>
            <a:r>
              <a:rPr lang="sk-SK" sz="2000" b="1" u="sng" dirty="0" smtClean="0"/>
              <a:t>ohnisková vzdialenosť, označuje sa f.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1029" name="Picture 5" descr="Výsledok vyhľadávania obrázkov pre dopyt typy šošovi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2371725" cy="1676400"/>
          </a:xfrm>
          <a:prstGeom prst="rect">
            <a:avLst/>
          </a:prstGeom>
          <a:noFill/>
        </p:spPr>
      </p:pic>
      <p:cxnSp>
        <p:nvCxnSpPr>
          <p:cNvPr id="11" name="Rovná spojovacia šípka 10"/>
          <p:cNvCxnSpPr/>
          <p:nvPr/>
        </p:nvCxnSpPr>
        <p:spPr>
          <a:xfrm>
            <a:off x="7092280" y="404664"/>
            <a:ext cx="0" cy="1440160"/>
          </a:xfrm>
          <a:prstGeom prst="straightConnector1">
            <a:avLst/>
          </a:prstGeom>
          <a:ln w="50800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Skupina 81"/>
          <p:cNvGrpSpPr/>
          <p:nvPr/>
        </p:nvGrpSpPr>
        <p:grpSpPr>
          <a:xfrm>
            <a:off x="1259632" y="2132856"/>
            <a:ext cx="5904656" cy="1872208"/>
            <a:chOff x="1259632" y="2060848"/>
            <a:chExt cx="5904656" cy="1872208"/>
          </a:xfrm>
        </p:grpSpPr>
        <p:sp>
          <p:nvSpPr>
            <p:cNvPr id="76" name="BlokTextu 75"/>
            <p:cNvSpPr txBox="1"/>
            <p:nvPr/>
          </p:nvSpPr>
          <p:spPr>
            <a:xfrm flipH="1">
              <a:off x="291581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7030A0"/>
                  </a:solidFill>
                </a:rPr>
                <a:t>F</a:t>
              </a:r>
              <a:endParaRPr lang="sk-SK" b="1" dirty="0">
                <a:solidFill>
                  <a:srgbClr val="7030A0"/>
                </a:solidFill>
              </a:endParaRPr>
            </a:p>
          </p:txBody>
        </p:sp>
        <p:grpSp>
          <p:nvGrpSpPr>
            <p:cNvPr id="81" name="Skupina 80"/>
            <p:cNvGrpSpPr/>
            <p:nvPr/>
          </p:nvGrpSpPr>
          <p:grpSpPr>
            <a:xfrm>
              <a:off x="1259632" y="2060848"/>
              <a:ext cx="5904656" cy="1872208"/>
              <a:chOff x="1259632" y="2060848"/>
              <a:chExt cx="5904656" cy="1872208"/>
            </a:xfrm>
          </p:grpSpPr>
          <p:grpSp>
            <p:nvGrpSpPr>
              <p:cNvPr id="75" name="Skupina 74"/>
              <p:cNvGrpSpPr/>
              <p:nvPr/>
            </p:nvGrpSpPr>
            <p:grpSpPr>
              <a:xfrm>
                <a:off x="1259632" y="2060848"/>
                <a:ext cx="5904656" cy="1872208"/>
                <a:chOff x="1331640" y="2060848"/>
                <a:chExt cx="5904656" cy="1872208"/>
              </a:xfrm>
            </p:grpSpPr>
            <p:grpSp>
              <p:nvGrpSpPr>
                <p:cNvPr id="69" name="Skupina 68"/>
                <p:cNvGrpSpPr/>
                <p:nvPr/>
              </p:nvGrpSpPr>
              <p:grpSpPr>
                <a:xfrm>
                  <a:off x="1331640" y="2132856"/>
                  <a:ext cx="5904656" cy="1800200"/>
                  <a:chOff x="1331640" y="2276872"/>
                  <a:chExt cx="5904656" cy="1944216"/>
                </a:xfrm>
              </p:grpSpPr>
              <p:grpSp>
                <p:nvGrpSpPr>
                  <p:cNvPr id="65" name="Skupina 64"/>
                  <p:cNvGrpSpPr/>
                  <p:nvPr/>
                </p:nvGrpSpPr>
                <p:grpSpPr>
                  <a:xfrm>
                    <a:off x="1331640" y="2276872"/>
                    <a:ext cx="5544616" cy="1944216"/>
                    <a:chOff x="1043608" y="3717032"/>
                    <a:chExt cx="5544616" cy="1872208"/>
                  </a:xfrm>
                </p:grpSpPr>
                <p:cxnSp>
                  <p:nvCxnSpPr>
                    <p:cNvPr id="13" name="Rovná spojnica 12"/>
                    <p:cNvCxnSpPr/>
                    <p:nvPr/>
                  </p:nvCxnSpPr>
                  <p:spPr>
                    <a:xfrm>
                      <a:off x="1043608" y="4653136"/>
                      <a:ext cx="554461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Rovná spojovacia šípka 15"/>
                    <p:cNvCxnSpPr/>
                    <p:nvPr/>
                  </p:nvCxnSpPr>
                  <p:spPr>
                    <a:xfrm>
                      <a:off x="3851920" y="3717032"/>
                      <a:ext cx="0" cy="1872208"/>
                    </a:xfrm>
                    <a:prstGeom prst="straightConnector1">
                      <a:avLst/>
                    </a:prstGeom>
                    <a:ln w="50800" cmpd="sng">
                      <a:solidFill>
                        <a:srgbClr val="FF000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Rovná spojnica 27"/>
                    <p:cNvCxnSpPr/>
                    <p:nvPr/>
                  </p:nvCxnSpPr>
                  <p:spPr>
                    <a:xfrm>
                      <a:off x="1115616" y="5229200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Rovná spojnica 28"/>
                    <p:cNvCxnSpPr/>
                    <p:nvPr/>
                  </p:nvCxnSpPr>
                  <p:spPr>
                    <a:xfrm>
                      <a:off x="1115616" y="4005064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Rovná spojnica 29"/>
                    <p:cNvCxnSpPr/>
                    <p:nvPr/>
                  </p:nvCxnSpPr>
                  <p:spPr>
                    <a:xfrm>
                      <a:off x="1115616" y="4149080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Rovná spojnica 30"/>
                    <p:cNvCxnSpPr/>
                    <p:nvPr/>
                  </p:nvCxnSpPr>
                  <p:spPr>
                    <a:xfrm>
                      <a:off x="1115616" y="4293096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Rovná spojnica 31"/>
                    <p:cNvCxnSpPr/>
                    <p:nvPr/>
                  </p:nvCxnSpPr>
                  <p:spPr>
                    <a:xfrm>
                      <a:off x="1115616" y="4437112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Rovná spojnica 33"/>
                    <p:cNvCxnSpPr/>
                    <p:nvPr/>
                  </p:nvCxnSpPr>
                  <p:spPr>
                    <a:xfrm>
                      <a:off x="1115616" y="4797152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Rovná spojnica 34"/>
                    <p:cNvCxnSpPr/>
                    <p:nvPr/>
                  </p:nvCxnSpPr>
                  <p:spPr>
                    <a:xfrm>
                      <a:off x="1115616" y="4941168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Rovná spojnica 35"/>
                    <p:cNvCxnSpPr/>
                    <p:nvPr/>
                  </p:nvCxnSpPr>
                  <p:spPr>
                    <a:xfrm>
                      <a:off x="1115616" y="5085184"/>
                      <a:ext cx="273630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Rovná spojovacia šípka 39"/>
                    <p:cNvCxnSpPr/>
                    <p:nvPr/>
                  </p:nvCxnSpPr>
                  <p:spPr>
                    <a:xfrm>
                      <a:off x="3851920" y="4005064"/>
                      <a:ext cx="2088232" cy="129614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Rovná spojovacia šípka 41"/>
                    <p:cNvCxnSpPr/>
                    <p:nvPr/>
                  </p:nvCxnSpPr>
                  <p:spPr>
                    <a:xfrm>
                      <a:off x="3851920" y="4437112"/>
                      <a:ext cx="2016224" cy="43204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Rovná spojovacia šípka 43"/>
                    <p:cNvCxnSpPr/>
                    <p:nvPr/>
                  </p:nvCxnSpPr>
                  <p:spPr>
                    <a:xfrm flipV="1">
                      <a:off x="3851920" y="4509120"/>
                      <a:ext cx="1944216" cy="28803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Rovná spojovacia šípka 44"/>
                    <p:cNvCxnSpPr/>
                    <p:nvPr/>
                  </p:nvCxnSpPr>
                  <p:spPr>
                    <a:xfrm flipV="1">
                      <a:off x="3851920" y="4365104"/>
                      <a:ext cx="1944216" cy="57606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Rovná spojovacia šípka 45"/>
                    <p:cNvCxnSpPr/>
                    <p:nvPr/>
                  </p:nvCxnSpPr>
                  <p:spPr>
                    <a:xfrm flipV="1">
                      <a:off x="3851920" y="4293096"/>
                      <a:ext cx="1800200" cy="7920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Rovná spojovacia šípka 46"/>
                    <p:cNvCxnSpPr/>
                    <p:nvPr/>
                  </p:nvCxnSpPr>
                  <p:spPr>
                    <a:xfrm flipV="1">
                      <a:off x="3851920" y="4365104"/>
                      <a:ext cx="1512168" cy="86409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ovná spojovacia šípka 47"/>
                    <p:cNvCxnSpPr/>
                    <p:nvPr/>
                  </p:nvCxnSpPr>
                  <p:spPr>
                    <a:xfrm>
                      <a:off x="3851920" y="4293096"/>
                      <a:ext cx="2088232" cy="72008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Rovná spojovacia šípka 48"/>
                    <p:cNvCxnSpPr/>
                    <p:nvPr/>
                  </p:nvCxnSpPr>
                  <p:spPr>
                    <a:xfrm>
                      <a:off x="3851920" y="4149080"/>
                      <a:ext cx="2088232" cy="100811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6876256" y="3068960"/>
                    <a:ext cx="360040" cy="398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7030A0"/>
                        </a:solidFill>
                        <a:latin typeface="Lucida Handwriting" pitchFamily="66" charset="0"/>
                      </a:rPr>
                      <a:t>o</a:t>
                    </a:r>
                    <a:endParaRPr lang="sk-SK" dirty="0">
                      <a:solidFill>
                        <a:srgbClr val="7030A0"/>
                      </a:solidFill>
                      <a:latin typeface="Lucida Handwriting" pitchFamily="66" charset="0"/>
                    </a:endParaRPr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 flipH="1">
                    <a:off x="4932040" y="2665715"/>
                    <a:ext cx="504056" cy="398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b="1" dirty="0" smtClean="0">
                        <a:solidFill>
                          <a:srgbClr val="7030A0"/>
                        </a:solidFill>
                      </a:rPr>
                      <a:t>F´</a:t>
                    </a:r>
                    <a:endParaRPr lang="sk-SK" b="1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3851920" y="2924944"/>
                    <a:ext cx="216024" cy="398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b="1" dirty="0" smtClean="0">
                        <a:solidFill>
                          <a:srgbClr val="7030A0"/>
                        </a:solidFill>
                      </a:rPr>
                      <a:t>O</a:t>
                    </a:r>
                    <a:endParaRPr lang="sk-SK" b="1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cxnSp>
              <p:nvCxnSpPr>
                <p:cNvPr id="71" name="Rovná spojovacia šípka 70"/>
                <p:cNvCxnSpPr/>
                <p:nvPr/>
              </p:nvCxnSpPr>
              <p:spPr>
                <a:xfrm>
                  <a:off x="4139952" y="2420888"/>
                  <a:ext cx="100811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ovná spojnica 72"/>
                <p:cNvCxnSpPr/>
                <p:nvPr/>
              </p:nvCxnSpPr>
              <p:spPr>
                <a:xfrm>
                  <a:off x="5148064" y="2420888"/>
                  <a:ext cx="0" cy="720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BlokTextu 73"/>
                <p:cNvSpPr txBox="1"/>
                <p:nvPr/>
              </p:nvSpPr>
              <p:spPr>
                <a:xfrm>
                  <a:off x="4499992" y="2060848"/>
                  <a:ext cx="247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k-SK" b="1" dirty="0" smtClean="0">
                      <a:solidFill>
                        <a:srgbClr val="7030A0"/>
                      </a:solidFill>
                      <a:latin typeface="Arial Narrow" pitchFamily="34" charset="0"/>
                    </a:rPr>
                    <a:t>f</a:t>
                  </a:r>
                  <a:endParaRPr lang="sk-SK" b="1" dirty="0">
                    <a:solidFill>
                      <a:srgbClr val="7030A0"/>
                    </a:solidFill>
                    <a:latin typeface="Arial Narrow" pitchFamily="34" charset="0"/>
                  </a:endParaRPr>
                </a:p>
              </p:txBody>
            </p:sp>
          </p:grpSp>
          <p:cxnSp>
            <p:nvCxnSpPr>
              <p:cNvPr id="78" name="Rovná spojnica 77"/>
              <p:cNvCxnSpPr/>
              <p:nvPr/>
            </p:nvCxnSpPr>
            <p:spPr>
              <a:xfrm>
                <a:off x="3059832" y="2924944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Rovná spojnica 79"/>
              <p:cNvCxnSpPr/>
              <p:nvPr/>
            </p:nvCxnSpPr>
            <p:spPr>
              <a:xfrm>
                <a:off x="5076056" y="2924944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467600" cy="500066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/>
              <a:t>rozptylky</a:t>
            </a:r>
            <a:endParaRPr lang="sk-SK" sz="4000" b="1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467544" y="714356"/>
            <a:ext cx="8136904" cy="58316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					</a:t>
            </a:r>
          </a:p>
          <a:p>
            <a:pPr>
              <a:buNone/>
            </a:pPr>
            <a:r>
              <a:rPr lang="sk-SK" sz="2000" dirty="0" smtClean="0"/>
              <a:t>						značka rozptylky: 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 smtClean="0"/>
              <a:t>Sú to šošovky, ktoré menia rovnobežný zväzok lúčov na rozbiehavý.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sz="2000" dirty="0" smtClean="0">
              <a:solidFill>
                <a:srgbClr val="7030A0"/>
              </a:solidFill>
              <a:latin typeface="Lucida Handwriting" pitchFamily="66" charset="0"/>
            </a:endParaRPr>
          </a:p>
          <a:p>
            <a:pPr>
              <a:buNone/>
            </a:pPr>
            <a:endParaRPr lang="sk-SK" sz="2000" dirty="0" smtClean="0">
              <a:solidFill>
                <a:srgbClr val="7030A0"/>
              </a:solidFill>
              <a:latin typeface="Lucida Handwriting" pitchFamily="66" charset="0"/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7030A0"/>
                </a:solidFill>
                <a:latin typeface="Lucida Handwriting" pitchFamily="66" charset="0"/>
              </a:rPr>
              <a:t>o </a:t>
            </a:r>
            <a:r>
              <a:rPr lang="sk-SK" sz="2000" dirty="0" smtClean="0">
                <a:solidFill>
                  <a:srgbClr val="7030A0"/>
                </a:solidFill>
              </a:rPr>
              <a:t>– </a:t>
            </a:r>
            <a:r>
              <a:rPr lang="sk-SK" sz="1800" dirty="0" smtClean="0">
                <a:solidFill>
                  <a:srgbClr val="7030A0"/>
                </a:solidFill>
              </a:rPr>
              <a:t>optická os šošovky</a:t>
            </a:r>
            <a:r>
              <a:rPr lang="sk-SK" sz="1800" dirty="0" smtClean="0">
                <a:solidFill>
                  <a:srgbClr val="7030A0"/>
                </a:solidFill>
                <a:latin typeface="Lucida Handwriting" pitchFamily="66" charset="0"/>
              </a:rPr>
              <a:t>,</a:t>
            </a:r>
            <a:r>
              <a:rPr lang="sk-SK" sz="1800" dirty="0" smtClean="0">
                <a:solidFill>
                  <a:srgbClr val="7030A0"/>
                </a:solidFill>
              </a:rPr>
              <a:t> 	F,F´- ohniská šošovky</a:t>
            </a:r>
            <a:r>
              <a:rPr lang="sk-SK" sz="1800" dirty="0" smtClean="0">
                <a:solidFill>
                  <a:srgbClr val="7030A0"/>
                </a:solidFill>
                <a:latin typeface="Lucida Handwriting" pitchFamily="66" charset="0"/>
              </a:rPr>
              <a:t> </a:t>
            </a:r>
            <a:endParaRPr lang="sk-SK" sz="18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sk-SK" sz="2000" dirty="0" smtClean="0"/>
              <a:t>V prípade rozptylky zlomené lúče </a:t>
            </a:r>
            <a:r>
              <a:rPr lang="sk-SK" sz="2000" b="1" u="sng" dirty="0" smtClean="0"/>
              <a:t>ako keby </a:t>
            </a:r>
            <a:r>
              <a:rPr lang="sk-SK" sz="2000" dirty="0" smtClean="0"/>
              <a:t>vychádzali z ohniska šošovky.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grpSp>
        <p:nvGrpSpPr>
          <p:cNvPr id="64" name="Skupina 63"/>
          <p:cNvGrpSpPr/>
          <p:nvPr/>
        </p:nvGrpSpPr>
        <p:grpSpPr>
          <a:xfrm>
            <a:off x="7380312" y="188640"/>
            <a:ext cx="144016" cy="1512168"/>
            <a:chOff x="6660232" y="332656"/>
            <a:chExt cx="144016" cy="1440160"/>
          </a:xfrm>
        </p:grpSpPr>
        <p:cxnSp>
          <p:nvCxnSpPr>
            <p:cNvPr id="65" name="Rovná spojnica 64"/>
            <p:cNvCxnSpPr/>
            <p:nvPr/>
          </p:nvCxnSpPr>
          <p:spPr>
            <a:xfrm>
              <a:off x="6732240" y="404664"/>
              <a:ext cx="0" cy="129614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Rovná spojnica 68"/>
            <p:cNvCxnSpPr/>
            <p:nvPr/>
          </p:nvCxnSpPr>
          <p:spPr>
            <a:xfrm>
              <a:off x="6660232" y="332656"/>
              <a:ext cx="72008" cy="720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Rovná spojnica 69"/>
            <p:cNvCxnSpPr/>
            <p:nvPr/>
          </p:nvCxnSpPr>
          <p:spPr>
            <a:xfrm flipV="1">
              <a:off x="6732240" y="332656"/>
              <a:ext cx="72008" cy="720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ovná spojnica 71"/>
            <p:cNvCxnSpPr/>
            <p:nvPr/>
          </p:nvCxnSpPr>
          <p:spPr>
            <a:xfrm flipH="1">
              <a:off x="6660232" y="1700808"/>
              <a:ext cx="72008" cy="720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ovná spojnica 74"/>
            <p:cNvCxnSpPr/>
            <p:nvPr/>
          </p:nvCxnSpPr>
          <p:spPr>
            <a:xfrm>
              <a:off x="6732240" y="1700808"/>
              <a:ext cx="72008" cy="720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Skupina 105"/>
          <p:cNvGrpSpPr/>
          <p:nvPr/>
        </p:nvGrpSpPr>
        <p:grpSpPr>
          <a:xfrm>
            <a:off x="1142976" y="2071678"/>
            <a:ext cx="5904656" cy="2786082"/>
            <a:chOff x="1142976" y="2071678"/>
            <a:chExt cx="5904656" cy="2786082"/>
          </a:xfrm>
        </p:grpSpPr>
        <p:cxnSp>
          <p:nvCxnSpPr>
            <p:cNvPr id="63" name="Rovná spojnica 62"/>
            <p:cNvCxnSpPr/>
            <p:nvPr/>
          </p:nvCxnSpPr>
          <p:spPr>
            <a:xfrm rot="10800000">
              <a:off x="2285984" y="3286124"/>
              <a:ext cx="1571636" cy="4286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Skupina 104"/>
            <p:cNvGrpSpPr/>
            <p:nvPr/>
          </p:nvGrpSpPr>
          <p:grpSpPr>
            <a:xfrm>
              <a:off x="1142976" y="2071678"/>
              <a:ext cx="5904656" cy="2786082"/>
              <a:chOff x="1142976" y="1571612"/>
              <a:chExt cx="5904656" cy="2786082"/>
            </a:xfrm>
          </p:grpSpPr>
          <p:grpSp>
            <p:nvGrpSpPr>
              <p:cNvPr id="53" name="Skupina 52"/>
              <p:cNvGrpSpPr/>
              <p:nvPr/>
            </p:nvGrpSpPr>
            <p:grpSpPr>
              <a:xfrm>
                <a:off x="1142976" y="1571612"/>
                <a:ext cx="5904656" cy="2786082"/>
                <a:chOff x="1142976" y="1571612"/>
                <a:chExt cx="5904656" cy="2786082"/>
              </a:xfrm>
            </p:grpSpPr>
            <p:grpSp>
              <p:nvGrpSpPr>
                <p:cNvPr id="3" name="Skupina 81"/>
                <p:cNvGrpSpPr/>
                <p:nvPr/>
              </p:nvGrpSpPr>
              <p:grpSpPr>
                <a:xfrm>
                  <a:off x="1142976" y="1571612"/>
                  <a:ext cx="5904656" cy="2786082"/>
                  <a:chOff x="1259632" y="1479097"/>
                  <a:chExt cx="5904656" cy="3030022"/>
                </a:xfrm>
              </p:grpSpPr>
              <p:sp>
                <p:nvSpPr>
                  <p:cNvPr id="76" name="BlokTextu 75"/>
                  <p:cNvSpPr txBox="1"/>
                  <p:nvPr/>
                </p:nvSpPr>
                <p:spPr>
                  <a:xfrm flipH="1">
                    <a:off x="2816448" y="2642009"/>
                    <a:ext cx="504056" cy="40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b="1" dirty="0" smtClean="0">
                        <a:solidFill>
                          <a:srgbClr val="7030A0"/>
                        </a:solidFill>
                      </a:rPr>
                      <a:t>F´</a:t>
                    </a:r>
                    <a:endParaRPr lang="sk-SK" b="1" dirty="0">
                      <a:solidFill>
                        <a:srgbClr val="7030A0"/>
                      </a:solidFill>
                    </a:endParaRPr>
                  </a:p>
                </p:txBody>
              </p:sp>
              <p:grpSp>
                <p:nvGrpSpPr>
                  <p:cNvPr id="4" name="Skupina 80"/>
                  <p:cNvGrpSpPr/>
                  <p:nvPr/>
                </p:nvGrpSpPr>
                <p:grpSpPr>
                  <a:xfrm>
                    <a:off x="1259632" y="1479097"/>
                    <a:ext cx="5904656" cy="3030022"/>
                    <a:chOff x="1259632" y="1479097"/>
                    <a:chExt cx="5904656" cy="3030022"/>
                  </a:xfrm>
                </p:grpSpPr>
                <p:grpSp>
                  <p:nvGrpSpPr>
                    <p:cNvPr id="5" name="Skupina 74"/>
                    <p:cNvGrpSpPr/>
                    <p:nvPr/>
                  </p:nvGrpSpPr>
                  <p:grpSpPr>
                    <a:xfrm>
                      <a:off x="1259632" y="1479097"/>
                      <a:ext cx="5904656" cy="3030022"/>
                      <a:chOff x="1331640" y="1479097"/>
                      <a:chExt cx="5904656" cy="3030022"/>
                    </a:xfrm>
                  </p:grpSpPr>
                  <p:grpSp>
                    <p:nvGrpSpPr>
                      <p:cNvPr id="6" name="Skupina 68"/>
                      <p:cNvGrpSpPr/>
                      <p:nvPr/>
                    </p:nvGrpSpPr>
                    <p:grpSpPr>
                      <a:xfrm>
                        <a:off x="1331640" y="1479097"/>
                        <a:ext cx="5904656" cy="3030022"/>
                        <a:chOff x="1331640" y="1570813"/>
                        <a:chExt cx="5904656" cy="3272423"/>
                      </a:xfrm>
                    </p:grpSpPr>
                    <p:grpSp>
                      <p:nvGrpSpPr>
                        <p:cNvPr id="8" name="Skupina 64"/>
                        <p:cNvGrpSpPr/>
                        <p:nvPr/>
                      </p:nvGrpSpPr>
                      <p:grpSpPr>
                        <a:xfrm>
                          <a:off x="1331640" y="1570813"/>
                          <a:ext cx="5544616" cy="3272423"/>
                          <a:chOff x="1043608" y="3037124"/>
                          <a:chExt cx="5544616" cy="3151222"/>
                        </a:xfrm>
                      </p:grpSpPr>
                      <p:cxnSp>
                        <p:nvCxnSpPr>
                          <p:cNvPr id="13" name="Rovná spojnica 12"/>
                          <p:cNvCxnSpPr/>
                          <p:nvPr/>
                        </p:nvCxnSpPr>
                        <p:spPr>
                          <a:xfrm>
                            <a:off x="1043608" y="4653136"/>
                            <a:ext cx="554461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Rovná spojnica 27"/>
                          <p:cNvCxnSpPr/>
                          <p:nvPr/>
                        </p:nvCxnSpPr>
                        <p:spPr>
                          <a:xfrm>
                            <a:off x="1115616" y="5229200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Rovná spojnica 28"/>
                          <p:cNvCxnSpPr/>
                          <p:nvPr/>
                        </p:nvCxnSpPr>
                        <p:spPr>
                          <a:xfrm>
                            <a:off x="1115616" y="4005064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" name="Rovná spojnica 29"/>
                          <p:cNvCxnSpPr/>
                          <p:nvPr/>
                        </p:nvCxnSpPr>
                        <p:spPr>
                          <a:xfrm>
                            <a:off x="1115616" y="4149080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Rovná spojnica 30"/>
                          <p:cNvCxnSpPr/>
                          <p:nvPr/>
                        </p:nvCxnSpPr>
                        <p:spPr>
                          <a:xfrm>
                            <a:off x="1115616" y="4293096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Rovná spojnica 31"/>
                          <p:cNvCxnSpPr/>
                          <p:nvPr/>
                        </p:nvCxnSpPr>
                        <p:spPr>
                          <a:xfrm>
                            <a:off x="1115616" y="4437112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Rovná spojnica 33"/>
                          <p:cNvCxnSpPr/>
                          <p:nvPr/>
                        </p:nvCxnSpPr>
                        <p:spPr>
                          <a:xfrm>
                            <a:off x="1115616" y="4797152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Rovná spojnica 34"/>
                          <p:cNvCxnSpPr/>
                          <p:nvPr/>
                        </p:nvCxnSpPr>
                        <p:spPr>
                          <a:xfrm>
                            <a:off x="1115616" y="4941168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Rovná spojnica 35"/>
                          <p:cNvCxnSpPr/>
                          <p:nvPr/>
                        </p:nvCxnSpPr>
                        <p:spPr>
                          <a:xfrm>
                            <a:off x="1115616" y="5085184"/>
                            <a:ext cx="273630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Rovná spojovacia šípka 39"/>
                          <p:cNvCxnSpPr/>
                          <p:nvPr/>
                        </p:nvCxnSpPr>
                        <p:spPr>
                          <a:xfrm flipV="1">
                            <a:off x="3829690" y="3037124"/>
                            <a:ext cx="1477968" cy="96794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Rovná spojovacia šípka 41"/>
                          <p:cNvCxnSpPr/>
                          <p:nvPr/>
                        </p:nvCxnSpPr>
                        <p:spPr>
                          <a:xfrm flipV="1">
                            <a:off x="3829690" y="3764329"/>
                            <a:ext cx="2335224" cy="672785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Rovná spojovacia šípka 43"/>
                          <p:cNvCxnSpPr/>
                          <p:nvPr/>
                        </p:nvCxnSpPr>
                        <p:spPr>
                          <a:xfrm>
                            <a:off x="3829690" y="4814736"/>
                            <a:ext cx="2071702" cy="484803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Rovná spojovacia šípka 44"/>
                          <p:cNvCxnSpPr/>
                          <p:nvPr/>
                        </p:nvCxnSpPr>
                        <p:spPr>
                          <a:xfrm>
                            <a:off x="3758252" y="4895537"/>
                            <a:ext cx="1928826" cy="646405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Rovná spojovacia šípka 45"/>
                          <p:cNvCxnSpPr/>
                          <p:nvPr/>
                        </p:nvCxnSpPr>
                        <p:spPr>
                          <a:xfrm>
                            <a:off x="3851920" y="5085186"/>
                            <a:ext cx="1835158" cy="86075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Rovná spojovacia šípka 46"/>
                          <p:cNvCxnSpPr/>
                          <p:nvPr/>
                        </p:nvCxnSpPr>
                        <p:spPr>
                          <a:xfrm>
                            <a:off x="3851920" y="5229200"/>
                            <a:ext cx="1584176" cy="9591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Rovná spojovacia šípka 47"/>
                          <p:cNvCxnSpPr/>
                          <p:nvPr/>
                        </p:nvCxnSpPr>
                        <p:spPr>
                          <a:xfrm flipV="1">
                            <a:off x="3829690" y="3521927"/>
                            <a:ext cx="1857388" cy="77117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Rovná spojovacia šípka 48"/>
                          <p:cNvCxnSpPr/>
                          <p:nvPr/>
                        </p:nvCxnSpPr>
                        <p:spPr>
                          <a:xfrm flipV="1">
                            <a:off x="3851920" y="3198725"/>
                            <a:ext cx="1692282" cy="95035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66" name="BlokTextu 65"/>
                        <p:cNvSpPr txBox="1"/>
                        <p:nvPr/>
                      </p:nvSpPr>
                      <p:spPr>
                        <a:xfrm>
                          <a:off x="6876256" y="3068960"/>
                          <a:ext cx="360040" cy="3988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>
                              <a:solidFill>
                                <a:srgbClr val="7030A0"/>
                              </a:solidFill>
                              <a:latin typeface="Lucida Handwriting" pitchFamily="66" charset="0"/>
                            </a:rPr>
                            <a:t>o</a:t>
                          </a:r>
                          <a:endParaRPr lang="sk-SK" dirty="0">
                            <a:solidFill>
                              <a:srgbClr val="7030A0"/>
                            </a:solidFill>
                            <a:latin typeface="Lucida Handwriting" pitchFamily="66" charset="0"/>
                          </a:endParaRPr>
                        </a:p>
                      </p:txBody>
                    </p:sp>
                    <p:sp>
                      <p:nvSpPr>
                        <p:cNvPr id="67" name="BlokTextu 66"/>
                        <p:cNvSpPr txBox="1"/>
                        <p:nvPr/>
                      </p:nvSpPr>
                      <p:spPr>
                        <a:xfrm flipH="1">
                          <a:off x="5120704" y="2826759"/>
                          <a:ext cx="504056" cy="4338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b="1" dirty="0" smtClean="0">
                              <a:solidFill>
                                <a:srgbClr val="7030A0"/>
                              </a:solidFill>
                            </a:rPr>
                            <a:t>F</a:t>
                          </a:r>
                          <a:endParaRPr lang="sk-SK" b="1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" name="BlokTextu 67"/>
                        <p:cNvSpPr txBox="1"/>
                        <p:nvPr/>
                      </p:nvSpPr>
                      <p:spPr>
                        <a:xfrm>
                          <a:off x="3851920" y="2924944"/>
                          <a:ext cx="216024" cy="3988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b="1" dirty="0" smtClean="0">
                              <a:solidFill>
                                <a:srgbClr val="7030A0"/>
                              </a:solidFill>
                            </a:rPr>
                            <a:t>O</a:t>
                          </a:r>
                          <a:endParaRPr lang="sk-SK" b="1" dirty="0">
                            <a:solidFill>
                              <a:srgbClr val="7030A0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71" name="Rovná spojovacia šípka 70"/>
                      <p:cNvCxnSpPr/>
                      <p:nvPr/>
                    </p:nvCxnSpPr>
                    <p:spPr>
                      <a:xfrm>
                        <a:off x="4139952" y="2420888"/>
                        <a:ext cx="1008112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ovná spojnica 72"/>
                      <p:cNvCxnSpPr/>
                      <p:nvPr/>
                    </p:nvCxnSpPr>
                    <p:spPr>
                      <a:xfrm>
                        <a:off x="5148064" y="2420888"/>
                        <a:ext cx="0" cy="7200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BlokTextu 73"/>
                      <p:cNvSpPr txBox="1"/>
                      <p:nvPr/>
                    </p:nvSpPr>
                    <p:spPr>
                      <a:xfrm>
                        <a:off x="4499992" y="2060848"/>
                        <a:ext cx="2471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sk-SK" b="1" dirty="0" smtClean="0">
                            <a:solidFill>
                              <a:srgbClr val="7030A0"/>
                            </a:solidFill>
                            <a:latin typeface="Arial Narrow" pitchFamily="34" charset="0"/>
                          </a:rPr>
                          <a:t>f</a:t>
                        </a:r>
                        <a:endParaRPr lang="sk-SK" b="1" dirty="0">
                          <a:solidFill>
                            <a:srgbClr val="7030A0"/>
                          </a:solidFill>
                          <a:latin typeface="Arial Narrow" pitchFamily="34" charset="0"/>
                        </a:endParaRPr>
                      </a:p>
                    </p:txBody>
                  </p:sp>
                </p:grpSp>
                <p:cxnSp>
                  <p:nvCxnSpPr>
                    <p:cNvPr id="78" name="Rovná spojnica 77"/>
                    <p:cNvCxnSpPr/>
                    <p:nvPr/>
                  </p:nvCxnSpPr>
                  <p:spPr>
                    <a:xfrm>
                      <a:off x="3059832" y="2924944"/>
                      <a:ext cx="0" cy="21602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Rovná spojnica 79"/>
                    <p:cNvCxnSpPr/>
                    <p:nvPr/>
                  </p:nvCxnSpPr>
                  <p:spPr>
                    <a:xfrm>
                      <a:off x="5076056" y="2924944"/>
                      <a:ext cx="0" cy="21602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Skupina 54"/>
                <p:cNvGrpSpPr/>
                <p:nvPr/>
              </p:nvGrpSpPr>
              <p:grpSpPr>
                <a:xfrm>
                  <a:off x="3857620" y="2214554"/>
                  <a:ext cx="144016" cy="1512168"/>
                  <a:chOff x="6660232" y="332656"/>
                  <a:chExt cx="144016" cy="1440160"/>
                </a:xfrm>
              </p:grpSpPr>
              <p:cxnSp>
                <p:nvCxnSpPr>
                  <p:cNvPr id="39" name="Rovná spojnica 38"/>
                  <p:cNvCxnSpPr/>
                  <p:nvPr/>
                </p:nvCxnSpPr>
                <p:spPr>
                  <a:xfrm>
                    <a:off x="6732240" y="404664"/>
                    <a:ext cx="0" cy="1296144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Rovná spojnica 42"/>
                  <p:cNvCxnSpPr/>
                  <p:nvPr/>
                </p:nvCxnSpPr>
                <p:spPr>
                  <a:xfrm>
                    <a:off x="6660232" y="332656"/>
                    <a:ext cx="72008" cy="7200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Rovná spojnica 49"/>
                  <p:cNvCxnSpPr/>
                  <p:nvPr/>
                </p:nvCxnSpPr>
                <p:spPr>
                  <a:xfrm flipV="1">
                    <a:off x="6732240" y="332656"/>
                    <a:ext cx="72008" cy="7200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Rovná spojnica 50"/>
                  <p:cNvCxnSpPr/>
                  <p:nvPr/>
                </p:nvCxnSpPr>
                <p:spPr>
                  <a:xfrm flipH="1">
                    <a:off x="6660232" y="1700808"/>
                    <a:ext cx="72008" cy="7200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Rovná spojnica 51"/>
                  <p:cNvCxnSpPr/>
                  <p:nvPr/>
                </p:nvCxnSpPr>
                <p:spPr>
                  <a:xfrm>
                    <a:off x="6732240" y="1700808"/>
                    <a:ext cx="72008" cy="7200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6" name="Rovná spojnica 55"/>
              <p:cNvCxnSpPr/>
              <p:nvPr/>
            </p:nvCxnSpPr>
            <p:spPr>
              <a:xfrm rot="10800000" flipV="1">
                <a:off x="2928926" y="2428868"/>
                <a:ext cx="1000132" cy="5715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Rovná spojnica 58"/>
              <p:cNvCxnSpPr/>
              <p:nvPr/>
            </p:nvCxnSpPr>
            <p:spPr>
              <a:xfrm rot="10800000" flipV="1">
                <a:off x="2786050" y="2571744"/>
                <a:ext cx="1143008" cy="50006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Rovná spojnica 59"/>
              <p:cNvCxnSpPr/>
              <p:nvPr/>
            </p:nvCxnSpPr>
            <p:spPr>
              <a:xfrm rot="10800000" flipV="1">
                <a:off x="2786050" y="2643182"/>
                <a:ext cx="1214446" cy="4286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Rovná spojnica 60"/>
              <p:cNvCxnSpPr/>
              <p:nvPr/>
            </p:nvCxnSpPr>
            <p:spPr>
              <a:xfrm rot="10800000" flipV="1">
                <a:off x="2643174" y="2786058"/>
                <a:ext cx="1285884" cy="2857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Rovná spojnica 61"/>
              <p:cNvCxnSpPr/>
              <p:nvPr/>
            </p:nvCxnSpPr>
            <p:spPr>
              <a:xfrm rot="10800000">
                <a:off x="2643174" y="2928934"/>
                <a:ext cx="1285884" cy="2143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ovná spojnica 76"/>
              <p:cNvCxnSpPr/>
              <p:nvPr/>
            </p:nvCxnSpPr>
            <p:spPr>
              <a:xfrm rot="10800000">
                <a:off x="2643174" y="2857496"/>
                <a:ext cx="1285884" cy="50006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Rovná spojnica 78"/>
              <p:cNvCxnSpPr/>
              <p:nvPr/>
            </p:nvCxnSpPr>
            <p:spPr>
              <a:xfrm rot="10800000">
                <a:off x="2571736" y="2786058"/>
                <a:ext cx="1357322" cy="7143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Obrázok 57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9" y="0"/>
            <a:ext cx="2232248" cy="157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654032"/>
          </a:xfrm>
        </p:spPr>
        <p:txBody>
          <a:bodyPr/>
          <a:lstStyle/>
          <a:p>
            <a:pPr algn="ctr"/>
            <a:r>
              <a:rPr lang="sk-SK" b="1" dirty="0" smtClean="0"/>
              <a:t>Optická mohutnosť šošovky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14282" y="1071546"/>
            <a:ext cx="8786874" cy="5402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Je to fyzikálna veličina, označuje sa </a:t>
            </a:r>
            <a:r>
              <a:rPr lang="el-GR" sz="2000" dirty="0" smtClean="0">
                <a:cs typeface="Times New Roman"/>
              </a:rPr>
              <a:t>φ</a:t>
            </a:r>
            <a:r>
              <a:rPr lang="sk-SK" sz="2000" dirty="0" smtClean="0">
                <a:cs typeface="Times New Roman"/>
              </a:rPr>
              <a:t> (</a:t>
            </a:r>
            <a:r>
              <a:rPr lang="sk-SK" sz="2000" dirty="0" err="1" smtClean="0">
                <a:cs typeface="Times New Roman"/>
              </a:rPr>
              <a:t>fí</a:t>
            </a:r>
            <a:r>
              <a:rPr lang="sk-SK" sz="2000" dirty="0" smtClean="0">
                <a:cs typeface="Times New Roman"/>
              </a:rPr>
              <a:t>) a udáva sa v dioptriách, označenie D.</a:t>
            </a:r>
          </a:p>
          <a:p>
            <a:pPr>
              <a:buNone/>
            </a:pPr>
            <a:r>
              <a:rPr lang="sk-SK" sz="2000" dirty="0" smtClean="0">
                <a:cs typeface="Times New Roman"/>
              </a:rPr>
              <a:t>Optická mohutnosť </a:t>
            </a:r>
            <a:r>
              <a:rPr lang="sk-SK" sz="2000" dirty="0" smtClean="0">
                <a:solidFill>
                  <a:srgbClr val="FF0000"/>
                </a:solidFill>
                <a:cs typeface="Times New Roman"/>
              </a:rPr>
              <a:t>spojky</a:t>
            </a:r>
            <a:r>
              <a:rPr lang="sk-SK" sz="2000" dirty="0" smtClean="0">
                <a:cs typeface="Times New Roman"/>
              </a:rPr>
              <a:t> je kladné číslo, napr. </a:t>
            </a:r>
            <a:r>
              <a:rPr lang="el-GR" sz="2000" dirty="0" smtClean="0">
                <a:cs typeface="Times New Roman"/>
              </a:rPr>
              <a:t>φ</a:t>
            </a:r>
            <a:r>
              <a:rPr lang="sk-SK" sz="2000" dirty="0" smtClean="0">
                <a:cs typeface="Times New Roman"/>
              </a:rPr>
              <a:t> =  2 D.</a:t>
            </a:r>
          </a:p>
          <a:p>
            <a:pPr>
              <a:buNone/>
            </a:pPr>
            <a:r>
              <a:rPr lang="sk-SK" sz="2000" dirty="0" smtClean="0">
                <a:cs typeface="Times New Roman"/>
              </a:rPr>
              <a:t>Optická mohutnosť </a:t>
            </a:r>
            <a:r>
              <a:rPr lang="sk-SK" sz="2000" dirty="0" smtClean="0">
                <a:solidFill>
                  <a:srgbClr val="00B0F0"/>
                </a:solidFill>
                <a:cs typeface="Times New Roman"/>
              </a:rPr>
              <a:t>rozptylky</a:t>
            </a:r>
            <a:r>
              <a:rPr lang="sk-SK" sz="2000" dirty="0" smtClean="0">
                <a:cs typeface="Times New Roman"/>
              </a:rPr>
              <a:t> je záporné číslo, napr. </a:t>
            </a:r>
            <a:r>
              <a:rPr lang="el-GR" sz="2000" dirty="0" smtClean="0">
                <a:cs typeface="Times New Roman"/>
              </a:rPr>
              <a:t>φ</a:t>
            </a:r>
            <a:r>
              <a:rPr lang="sk-SK" sz="2000" dirty="0" smtClean="0">
                <a:cs typeface="Times New Roman"/>
              </a:rPr>
              <a:t> = - 2 D.</a:t>
            </a:r>
          </a:p>
          <a:p>
            <a:pPr>
              <a:buNone/>
            </a:pPr>
            <a:endParaRPr lang="sk-SK" sz="2000" dirty="0" smtClean="0">
              <a:cs typeface="Times New Roman"/>
            </a:endParaRPr>
          </a:p>
          <a:p>
            <a:pPr>
              <a:buNone/>
            </a:pPr>
            <a:r>
              <a:rPr lang="sk-SK" sz="2000" dirty="0" smtClean="0">
                <a:cs typeface="Times New Roman"/>
              </a:rPr>
              <a:t>Optickú mohutnosť vypočítame podľa vzorca:</a:t>
            </a:r>
          </a:p>
          <a:p>
            <a:pPr>
              <a:buNone/>
            </a:pPr>
            <a:r>
              <a:rPr lang="sk-SK" sz="2000" dirty="0" smtClean="0">
                <a:cs typeface="Times New Roman"/>
              </a:rPr>
              <a:t>	</a:t>
            </a:r>
            <a:r>
              <a:rPr lang="sk-SK" sz="2000" i="1" dirty="0" smtClean="0"/>
              <a:t>f je ohnisková vzdialenosť šošovky v metroch</a:t>
            </a: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Napr.: Ohnisková vzdialenosť šošovky je 25 cm = 0,25 m, potom je jej optická mohutnosť 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Čím má šošovka menšiu ohniskovú vzdialenosť, je viac zakrivená, tým má väčšiu optickú mohutnosť ( viac dioptrií ).</a:t>
            </a:r>
          </a:p>
          <a:p>
            <a:pPr>
              <a:buNone/>
            </a:pPr>
            <a:r>
              <a:rPr lang="sk-SK" sz="2000" dirty="0" smtClean="0">
                <a:solidFill>
                  <a:srgbClr val="00B050"/>
                </a:solidFill>
              </a:rPr>
              <a:t>Vo všeobecnosti platí: viac dioptrií = hrubšia šošovka</a:t>
            </a:r>
            <a:r>
              <a:rPr lang="sk-SK" sz="2000" dirty="0" smtClean="0"/>
              <a:t>.</a:t>
            </a:r>
            <a:endParaRPr lang="sk-SK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2857496"/>
            <a:ext cx="1080008" cy="107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666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666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4357694"/>
            <a:ext cx="216217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800</TotalTime>
  <Words>85</Words>
  <Application>Microsoft Office PowerPoint</Application>
  <PresentationFormat>Prezentácia na obrazovke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Calibri</vt:lpstr>
      <vt:lpstr>Century Schoolbook</vt:lpstr>
      <vt:lpstr>Lucida Handwriting</vt:lpstr>
      <vt:lpstr>Times New Roman</vt:lpstr>
      <vt:lpstr>Wingdings</vt:lpstr>
      <vt:lpstr>Wingdings 2</vt:lpstr>
      <vt:lpstr>Arkáda</vt:lpstr>
      <vt:lpstr>SVETLO</vt:lpstr>
      <vt:lpstr>šošovky</vt:lpstr>
      <vt:lpstr>spojky</vt:lpstr>
      <vt:lpstr>rozptylky</vt:lpstr>
      <vt:lpstr>Optická mohutnosť šošovky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Lenka Andrašková</cp:lastModifiedBy>
  <cp:revision>139</cp:revision>
  <dcterms:created xsi:type="dcterms:W3CDTF">2015-09-10T10:45:24Z</dcterms:created>
  <dcterms:modified xsi:type="dcterms:W3CDTF">2020-11-24T04:26:24Z</dcterms:modified>
</cp:coreProperties>
</file>