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cs-CZ"/>
    </a:defPPr>
    <a:lvl1pPr algn="just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595" autoAdjust="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AD684-0BFB-4EB3-9D79-10763527D2D5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4752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FB4F5-B782-4DA5-AF3F-B951251BE56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411590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0916B-85B7-4480-AF2D-704A766F96F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29410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52E01-A95E-42DF-A73F-83F5EB3F1C89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91018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5FE10-7B9A-4AB4-8690-7C342E4A6D5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5989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B49C7-66B7-4496-A814-DA6B1B28A2BF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45467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BAE69-7047-4C44-8578-0A3B0DE9E6D0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432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7418-DDE2-48EF-9F4D-23E7DC0F0821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370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65E5D-8023-4BD9-AC99-F58E3E472336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5204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57B49-85C4-4EB1-BEA5-F62F5814AD84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4562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5178A-019C-42D1-8A81-3A805530D81D}" type="slidenum">
              <a:rPr lang="cs-CZ" altLang="sk-SK"/>
              <a:pPr/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7589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cs-CZ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cs-CZ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165494F0-BC5A-4490-9DCB-BE00620B85A7}" type="slidenum">
              <a:rPr lang="cs-CZ" altLang="sk-SK"/>
              <a:pPr/>
              <a:t>‹#›</a:t>
            </a:fld>
            <a:endParaRPr lang="cs-CZ" alt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0011" y="1685020"/>
            <a:ext cx="4606280" cy="2232248"/>
          </a:xfrm>
        </p:spPr>
        <p:txBody>
          <a:bodyPr anchor="ctr"/>
          <a:lstStyle/>
          <a:p>
            <a:r>
              <a:rPr lang="sk-SK" altLang="sk-SK" b="1" dirty="0" smtClean="0">
                <a:cs typeface="Times New Roman" panose="02020603050405020304" pitchFamily="18" charset="0"/>
              </a:rPr>
              <a:t>História číselných sústav</a:t>
            </a:r>
            <a:endParaRPr lang="cs-CZ" altLang="sk-SK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5134187"/>
            <a:ext cx="6400800" cy="1752600"/>
          </a:xfrm>
        </p:spPr>
        <p:txBody>
          <a:bodyPr/>
          <a:lstStyle/>
          <a:p>
            <a:r>
              <a:rPr lang="sk-SK" altLang="sk-SK" sz="2000" dirty="0">
                <a:cs typeface="Times New Roman" panose="02020603050405020304" pitchFamily="18" charset="0"/>
              </a:rPr>
              <a:t>Rastislav </a:t>
            </a:r>
            <a:r>
              <a:rPr lang="sk-SK" altLang="sk-SK" sz="2000" dirty="0" err="1">
                <a:cs typeface="Times New Roman" panose="02020603050405020304" pitchFamily="18" charset="0"/>
              </a:rPr>
              <a:t>Ujházi</a:t>
            </a:r>
            <a:endParaRPr lang="en-US" altLang="sk-SK" sz="2000" dirty="0"/>
          </a:p>
          <a:p>
            <a:r>
              <a:rPr lang="en-US" altLang="sk-SK" sz="2000" dirty="0"/>
              <a:t>Jana </a:t>
            </a:r>
            <a:r>
              <a:rPr lang="en-US" altLang="sk-SK" sz="2000" dirty="0" err="1"/>
              <a:t>Feren</a:t>
            </a:r>
            <a:r>
              <a:rPr lang="sk-SK" altLang="sk-SK" sz="2000" dirty="0">
                <a:cs typeface="Times New Roman" panose="02020603050405020304" pitchFamily="18" charset="0"/>
              </a:rPr>
              <a:t>čí</a:t>
            </a:r>
            <a:r>
              <a:rPr lang="en-US" altLang="sk-SK" sz="2000" dirty="0" err="1">
                <a:cs typeface="Times New Roman" panose="02020603050405020304" pitchFamily="18" charset="0"/>
              </a:rPr>
              <a:t>kov</a:t>
            </a:r>
            <a:r>
              <a:rPr lang="sk-SK" altLang="sk-SK" sz="2000" dirty="0">
                <a:cs typeface="Times New Roman" panose="02020603050405020304" pitchFamily="18" charset="0"/>
              </a:rPr>
              <a:t>á</a:t>
            </a:r>
            <a:r>
              <a:rPr lang="en-US" altLang="sk-SK" sz="2000" dirty="0">
                <a:cs typeface="Times New Roman" panose="02020603050405020304" pitchFamily="18" charset="0"/>
              </a:rPr>
              <a:t>, Daniela </a:t>
            </a:r>
            <a:r>
              <a:rPr lang="en-US" altLang="sk-SK" sz="2000" dirty="0" err="1">
                <a:cs typeface="Times New Roman" panose="02020603050405020304" pitchFamily="18" charset="0"/>
              </a:rPr>
              <a:t>Domikov</a:t>
            </a:r>
            <a:r>
              <a:rPr lang="sk-SK" altLang="sk-SK" sz="2000" dirty="0">
                <a:cs typeface="Times New Roman" panose="02020603050405020304" pitchFamily="18" charset="0"/>
              </a:rPr>
              <a:t>á</a:t>
            </a:r>
            <a:r>
              <a:rPr lang="en-US" altLang="sk-SK" sz="2000" dirty="0">
                <a:cs typeface="Times New Roman" panose="02020603050405020304" pitchFamily="18" charset="0"/>
              </a:rPr>
              <a:t>, Daniela </a:t>
            </a:r>
            <a:r>
              <a:rPr lang="en-US" altLang="sk-SK" sz="2000" dirty="0" err="1">
                <a:cs typeface="Times New Roman" panose="02020603050405020304" pitchFamily="18" charset="0"/>
              </a:rPr>
              <a:t>Kissov</a:t>
            </a:r>
            <a:r>
              <a:rPr lang="sk-SK" altLang="sk-SK" sz="2000" dirty="0">
                <a:cs typeface="Times New Roman" panose="02020603050405020304" pitchFamily="18" charset="0"/>
              </a:rPr>
              <a:t>á</a:t>
            </a:r>
            <a:r>
              <a:rPr lang="en-US" altLang="sk-SK" sz="2000" dirty="0">
                <a:cs typeface="Times New Roman" panose="02020603050405020304" pitchFamily="18" charset="0"/>
              </a:rPr>
              <a:t>, Jakub </a:t>
            </a:r>
            <a:r>
              <a:rPr lang="en-US" altLang="sk-SK" sz="2000" dirty="0" err="1">
                <a:cs typeface="Times New Roman" panose="02020603050405020304" pitchFamily="18" charset="0"/>
              </a:rPr>
              <a:t>Icsó</a:t>
            </a:r>
            <a:r>
              <a:rPr lang="en-US" altLang="sk-SK" sz="2000" dirty="0">
                <a:cs typeface="Times New Roman" panose="02020603050405020304" pitchFamily="18" charset="0"/>
              </a:rPr>
              <a:t>, </a:t>
            </a:r>
            <a:r>
              <a:rPr lang="en-US" altLang="sk-SK" sz="2000" dirty="0" err="1">
                <a:cs typeface="Times New Roman" panose="02020603050405020304" pitchFamily="18" charset="0"/>
              </a:rPr>
              <a:t>Luk</a:t>
            </a:r>
            <a:r>
              <a:rPr lang="sk-SK" altLang="sk-SK" sz="2000" dirty="0" err="1">
                <a:cs typeface="Times New Roman" panose="02020603050405020304" pitchFamily="18" charset="0"/>
              </a:rPr>
              <a:t>áš</a:t>
            </a:r>
            <a:r>
              <a:rPr lang="en-US" altLang="sk-SK" sz="2000" dirty="0">
                <a:cs typeface="Times New Roman" panose="02020603050405020304" pitchFamily="18" charset="0"/>
              </a:rPr>
              <a:t> Le</a:t>
            </a:r>
            <a:r>
              <a:rPr lang="sk-SK" altLang="sk-SK" sz="2000" dirty="0">
                <a:cs typeface="Times New Roman" panose="02020603050405020304" pitchFamily="18" charset="0"/>
              </a:rPr>
              <a:t>š</a:t>
            </a:r>
            <a:r>
              <a:rPr lang="en-US" altLang="sk-SK" sz="2000" dirty="0">
                <a:cs typeface="Times New Roman" panose="02020603050405020304" pitchFamily="18" charset="0"/>
              </a:rPr>
              <a:t>tach</a:t>
            </a:r>
            <a:endParaRPr lang="sk-SK" altLang="sk-SK" sz="2000" dirty="0">
              <a:cs typeface="Times New Roman" panose="02020603050405020304" pitchFamily="18" charset="0"/>
            </a:endParaRPr>
          </a:p>
          <a:p>
            <a:r>
              <a:rPr lang="sk-SK" altLang="sk-SK" sz="2000" dirty="0">
                <a:cs typeface="Times New Roman" panose="02020603050405020304" pitchFamily="18" charset="0"/>
              </a:rPr>
              <a:t>Gymnázium P. J. Šafárika Rožňava</a:t>
            </a:r>
            <a:endParaRPr lang="cs-CZ" altLang="sk-SK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2052" name="Object 4"/>
          <p:cNvGraphicFramePr>
            <a:graphicFrameLocks/>
          </p:cNvGraphicFramePr>
          <p:nvPr/>
        </p:nvGraphicFramePr>
        <p:xfrm>
          <a:off x="6172200" y="1905000"/>
          <a:ext cx="215582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Rastrový obrázek" r:id="rId3" imgW="3381847" imgH="2809524" progId="Paint.Picture">
                  <p:embed/>
                </p:oleObj>
              </mc:Choice>
              <mc:Fallback>
                <p:oleObj name="Rastrový obrázek" r:id="rId3" imgW="3381847" imgH="2809524" progId="Paint.Picture">
                  <p:embed/>
                  <p:pic>
                    <p:nvPicPr>
                      <p:cNvPr id="0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15582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2800" u="sng">
                <a:cs typeface="Times New Roman" panose="02020603050405020304" pitchFamily="18" charset="0"/>
              </a:rPr>
              <a:t>1.Čo môžu spôsobiť nevedomosti o číselných sústavách?</a:t>
            </a:r>
            <a:r>
              <a:rPr lang="sk-SK" altLang="sk-SK" sz="2800">
                <a:cs typeface="Times New Roman" panose="02020603050405020304" pitchFamily="18" charset="0"/>
              </a:rPr>
              <a:t/>
            </a:r>
            <a:br>
              <a:rPr lang="sk-SK" altLang="sk-SK" sz="2800">
                <a:cs typeface="Times New Roman" panose="02020603050405020304" pitchFamily="18" charset="0"/>
              </a:rPr>
            </a:br>
            <a:r>
              <a:rPr lang="sk-SK" altLang="sk-SK" sz="2800" b="1">
                <a:cs typeface="Times New Roman" panose="02020603050405020304" pitchFamily="18" charset="0"/>
              </a:rPr>
              <a:t>ÚVOD</a:t>
            </a:r>
            <a:br>
              <a:rPr lang="sk-SK" altLang="sk-SK" sz="2800" b="1">
                <a:cs typeface="Times New Roman" panose="02020603050405020304" pitchFamily="18" charset="0"/>
              </a:rPr>
            </a:br>
            <a:endParaRPr lang="cs-CZ" altLang="sk-SK" sz="2800" b="1"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Serpentína Strašiftáková čaká na vlak už hodnú chvíľu. Odrazu sa ozve z reproduktorov železničnej stanice: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„Pozor, pozor! Oznamujeme, že rýchlik Bratislava - Košice mešká už 90 minút!“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Pani Strašiftáková si vzdychne: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	„Dokelu, skoro hodinu!“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Naša pani nevedela, že sa pri čase jedná o pozostatok z inej číselnej sústavy, s akou pracujeme bežne na matematike.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Aj pre takých, ako je pani Stašiftáková je určená táto prezentácia.</a:t>
            </a:r>
          </a:p>
        </p:txBody>
      </p:sp>
      <p:graphicFrame>
        <p:nvGraphicFramePr>
          <p:cNvPr id="3076" name="Object 4"/>
          <p:cNvGraphicFramePr>
            <a:graphicFrameLocks/>
          </p:cNvGraphicFramePr>
          <p:nvPr/>
        </p:nvGraphicFramePr>
        <p:xfrm>
          <a:off x="6019800" y="3200400"/>
          <a:ext cx="11985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Rastrový obrázek" r:id="rId3" imgW="2390476" imgH="2790476" progId="Paint.Picture">
                  <p:embed/>
                </p:oleObj>
              </mc:Choice>
              <mc:Fallback>
                <p:oleObj name="Rastrový obrázek" r:id="rId3" imgW="2390476" imgH="2790476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119856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u="sng">
                <a:cs typeface="Times New Roman" panose="02020603050405020304" pitchFamily="18" charset="0"/>
              </a:rPr>
              <a:t>2. Rozdelenie číselných sústav</a:t>
            </a:r>
            <a:r>
              <a:rPr lang="cs-CZ" altLang="sk-SK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altLang="sk-SK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</a:t>
            </a:r>
            <a:r>
              <a:rPr lang="en-US" altLang="sk-SK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/</a:t>
            </a:r>
            <a:r>
              <a:rPr lang="sk-SK" altLang="sk-SK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. POZIČNÉ </a:t>
            </a:r>
            <a:r>
              <a:rPr lang="sk-SK" altLang="sk-SK" sz="2600" dirty="0">
                <a:cs typeface="Times New Roman" panose="02020603050405020304" pitchFamily="18" charset="0"/>
              </a:rPr>
              <a:t>– Záleží na pozícii číslic v čísle</a:t>
            </a:r>
            <a:r>
              <a:rPr lang="sk-SK" altLang="sk-SK" sz="2600" dirty="0" smtClean="0">
                <a:cs typeface="Times New Roman" panose="02020603050405020304" pitchFamily="18" charset="0"/>
              </a:rPr>
              <a:t>; symbol cifry označuje vždy inú hodnotu podľa pozície v čísle</a:t>
            </a:r>
            <a:endParaRPr lang="sk-SK" altLang="sk-SK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600" dirty="0">
                <a:cs typeface="Times New Roman" panose="02020603050405020304" pitchFamily="18" charset="0"/>
              </a:rPr>
              <a:t>		Napr. – Desiatková, </a:t>
            </a:r>
            <a:r>
              <a:rPr lang="sk-SK" altLang="sk-SK" sz="2600" dirty="0" smtClean="0">
                <a:cs typeface="Times New Roman" panose="02020603050405020304" pitchFamily="18" charset="0"/>
              </a:rPr>
              <a:t>Dvojková, </a:t>
            </a:r>
            <a:r>
              <a:rPr lang="sk-SK" altLang="sk-SK" sz="2600" dirty="0" err="1" smtClean="0">
                <a:cs typeface="Times New Roman" panose="02020603050405020304" pitchFamily="18" charset="0"/>
              </a:rPr>
              <a:t>Šestnástková</a:t>
            </a:r>
            <a:endParaRPr lang="en-US" altLang="sk-SK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sk-SK" altLang="sk-SK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sk-SK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2/. NEPOZIČNÉ</a:t>
            </a:r>
            <a:r>
              <a:rPr lang="sk-SK" altLang="sk-SK" sz="2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sk-SK" altLang="sk-SK" sz="2600" dirty="0">
                <a:cs typeface="Times New Roman" panose="02020603050405020304" pitchFamily="18" charset="0"/>
              </a:rPr>
              <a:t>– Nezáleží na pozícii číslic v čísle</a:t>
            </a:r>
            <a:r>
              <a:rPr lang="sk-SK" altLang="sk-SK" sz="2600" dirty="0" smtClean="0">
                <a:cs typeface="Times New Roman" panose="02020603050405020304" pitchFamily="18" charset="0"/>
              </a:rPr>
              <a:t>; symbol cifry označuje vždy tú istú hodnotu</a:t>
            </a:r>
            <a:endParaRPr lang="en-US" altLang="sk-SK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sk-SK" sz="2600" dirty="0">
                <a:cs typeface="Times New Roman" panose="02020603050405020304" pitchFamily="18" charset="0"/>
              </a:rPr>
              <a:t>	</a:t>
            </a:r>
            <a:r>
              <a:rPr lang="sk-SK" altLang="sk-SK" sz="2600" dirty="0">
                <a:cs typeface="Times New Roman" panose="02020603050405020304" pitchFamily="18" charset="0"/>
              </a:rPr>
              <a:t>pri nepozičných sústavách sa zaviedli samostatné označenia pre väčšie čísla </a:t>
            </a:r>
            <a:endParaRPr lang="sk-SK" altLang="sk-SK" sz="2600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600" dirty="0">
                <a:cs typeface="Times New Roman" panose="02020603050405020304" pitchFamily="18" charset="0"/>
              </a:rPr>
              <a:t>		Napr. </a:t>
            </a:r>
            <a:r>
              <a:rPr lang="en-US" altLang="sk-SK" sz="2600" dirty="0">
                <a:cs typeface="Times New Roman" panose="02020603050405020304" pitchFamily="18" charset="0"/>
              </a:rPr>
              <a:t>	</a:t>
            </a:r>
            <a:r>
              <a:rPr lang="sk-SK" altLang="sk-SK" sz="2600" dirty="0">
                <a:cs typeface="Times New Roman" panose="02020603050405020304" pitchFamily="18" charset="0"/>
              </a:rPr>
              <a:t>Rímska (L-50, C-100,D-500,M-1000</a:t>
            </a:r>
            <a:r>
              <a:rPr lang="sk-SK" altLang="sk-SK" sz="2600" dirty="0" smtClean="0">
                <a:cs typeface="Times New Roman" panose="02020603050405020304" pitchFamily="18" charset="0"/>
              </a:rPr>
              <a:t>),</a:t>
            </a:r>
          </a:p>
          <a:p>
            <a:pPr marL="1879600" indent="0">
              <a:lnSpc>
                <a:spcPct val="90000"/>
              </a:lnSpc>
              <a:buFontTx/>
              <a:buNone/>
            </a:pPr>
            <a:r>
              <a:rPr lang="sk-SK" altLang="sk-SK" sz="2600" dirty="0" smtClean="0">
                <a:cs typeface="Times New Roman" panose="02020603050405020304" pitchFamily="18" charset="0"/>
              </a:rPr>
              <a:t>Egyptská, Mayská,...</a:t>
            </a:r>
            <a:endParaRPr lang="sk-SK" altLang="sk-SK" sz="26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sk-SK" sz="2600" dirty="0">
                <a:cs typeface="Times New Roman" panose="02020603050405020304" pitchFamily="18" charset="0"/>
              </a:rPr>
              <a:t>			</a:t>
            </a:r>
            <a:endParaRPr lang="sk-SK" altLang="sk-SK" sz="2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u="sng">
                <a:cs typeface="Times New Roman" panose="02020603050405020304" pitchFamily="18" charset="0"/>
              </a:rPr>
              <a:t>3.</a:t>
            </a:r>
            <a:r>
              <a:rPr lang="en-US" altLang="sk-SK" sz="4000" u="sng">
                <a:cs typeface="Times New Roman" panose="02020603050405020304" pitchFamily="18" charset="0"/>
              </a:rPr>
              <a:t>1</a:t>
            </a:r>
            <a:r>
              <a:rPr lang="sk-SK" altLang="sk-SK" sz="4000" u="sng">
                <a:cs typeface="Times New Roman" panose="02020603050405020304" pitchFamily="18" charset="0"/>
              </a:rPr>
              <a:t> Aké poznáme číselné sústavy?</a:t>
            </a:r>
            <a:endParaRPr lang="cs-CZ" altLang="sk-SK" sz="4000"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44751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sk-SK" sz="2200" dirty="0">
                <a:cs typeface="Times New Roman" panose="02020603050405020304" pitchFamily="18" charset="0"/>
              </a:rPr>
              <a:t>A/ </a:t>
            </a:r>
            <a:r>
              <a:rPr lang="sk-SK" altLang="sk-SK" sz="2200" dirty="0" smtClean="0">
                <a:cs typeface="Times New Roman" panose="02020603050405020304" pitchFamily="18" charset="0"/>
              </a:rPr>
              <a:t>EGYPTSKÁ – nepozičná,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B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ŠESŤDESIATKOVÁ – (1500 </a:t>
            </a:r>
            <a:r>
              <a:rPr lang="sk-SK" altLang="sk-SK" sz="2200" dirty="0" err="1">
                <a:cs typeface="Times New Roman" panose="02020603050405020304" pitchFamily="18" charset="0"/>
              </a:rPr>
              <a:t>p.n.l</a:t>
            </a:r>
            <a:r>
              <a:rPr lang="sk-SK" altLang="sk-SK" sz="2200" dirty="0">
                <a:cs typeface="Times New Roman" panose="02020603050405020304" pitchFamily="18" charset="0"/>
              </a:rPr>
              <a:t>) Je to najstaršia pozičná sústava. Jej vznik súvisí so </a:t>
            </a:r>
            <a:r>
              <a:rPr lang="sk-SK" altLang="sk-SK" sz="2200" dirty="0" err="1">
                <a:cs typeface="Times New Roman" panose="02020603050405020304" pitchFamily="18" charset="0"/>
              </a:rPr>
              <a:t>sumerským</a:t>
            </a:r>
            <a:r>
              <a:rPr lang="sk-SK" altLang="sk-SK" sz="2200" dirty="0">
                <a:cs typeface="Times New Roman" panose="02020603050405020304" pitchFamily="18" charset="0"/>
              </a:rPr>
              <a:t> kalendárom, ktorý mal približne 360 dní. Túto sústavu neskôr prebrali Babylončania. Ešte neobsahovala znak pre nulu; avšak na napísanie 60 za radom idúcich čísel nepotrebovali 60 znakov, ale len dva – </a:t>
            </a:r>
            <a:r>
              <a:rPr lang="sk-SK" altLang="sk-SK" sz="2200" u="sng" dirty="0">
                <a:cs typeface="Times New Roman" panose="02020603050405020304" pitchFamily="18" charset="0"/>
              </a:rPr>
              <a:t>10</a:t>
            </a:r>
            <a:endParaRPr lang="en-US" altLang="sk-SK" sz="2200" u="sng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sk-SK" sz="2200" dirty="0">
                <a:cs typeface="Times New Roman" panose="02020603050405020304" pitchFamily="18" charset="0"/>
              </a:rPr>
              <a:t>	</a:t>
            </a:r>
            <a:r>
              <a:rPr lang="sk-SK" altLang="sk-SK" sz="2200" dirty="0">
                <a:cs typeface="Times New Roman" panose="02020603050405020304" pitchFamily="18" charset="0"/>
              </a:rPr>
              <a:t>(  ) a </a:t>
            </a:r>
            <a:r>
              <a:rPr lang="sk-SK" altLang="sk-SK" sz="2200" u="sng" dirty="0">
                <a:cs typeface="Times New Roman" panose="02020603050405020304" pitchFamily="18" charset="0"/>
              </a:rPr>
              <a:t>1 (  )</a:t>
            </a:r>
            <a:r>
              <a:rPr lang="sk-SK" altLang="sk-SK" sz="2200" dirty="0">
                <a:cs typeface="Times New Roman" panose="02020603050405020304" pitchFamily="18" charset="0"/>
              </a:rPr>
              <a:t>→ tento znak však predstavoval aj 60 a jej mocniny. Pozostatok tejto číselnej sústavy sa dodnes používa pri stupňoch uhlov a pri určovaní času (60 min, sek; 360 stupňov tvoria celok a nie 100);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C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ČÍNSKA – (500 </a:t>
            </a:r>
            <a:r>
              <a:rPr lang="sk-SK" altLang="sk-SK" sz="2200" dirty="0" err="1">
                <a:cs typeface="Times New Roman" panose="02020603050405020304" pitchFamily="18" charset="0"/>
              </a:rPr>
              <a:t>p.n.l</a:t>
            </a:r>
            <a:r>
              <a:rPr lang="sk-SK" altLang="sk-SK" sz="2200" dirty="0">
                <a:cs typeface="Times New Roman" panose="02020603050405020304" pitchFamily="18" charset="0"/>
              </a:rPr>
              <a:t>.) –pozičná;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D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GRÉCKA – (400 </a:t>
            </a:r>
            <a:r>
              <a:rPr lang="sk-SK" altLang="sk-SK" sz="2200" dirty="0" err="1">
                <a:cs typeface="Times New Roman" panose="02020603050405020304" pitchFamily="18" charset="0"/>
              </a:rPr>
              <a:t>p.n.l</a:t>
            </a:r>
            <a:r>
              <a:rPr lang="sk-SK" altLang="sk-SK" sz="2200" dirty="0">
                <a:cs typeface="Times New Roman" panose="02020603050405020304" pitchFamily="18" charset="0"/>
              </a:rPr>
              <a:t>.) –pozičná;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E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RÍMSKA – (200 </a:t>
            </a:r>
            <a:r>
              <a:rPr lang="sk-SK" altLang="sk-SK" sz="2200" dirty="0" err="1">
                <a:cs typeface="Times New Roman" panose="02020603050405020304" pitchFamily="18" charset="0"/>
              </a:rPr>
              <a:t>p.n.l</a:t>
            </a:r>
            <a:r>
              <a:rPr lang="sk-SK" altLang="sk-SK" sz="2200" dirty="0">
                <a:cs typeface="Times New Roman" panose="02020603050405020304" pitchFamily="18" charset="0"/>
              </a:rPr>
              <a:t>.) –</a:t>
            </a:r>
            <a:r>
              <a:rPr lang="sk-SK" altLang="sk-SK" sz="2200" b="1" dirty="0">
                <a:cs typeface="Times New Roman" panose="02020603050405020304" pitchFamily="18" charset="0"/>
              </a:rPr>
              <a:t>nepozičná;</a:t>
            </a:r>
            <a:endParaRPr lang="sk-SK" altLang="sk-SK" sz="22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F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MAYSKÁ – (300 </a:t>
            </a:r>
            <a:r>
              <a:rPr lang="sk-SK" altLang="sk-SK" sz="2200" dirty="0" err="1">
                <a:cs typeface="Times New Roman" panose="02020603050405020304" pitchFamily="18" charset="0"/>
              </a:rPr>
              <a:t>n.l</a:t>
            </a:r>
            <a:r>
              <a:rPr lang="sk-SK" altLang="sk-SK" sz="2200" dirty="0">
                <a:cs typeface="Times New Roman" panose="02020603050405020304" pitchFamily="18" charset="0"/>
              </a:rPr>
              <a:t>.)</a:t>
            </a:r>
            <a:r>
              <a:rPr lang="cs-CZ" altLang="sk-SK" sz="2200" dirty="0"/>
              <a:t> </a:t>
            </a:r>
            <a:r>
              <a:rPr lang="cs-CZ" altLang="sk-SK" sz="2200" dirty="0" smtClean="0"/>
              <a:t>- </a:t>
            </a:r>
            <a:r>
              <a:rPr lang="cs-CZ" altLang="sk-SK" sz="2200" dirty="0" err="1" smtClean="0"/>
              <a:t>pozičná</a:t>
            </a:r>
            <a:endParaRPr lang="cs-CZ" altLang="sk-SK" sz="2200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19200" y="3683000"/>
          <a:ext cx="119063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Rastrový obrázek" r:id="rId3" imgW="333333" imgH="361809" progId="Paint.Picture">
                  <p:embed/>
                </p:oleObj>
              </mc:Choice>
              <mc:Fallback>
                <p:oleObj name="Rastrový obrázek" r:id="rId3" imgW="333333" imgH="36180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83000"/>
                        <a:ext cx="119063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133600" y="3657600"/>
          <a:ext cx="130175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Rastrový obrázek" r:id="rId5" imgW="361809" imgH="447856" progId="Paint.Picture">
                  <p:embed/>
                </p:oleObj>
              </mc:Choice>
              <mc:Fallback>
                <p:oleObj name="Rastrový obrázek" r:id="rId5" imgW="361809" imgH="4478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130175" cy="15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/>
          </p:cNvGraphicFramePr>
          <p:nvPr/>
        </p:nvGraphicFramePr>
        <p:xfrm>
          <a:off x="5791200" y="4648200"/>
          <a:ext cx="22066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Rastrový obrázek" r:id="rId7" imgW="4401164" imgH="3524742" progId="Paint.Picture">
                  <p:embed/>
                </p:oleObj>
              </mc:Choice>
              <mc:Fallback>
                <p:oleObj name="Rastrový obrázek" r:id="rId7" imgW="4401164" imgH="3524742" progId="Paint.Picture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48200"/>
                        <a:ext cx="2206625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u="sng">
                <a:cs typeface="Times New Roman" panose="02020603050405020304" pitchFamily="18" charset="0"/>
              </a:rPr>
              <a:t>3.</a:t>
            </a:r>
            <a:r>
              <a:rPr lang="en-US" altLang="sk-SK" sz="4000" u="sng">
                <a:cs typeface="Times New Roman" panose="02020603050405020304" pitchFamily="18" charset="0"/>
              </a:rPr>
              <a:t>2</a:t>
            </a:r>
            <a:r>
              <a:rPr lang="sk-SK" altLang="sk-SK" sz="4000" u="sng">
                <a:cs typeface="Times New Roman" panose="02020603050405020304" pitchFamily="18" charset="0"/>
              </a:rPr>
              <a:t> Aké poznáme číselné sústavy?</a:t>
            </a:r>
            <a:endParaRPr lang="cs-CZ" altLang="sk-SK" sz="4000" u="sng"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G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1.DESIATKOVÁ – (začiatok </a:t>
            </a:r>
            <a:r>
              <a:rPr lang="sk-SK" altLang="sk-SK" sz="2200" dirty="0" err="1">
                <a:cs typeface="Times New Roman" panose="02020603050405020304" pitchFamily="18" charset="0"/>
              </a:rPr>
              <a:t>n.l</a:t>
            </a:r>
            <a:r>
              <a:rPr lang="sk-SK" altLang="sk-SK" sz="2200" dirty="0">
                <a:cs typeface="Times New Roman" panose="02020603050405020304" pitchFamily="18" charset="0"/>
              </a:rPr>
              <a:t>.) Začali ju používať Gréci a Indovia; čísla označovali písmenami svojej abecedy. Táto číselná sústava však </a:t>
            </a:r>
            <a:r>
              <a:rPr lang="sk-SK" altLang="sk-SK" sz="2200" b="1" dirty="0">
                <a:cs typeface="Times New Roman" panose="02020603050405020304" pitchFamily="18" charset="0"/>
              </a:rPr>
              <a:t>nebola pozičná.</a:t>
            </a:r>
            <a:endParaRPr lang="sk-SK" altLang="sk-SK" sz="22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200" dirty="0" smtClean="0">
                <a:cs typeface="Times New Roman" panose="02020603050405020304" pitchFamily="18" charset="0"/>
              </a:rPr>
              <a:t>H</a:t>
            </a:r>
            <a:r>
              <a:rPr lang="en-US" altLang="sk-SK" sz="22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200" dirty="0">
                <a:cs typeface="Times New Roman" panose="02020603050405020304" pitchFamily="18" charset="0"/>
              </a:rPr>
              <a:t>2.POZIČNÁ DESIATKOVÁ – (500 </a:t>
            </a:r>
            <a:r>
              <a:rPr lang="sk-SK" altLang="sk-SK" sz="2200" dirty="0" err="1">
                <a:cs typeface="Times New Roman" panose="02020603050405020304" pitchFamily="18" charset="0"/>
              </a:rPr>
              <a:t>n.l</a:t>
            </a:r>
            <a:r>
              <a:rPr lang="sk-SK" altLang="sk-SK" sz="2200" dirty="0">
                <a:cs typeface="Times New Roman" panose="02020603050405020304" pitchFamily="18" charset="0"/>
              </a:rPr>
              <a:t>.) Vznikla v Indii; Písmená označujúce čísla väčšie ako 9 nahradila kombinácia zavedených 9 symbolov (1-9). Vo vývoji našej číselnej sústavy zohrala dôležitú úlohu knižka o indických číslach od arabského matematika Al-</a:t>
            </a:r>
            <a:r>
              <a:rPr lang="sk-SK" altLang="sk-SK" sz="2200" dirty="0" err="1">
                <a:cs typeface="Times New Roman" panose="02020603050405020304" pitchFamily="18" charset="0"/>
              </a:rPr>
              <a:t>Chorezmího</a:t>
            </a:r>
            <a:r>
              <a:rPr lang="sk-SK" altLang="sk-SK" sz="2200" dirty="0">
                <a:cs typeface="Times New Roman" panose="02020603050405020304" pitchFamily="18" charset="0"/>
              </a:rPr>
              <a:t> (</a:t>
            </a:r>
            <a:r>
              <a:rPr lang="sk-SK" altLang="sk-SK" sz="2200" dirty="0" err="1">
                <a:cs typeface="Times New Roman" panose="02020603050405020304" pitchFamily="18" charset="0"/>
              </a:rPr>
              <a:t>Chwárizmího</a:t>
            </a:r>
            <a:r>
              <a:rPr lang="sk-SK" altLang="sk-SK" sz="2200" dirty="0">
                <a:cs typeface="Times New Roman" panose="02020603050405020304" pitchFamily="18" charset="0"/>
              </a:rPr>
              <a:t>; 825 </a:t>
            </a:r>
            <a:r>
              <a:rPr lang="sk-SK" altLang="sk-SK" sz="2200" dirty="0" err="1">
                <a:cs typeface="Times New Roman" panose="02020603050405020304" pitchFamily="18" charset="0"/>
              </a:rPr>
              <a:t>n.l</a:t>
            </a:r>
            <a:r>
              <a:rPr lang="sk-SK" altLang="sk-SK" sz="2200" dirty="0">
                <a:cs typeface="Times New Roman" panose="02020603050405020304" pitchFamily="18" charset="0"/>
              </a:rPr>
              <a:t>.) – odtiaľ arabské číslice. Táto číselná sústava sa začala šíriť do Európy cez Španielsko v 11. storočí. Populárna sa však stala až potom keď si ju osvojili kupci, ktorí predtým používali rímsku číselnú sústavu.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sk-SK" sz="2200" dirty="0">
                <a:cs typeface="Times New Roman" panose="02020603050405020304" pitchFamily="18" charset="0"/>
              </a:rPr>
              <a:t>		</a:t>
            </a:r>
            <a:r>
              <a:rPr lang="sk-SK" altLang="sk-SK" sz="2200" dirty="0">
                <a:cs typeface="Times New Roman" panose="02020603050405020304" pitchFamily="18" charset="0"/>
              </a:rPr>
              <a:t>Desatinné zlomky boli zavedené v 16.storočí;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sk-SK" sz="2200" dirty="0">
                <a:cs typeface="Times New Roman" panose="02020603050405020304" pitchFamily="18" charset="0"/>
              </a:rPr>
              <a:t>		</a:t>
            </a:r>
            <a:r>
              <a:rPr lang="sk-SK" altLang="sk-SK" sz="2200" dirty="0">
                <a:cs typeface="Times New Roman" panose="02020603050405020304" pitchFamily="18" charset="0"/>
              </a:rPr>
              <a:t>desatinná čiarka v roku 1617 Johnom </a:t>
            </a:r>
            <a:r>
              <a:rPr lang="sk-SK" altLang="sk-SK" sz="2200" dirty="0" err="1">
                <a:cs typeface="Times New Roman" panose="02020603050405020304" pitchFamily="18" charset="0"/>
              </a:rPr>
              <a:t>Napierom</a:t>
            </a:r>
            <a:r>
              <a:rPr lang="sk-SK" altLang="sk-SK" sz="2200" dirty="0">
                <a:cs typeface="Times New Roman" panose="02020603050405020304" pitchFamily="18" charset="0"/>
              </a:rPr>
              <a:t>.</a:t>
            </a:r>
            <a:r>
              <a:rPr lang="cs-CZ" altLang="sk-SK" sz="2200" dirty="0"/>
              <a:t>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239000" y="5486400"/>
          <a:ext cx="9826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Rastrový obrázek" r:id="rId3" imgW="2819794" imgH="3400900" progId="Paint.Picture">
                  <p:embed/>
                </p:oleObj>
              </mc:Choice>
              <mc:Fallback>
                <p:oleObj name="Rastrový obrázek" r:id="rId3" imgW="2819794" imgH="34009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86400"/>
                        <a:ext cx="9826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 u="sng">
                <a:cs typeface="Times New Roman" panose="02020603050405020304" pitchFamily="18" charset="0"/>
              </a:rPr>
              <a:t>3.</a:t>
            </a:r>
            <a:r>
              <a:rPr lang="en-US" altLang="sk-SK" sz="4000" u="sng">
                <a:cs typeface="Times New Roman" panose="02020603050405020304" pitchFamily="18" charset="0"/>
              </a:rPr>
              <a:t>3</a:t>
            </a:r>
            <a:r>
              <a:rPr lang="sk-SK" altLang="sk-SK" sz="4000" u="sng">
                <a:cs typeface="Times New Roman" panose="02020603050405020304" pitchFamily="18" charset="0"/>
              </a:rPr>
              <a:t> Aké poznáme číselné sústavy?</a:t>
            </a:r>
            <a:endParaRPr lang="cs-CZ" altLang="sk-SK" sz="4000" u="sng"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dirty="0" smtClean="0">
                <a:cs typeface="Times New Roman" panose="02020603050405020304" pitchFamily="18" charset="0"/>
              </a:rPr>
              <a:t>I</a:t>
            </a:r>
            <a:r>
              <a:rPr lang="en-US" altLang="sk-SK" sz="2400" dirty="0" smtClean="0">
                <a:cs typeface="Times New Roman" panose="02020603050405020304" pitchFamily="18" charset="0"/>
              </a:rPr>
              <a:t>/ </a:t>
            </a:r>
            <a:r>
              <a:rPr lang="sk-SK" altLang="sk-SK" sz="2400" dirty="0">
                <a:cs typeface="Times New Roman" panose="02020603050405020304" pitchFamily="18" charset="0"/>
              </a:rPr>
              <a:t>DVOJKOVÁ ČÍSELNÁ SÚSTAVA – zavedená a používaná pre potreby počítačov; tvoria ju 1 a 0. Je praktická, pretože pri počítačoch znamená </a:t>
            </a:r>
            <a:r>
              <a:rPr lang="sk-SK" altLang="sk-SK" sz="2400" b="1" dirty="0">
                <a:cs typeface="Times New Roman" panose="02020603050405020304" pitchFamily="18" charset="0"/>
              </a:rPr>
              <a:t>1 zapnuté</a:t>
            </a:r>
            <a:r>
              <a:rPr lang="sk-SK" altLang="sk-SK" sz="2400" dirty="0">
                <a:cs typeface="Times New Roman" panose="02020603050405020304" pitchFamily="18" charset="0"/>
              </a:rPr>
              <a:t>, prítomnosť el. prúdu a </a:t>
            </a:r>
            <a:r>
              <a:rPr lang="sk-SK" altLang="sk-SK" sz="2400" b="1" dirty="0">
                <a:cs typeface="Times New Roman" panose="02020603050405020304" pitchFamily="18" charset="0"/>
              </a:rPr>
              <a:t>0 vypnuté</a:t>
            </a:r>
            <a:r>
              <a:rPr lang="sk-SK" altLang="sk-SK" sz="2400" dirty="0">
                <a:cs typeface="Times New Roman" panose="02020603050405020304" pitchFamily="18" charset="0"/>
              </a:rPr>
              <a:t>, obvodom netečie prúd → dvojková číselná sústava teda vyjadruje stav. Táto sústava je takisto pozičná.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dirty="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dirty="0" smtClean="0">
                <a:cs typeface="Times New Roman" panose="02020603050405020304" pitchFamily="18" charset="0"/>
              </a:rPr>
              <a:t>J</a:t>
            </a:r>
            <a:r>
              <a:rPr lang="en-US" altLang="sk-SK" sz="2400" dirty="0" smtClean="0">
                <a:cs typeface="Times New Roman" panose="02020603050405020304" pitchFamily="18" charset="0"/>
              </a:rPr>
              <a:t>/  </a:t>
            </a:r>
            <a:r>
              <a:rPr lang="sk-SK" altLang="sk-SK" sz="2400" dirty="0">
                <a:cs typeface="Times New Roman" panose="02020603050405020304" pitchFamily="18" charset="0"/>
              </a:rPr>
              <a:t>INÉ ČÍSELNÉ SÚSTAVY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dirty="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u="sng" dirty="0" err="1">
                <a:cs typeface="Times New Roman" panose="02020603050405020304" pitchFamily="18" charset="0"/>
              </a:rPr>
              <a:t>Osmičková</a:t>
            </a:r>
            <a:r>
              <a:rPr lang="sk-SK" altLang="sk-SK" sz="2400" dirty="0">
                <a:cs typeface="Times New Roman" panose="02020603050405020304" pitchFamily="18" charset="0"/>
              </a:rPr>
              <a:t> – tvorená číslicami 0 až 7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 u="sng" dirty="0" err="1">
                <a:cs typeface="Times New Roman" panose="02020603050405020304" pitchFamily="18" charset="0"/>
              </a:rPr>
              <a:t>Šestnástková</a:t>
            </a:r>
            <a:r>
              <a:rPr lang="sk-SK" altLang="sk-SK" sz="2400" u="sng" dirty="0">
                <a:cs typeface="Times New Roman" panose="02020603050405020304" pitchFamily="18" charset="0"/>
              </a:rPr>
              <a:t> </a:t>
            </a:r>
            <a:r>
              <a:rPr lang="sk-SK" altLang="sk-SK" sz="2400" dirty="0">
                <a:cs typeface="Times New Roman" panose="02020603050405020304" pitchFamily="18" charset="0"/>
              </a:rPr>
              <a:t>– 16 znakov;</a:t>
            </a:r>
            <a:r>
              <a:rPr lang="en-US" altLang="sk-SK" sz="2400" dirty="0">
                <a:cs typeface="Times New Roman" panose="02020603050405020304" pitchFamily="18" charset="0"/>
              </a:rPr>
              <a:t>        </a:t>
            </a:r>
            <a:r>
              <a:rPr lang="sk-SK" altLang="sk-SK" sz="2400" dirty="0">
                <a:cs typeface="Times New Roman" panose="02020603050405020304" pitchFamily="18" charset="0"/>
              </a:rPr>
              <a:t>0-7; A-F</a:t>
            </a:r>
          </a:p>
          <a:p>
            <a:pPr>
              <a:lnSpc>
                <a:spcPct val="90000"/>
              </a:lnSpc>
              <a:buFontTx/>
              <a:buNone/>
            </a:pPr>
            <a:endParaRPr lang="cs-CZ" altLang="sk-SK" sz="24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019800" y="3886200"/>
          <a:ext cx="22352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Rastrový obrázek" r:id="rId3" imgW="2980952" imgH="2619048" progId="Paint.Picture">
                  <p:embed/>
                </p:oleObj>
              </mc:Choice>
              <mc:Fallback>
                <p:oleObj name="Rastrový obrázek" r:id="rId3" imgW="2980952" imgH="261904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86200"/>
                        <a:ext cx="22352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u="sng">
                <a:cs typeface="Times New Roman" panose="02020603050405020304" pitchFamily="18" charset="0"/>
              </a:rPr>
              <a:t>4. A na koniec – NULA</a:t>
            </a:r>
            <a:r>
              <a:rPr lang="cs-CZ" altLang="sk-SK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sk-SK" altLang="sk-SK" sz="2400">
                <a:cs typeface="Times New Roman" panose="02020603050405020304" pitchFamily="18" charset="0"/>
              </a:rPr>
              <a:t>Nula bola prvýkrát zavedená v neskoršej sumerskej šesťdesiatkovej sústave (300 p.n.l.); takisto sa používala už v číselnej sústave Mayov a v indickej desiatkovej číselnej sústave. Toto boli 1. číselné sústavy, kde sa samotná nula považovala za číslo.</a:t>
            </a:r>
            <a:endParaRPr lang="en-US" altLang="sk-SK" sz="24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sk-SK" sz="24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sk-SK" sz="24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sk-SK" sz="24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sk-SK" sz="24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sk-SK" sz="2400">
                <a:cs typeface="Times New Roman" panose="02020603050405020304" pitchFamily="18" charset="0"/>
              </a:rPr>
              <a:t>Nula Babylončanov	     Nula Mayov	Nula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sk-SK" sz="2400">
                <a:cs typeface="Times New Roman" panose="02020603050405020304" pitchFamily="18" charset="0"/>
              </a:rPr>
              <a:t>					         v desiatkovej čís. sústave</a:t>
            </a:r>
            <a:endParaRPr lang="sk-SK" altLang="sk-SK" sz="2400">
              <a:cs typeface="Times New Roman" panose="02020603050405020304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096000" y="4191000"/>
          <a:ext cx="8429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Rastrový obrázek" r:id="rId3" imgW="495369" imgH="666667" progId="Paint.Picture">
                  <p:embed/>
                </p:oleObj>
              </mc:Choice>
              <mc:Fallback>
                <p:oleObj name="Rastrový obrázek" r:id="rId3" imgW="495369" imgH="6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91000"/>
                        <a:ext cx="8429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810000" y="4114800"/>
          <a:ext cx="170973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Rastrový obrázek" r:id="rId5" imgW="1943371" imgH="1333333" progId="Paint.Picture">
                  <p:embed/>
                </p:oleObj>
              </mc:Choice>
              <mc:Fallback>
                <p:oleObj name="Rastrový obrázek" r:id="rId5" imgW="1943371" imgH="13333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170973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676400" y="4191000"/>
          <a:ext cx="10255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Rastrový obrázek" r:id="rId7" imgW="752381" imgH="819048" progId="Paint.Picture">
                  <p:embed/>
                </p:oleObj>
              </mc:Choice>
              <mc:Fallback>
                <p:oleObj name="Rastrový obrázek" r:id="rId7" imgW="752381" imgH="81904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0255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5400" b="1">
                <a:cs typeface="Times New Roman" panose="02020603050405020304" pitchFamily="18" charset="0"/>
              </a:rPr>
              <a:t>Ďakujem za pozornosť</a:t>
            </a:r>
            <a:r>
              <a:rPr lang="cs-CZ" altLang="sk-SK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b="1">
                <a:cs typeface="Times New Roman" panose="02020603050405020304" pitchFamily="18" charset="0"/>
              </a:rPr>
              <a:t>ZDROJ:</a:t>
            </a:r>
            <a:endParaRPr lang="en-US" altLang="sk-SK" b="1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sk-SK" altLang="sk-SK" u="sng">
                <a:cs typeface="Times New Roman" panose="02020603050405020304" pitchFamily="18" charset="0"/>
              </a:rPr>
              <a:t>Theoni Pappasová:</a:t>
            </a:r>
            <a:r>
              <a:rPr lang="sk-SK" altLang="sk-SK">
                <a:cs typeface="Times New Roman" panose="02020603050405020304" pitchFamily="18" charset="0"/>
              </a:rPr>
              <a:t> </a:t>
            </a:r>
            <a:endParaRPr lang="en-US" altLang="sk-SK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sk-SK" altLang="sk-SK">
                <a:cs typeface="Times New Roman" panose="02020603050405020304" pitchFamily="18" charset="0"/>
              </a:rPr>
              <a:t>Potešenie z matematiky</a:t>
            </a:r>
            <a:r>
              <a:rPr lang="en-US" altLang="sk-SK">
                <a:cs typeface="Times New Roman" panose="02020603050405020304" pitchFamily="18" charset="0"/>
              </a:rPr>
              <a:t>, </a:t>
            </a:r>
            <a:r>
              <a:rPr lang="sk-SK" altLang="sk-SK">
                <a:cs typeface="Times New Roman" panose="02020603050405020304" pitchFamily="18" charset="0"/>
              </a:rPr>
              <a:t>Objavovanie</a:t>
            </a:r>
            <a:r>
              <a:rPr lang="en-US" altLang="sk-SK">
                <a:cs typeface="Times New Roman" panose="02020603050405020304" pitchFamily="18" charset="0"/>
              </a:rPr>
              <a:t> </a:t>
            </a:r>
            <a:r>
              <a:rPr lang="sk-SK" altLang="sk-SK">
                <a:cs typeface="Times New Roman" panose="02020603050405020304" pitchFamily="18" charset="0"/>
              </a:rPr>
              <a:t>matematiky všade okolo nás</a:t>
            </a:r>
          </a:p>
          <a:p>
            <a:pPr>
              <a:buFontTx/>
              <a:buNone/>
            </a:pPr>
            <a:r>
              <a:rPr lang="cs-CZ" altLang="sk-SK" u="sng"/>
              <a:t>Internet</a:t>
            </a:r>
          </a:p>
        </p:txBody>
      </p:sp>
      <p:pic>
        <p:nvPicPr>
          <p:cNvPr id="9221" name="Picture 5" descr="006559_05_0441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3663" y="3933825"/>
            <a:ext cx="18764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cs-CZ" altLang="sk-S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201</Words>
  <Application>Microsoft Office PowerPoint</Application>
  <PresentationFormat>Prezentácia na obrazovke (4:3)</PresentationFormat>
  <Paragraphs>54</Paragraphs>
  <Slides>8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Default Design</vt:lpstr>
      <vt:lpstr>Rastrový obrázek</vt:lpstr>
      <vt:lpstr>História číselných sústav</vt:lpstr>
      <vt:lpstr>1.Čo môžu spôsobiť nevedomosti o číselných sústavách? ÚVOD </vt:lpstr>
      <vt:lpstr>2. Rozdelenie číselných sústav </vt:lpstr>
      <vt:lpstr>3.1 Aké poznáme číselné sústavy?</vt:lpstr>
      <vt:lpstr>3.2 Aké poznáme číselné sústavy?</vt:lpstr>
      <vt:lpstr>3.3 Aké poznáme číselné sústavy?</vt:lpstr>
      <vt:lpstr>4. A na koniec – NULA </vt:lpstr>
      <vt:lpstr>Ďakujem za pozornosť </vt:lpstr>
    </vt:vector>
  </TitlesOfParts>
  <Company>gymrv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Číselné sústavy</dc:title>
  <dc:creator>Student</dc:creator>
  <cp:lastModifiedBy>Dušan Andraško</cp:lastModifiedBy>
  <cp:revision>32</cp:revision>
  <dcterms:created xsi:type="dcterms:W3CDTF">2008-10-08T11:39:30Z</dcterms:created>
  <dcterms:modified xsi:type="dcterms:W3CDTF">2020-11-18T13:34:53Z</dcterms:modified>
</cp:coreProperties>
</file>