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94" r:id="rId2"/>
    <p:sldId id="398" r:id="rId3"/>
    <p:sldId id="395" r:id="rId4"/>
    <p:sldId id="396" r:id="rId5"/>
    <p:sldId id="399" r:id="rId6"/>
    <p:sldId id="400" r:id="rId7"/>
    <p:sldId id="393" r:id="rId8"/>
    <p:sldId id="392" r:id="rId9"/>
    <p:sldId id="401" r:id="rId10"/>
  </p:sldIdLst>
  <p:sldSz cx="9144000" cy="6858000" type="screen4x3"/>
  <p:notesSz cx="6858000" cy="9710738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D5D"/>
    <a:srgbClr val="072E5D"/>
    <a:srgbClr val="0C4B98"/>
    <a:srgbClr val="F1651F"/>
    <a:srgbClr val="4995F1"/>
    <a:srgbClr val="D8E8FC"/>
    <a:srgbClr val="3333FF"/>
    <a:srgbClr val="9D3B0A"/>
    <a:srgbClr val="D7D200"/>
    <a:srgbClr val="5FA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Štýl s motívom 1 - zvýrazneni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Štýl s motívom 1 - zvýrazneni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505E3EF-67EA-436B-97B2-0124C06EBD24}" styleName="Stredný štýl 4 - zvýrazneni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799B23B-EC83-4686-B30A-512413B5E67A}" styleName="Svetlý štýl 3 - zvýrazneni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51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FC79F1-CCAC-4360-8D9D-4712A05B046A}" type="datetimeFigureOut">
              <a:rPr lang="sk-SK" smtClean="0"/>
              <a:pPr/>
              <a:t>18. 11. 2020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2"/>
          </p:nvPr>
        </p:nvSpPr>
        <p:spPr>
          <a:xfrm>
            <a:off x="0" y="9223375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3"/>
          </p:nvPr>
        </p:nvSpPr>
        <p:spPr>
          <a:xfrm>
            <a:off x="3884613" y="9223375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4DF0C-5E41-40FA-A1C9-F20695BEFC72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1C7F5-12BE-46A0-8CA8-16F48721AA7A}" type="datetimeFigureOut">
              <a:rPr lang="sk-SK" smtClean="0"/>
              <a:pPr/>
              <a:t>18. 11. 2020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001713" y="728663"/>
            <a:ext cx="4854575" cy="3641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613275"/>
            <a:ext cx="5486400" cy="436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9223375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9223375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8C35A4-4566-4EEC-9BF1-FAB0C90A26B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18. 11. 2020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18. 11. 2020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18. 11. 2020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18. 11. 2020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18. 11. 2020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18. 11. 2020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18. 11. 2020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18. 11. 2020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18. 11. 2020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18. 11. 2020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18. 11. 2020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18. 11. 2020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prevodyonline.eu/sk/ciselne-sustavy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ázok 8" descr="untitled5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57200"/>
            <a:ext cx="8002588" cy="583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bdĺžnik 7"/>
          <p:cNvSpPr/>
          <p:nvPr/>
        </p:nvSpPr>
        <p:spPr>
          <a:xfrm>
            <a:off x="609600" y="880408"/>
            <a:ext cx="7620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6000" b="1" dirty="0" smtClean="0"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Dvojková číselná sústava</a:t>
            </a:r>
            <a:endParaRPr lang="sk-SK" sz="6000" b="1" dirty="0">
              <a:ln w="28575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miter lim="800000"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ĺžnik 4"/>
          <p:cNvSpPr/>
          <p:nvPr/>
        </p:nvSpPr>
        <p:spPr>
          <a:xfrm>
            <a:off x="533400" y="914400"/>
            <a:ext cx="813690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3200" dirty="0" smtClean="0">
                <a:ln w="19050">
                  <a:solidFill>
                    <a:schemeClr val="tx1"/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Comic Sans MS" pitchFamily="66" charset="0"/>
              </a:rPr>
              <a:t>Elektronické číslicové obvody poznajú len dva stavy:</a:t>
            </a:r>
            <a:endParaRPr lang="sk-SK" sz="3200" dirty="0">
              <a:ln w="19050">
                <a:solidFill>
                  <a:schemeClr val="tx1"/>
                </a:solidFill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Comic Sans MS" pitchFamily="66" charset="0"/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1828800" y="1855232"/>
            <a:ext cx="58674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4000" dirty="0" smtClean="0">
                <a:ln w="19050">
                  <a:solidFill>
                    <a:schemeClr val="tx1"/>
                  </a:solidFill>
                  <a:prstDash val="solid"/>
                </a:ln>
                <a:solidFill>
                  <a:srgbClr val="FF5D5D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Comic Sans MS" pitchFamily="66" charset="0"/>
              </a:rPr>
              <a:t>„zapnuté“ a „vypnuté“</a:t>
            </a:r>
            <a:endParaRPr lang="sk-SK" sz="4000" dirty="0">
              <a:ln w="19050">
                <a:solidFill>
                  <a:schemeClr val="tx1"/>
                </a:solidFill>
                <a:prstDash val="solid"/>
              </a:ln>
              <a:solidFill>
                <a:srgbClr val="FF5D5D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Comic Sans MS" pitchFamily="66" charset="0"/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609600" y="2667000"/>
            <a:ext cx="3505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3200" dirty="0" smtClean="0">
                <a:ln w="19050">
                  <a:solidFill>
                    <a:schemeClr val="tx1"/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Comic Sans MS" pitchFamily="66" charset="0"/>
              </a:rPr>
              <a:t>V informatike:</a:t>
            </a:r>
            <a:endParaRPr lang="sk-SK" sz="3200" dirty="0">
              <a:ln w="19050">
                <a:solidFill>
                  <a:schemeClr val="tx1"/>
                </a:solidFill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Comic Sans MS" pitchFamily="66" charset="0"/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1828800" y="3251775"/>
            <a:ext cx="58674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4000" dirty="0" smtClean="0">
                <a:ln w="19050">
                  <a:solidFill>
                    <a:schemeClr val="tx1"/>
                  </a:solidFill>
                  <a:prstDash val="solid"/>
                </a:ln>
                <a:solidFill>
                  <a:srgbClr val="FF5D5D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Comic Sans MS" pitchFamily="66" charset="0"/>
              </a:rPr>
              <a:t>„logická 1“ a „logická 0“</a:t>
            </a:r>
            <a:endParaRPr lang="sk-SK" sz="4000" dirty="0">
              <a:ln w="19050">
                <a:solidFill>
                  <a:schemeClr val="tx1"/>
                </a:solidFill>
                <a:prstDash val="solid"/>
              </a:ln>
              <a:solidFill>
                <a:srgbClr val="FF5D5D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Comic Sans MS" pitchFamily="66" charset="0"/>
            </a:endParaRPr>
          </a:p>
        </p:txBody>
      </p:sp>
      <p:sp>
        <p:nvSpPr>
          <p:cNvPr id="9" name="Obdĺžnik 8"/>
          <p:cNvSpPr/>
          <p:nvPr/>
        </p:nvSpPr>
        <p:spPr>
          <a:xfrm>
            <a:off x="685800" y="4267200"/>
            <a:ext cx="5181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3200" dirty="0" smtClean="0">
                <a:ln w="19050">
                  <a:solidFill>
                    <a:schemeClr val="tx1"/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Comic Sans MS" pitchFamily="66" charset="0"/>
              </a:rPr>
              <a:t>Vo výrokovej logike:</a:t>
            </a:r>
            <a:endParaRPr lang="sk-SK" sz="3200" dirty="0">
              <a:ln w="19050">
                <a:solidFill>
                  <a:schemeClr val="tx1"/>
                </a:solidFill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Comic Sans MS" pitchFamily="66" charset="0"/>
            </a:endParaRPr>
          </a:p>
        </p:txBody>
      </p:sp>
      <p:sp>
        <p:nvSpPr>
          <p:cNvPr id="10" name="Obdĺžnik 9"/>
          <p:cNvSpPr/>
          <p:nvPr/>
        </p:nvSpPr>
        <p:spPr>
          <a:xfrm>
            <a:off x="1828800" y="4724401"/>
            <a:ext cx="6172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4000" dirty="0" smtClean="0">
                <a:ln w="19050">
                  <a:solidFill>
                    <a:schemeClr val="tx1"/>
                  </a:solidFill>
                  <a:prstDash val="solid"/>
                </a:ln>
                <a:solidFill>
                  <a:srgbClr val="FF5D5D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Comic Sans MS" pitchFamily="66" charset="0"/>
              </a:rPr>
              <a:t>„1 = </a:t>
            </a:r>
            <a:r>
              <a:rPr lang="sk-SK" sz="4000" dirty="0" err="1" smtClean="0">
                <a:ln w="19050">
                  <a:solidFill>
                    <a:schemeClr val="tx1"/>
                  </a:solidFill>
                  <a:prstDash val="solid"/>
                </a:ln>
                <a:solidFill>
                  <a:srgbClr val="FF5D5D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Comic Sans MS" pitchFamily="66" charset="0"/>
              </a:rPr>
              <a:t>True</a:t>
            </a:r>
            <a:r>
              <a:rPr lang="sk-SK" sz="4000" dirty="0" smtClean="0">
                <a:ln w="19050">
                  <a:solidFill>
                    <a:schemeClr val="tx1"/>
                  </a:solidFill>
                  <a:prstDash val="solid"/>
                </a:ln>
                <a:solidFill>
                  <a:srgbClr val="FF5D5D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Comic Sans MS" pitchFamily="66" charset="0"/>
              </a:rPr>
              <a:t>“ a „0 = </a:t>
            </a:r>
            <a:r>
              <a:rPr lang="sk-SK" sz="4000" dirty="0" err="1" smtClean="0">
                <a:ln w="19050">
                  <a:solidFill>
                    <a:schemeClr val="tx1"/>
                  </a:solidFill>
                  <a:prstDash val="solid"/>
                </a:ln>
                <a:solidFill>
                  <a:srgbClr val="FF5D5D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Comic Sans MS" pitchFamily="66" charset="0"/>
              </a:rPr>
              <a:t>False</a:t>
            </a:r>
            <a:r>
              <a:rPr lang="sk-SK" sz="4000" dirty="0" smtClean="0">
                <a:ln w="19050">
                  <a:solidFill>
                    <a:schemeClr val="tx1"/>
                  </a:solidFill>
                  <a:prstDash val="solid"/>
                </a:ln>
                <a:solidFill>
                  <a:srgbClr val="FF5D5D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Comic Sans MS" pitchFamily="66" charset="0"/>
              </a:rPr>
              <a:t>“</a:t>
            </a:r>
            <a:endParaRPr lang="sk-SK" sz="4000" dirty="0">
              <a:ln w="19050">
                <a:solidFill>
                  <a:schemeClr val="tx1"/>
                </a:solidFill>
                <a:prstDash val="solid"/>
              </a:ln>
              <a:solidFill>
                <a:srgbClr val="FF5D5D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685800" y="1676400"/>
            <a:ext cx="80010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sk-SK" sz="2400" dirty="0" smtClean="0"/>
              <a:t>desiatková – </a:t>
            </a:r>
            <a:r>
              <a:rPr lang="sk-SK" sz="24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dekadická sústava</a:t>
            </a:r>
            <a:r>
              <a:rPr lang="sk-SK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sz="2400" dirty="0" smtClean="0"/>
              <a:t>je číselná sústava, v ktorej počítame my – ľudia </a:t>
            </a:r>
          </a:p>
          <a:p>
            <a:pPr marL="468000" indent="-4680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sk-SK" sz="2400" dirty="0" smtClean="0"/>
              <a:t>je pozičnou sústavou, ktorá používa cifry </a:t>
            </a:r>
            <a:r>
              <a:rPr lang="sk-SK" sz="2400" b="1" dirty="0" smtClean="0"/>
              <a:t>0, 1, 2, 3, 4, 5, 6, 7, 8, 9 </a:t>
            </a:r>
          </a:p>
          <a:p>
            <a:pPr marL="468000" indent="-4680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sk-SK" sz="2400" b="1" dirty="0" smtClean="0"/>
              <a:t>základom sústavy je číslo 10 </a:t>
            </a:r>
          </a:p>
          <a:p>
            <a:pPr marL="468000" indent="-4680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sk-SK" sz="2400" b="1" dirty="0" smtClean="0"/>
              <a:t>pozičnými hodnotami sú mocniny čísla 10 </a:t>
            </a:r>
          </a:p>
          <a:p>
            <a:pPr marL="468000" indent="-4680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sk-SK" sz="2400" dirty="0" smtClean="0"/>
              <a:t>10</a:t>
            </a:r>
            <a:r>
              <a:rPr lang="sk-SK" sz="2400" baseline="30000" dirty="0" smtClean="0"/>
              <a:t>0</a:t>
            </a:r>
            <a:r>
              <a:rPr lang="sk-SK" sz="2400" dirty="0" smtClean="0"/>
              <a:t>=1, 10</a:t>
            </a:r>
            <a:r>
              <a:rPr lang="sk-SK" sz="2400" baseline="30000" dirty="0" smtClean="0"/>
              <a:t>1</a:t>
            </a:r>
            <a:r>
              <a:rPr lang="sk-SK" sz="2400" dirty="0" smtClean="0"/>
              <a:t>=10, 10</a:t>
            </a:r>
            <a:r>
              <a:rPr lang="sk-SK" sz="2400" baseline="30000" dirty="0" smtClean="0"/>
              <a:t>2</a:t>
            </a:r>
            <a:r>
              <a:rPr lang="sk-SK" sz="2400" dirty="0" smtClean="0"/>
              <a:t>=100, 10</a:t>
            </a:r>
            <a:r>
              <a:rPr lang="sk-SK" sz="2400" baseline="30000" dirty="0" smtClean="0"/>
              <a:t>3</a:t>
            </a:r>
            <a:r>
              <a:rPr lang="sk-SK" sz="2400" dirty="0" smtClean="0"/>
              <a:t>=1 000, 10</a:t>
            </a:r>
            <a:r>
              <a:rPr lang="sk-SK" sz="2400" baseline="30000" dirty="0" smtClean="0"/>
              <a:t>4</a:t>
            </a:r>
            <a:r>
              <a:rPr lang="sk-SK" sz="2400" dirty="0" smtClean="0"/>
              <a:t>=10 000, ... </a:t>
            </a:r>
          </a:p>
          <a:p>
            <a:pPr marL="468000" indent="-4680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sk-SK" sz="2400" dirty="0" smtClean="0"/>
              <a:t>napr. číslo </a:t>
            </a:r>
            <a:r>
              <a:rPr lang="sk-SK" sz="24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3927</a:t>
            </a:r>
            <a:r>
              <a:rPr lang="sk-SK" sz="2400" dirty="0" smtClean="0"/>
              <a:t> je súčtom </a:t>
            </a:r>
          </a:p>
          <a:p>
            <a:pPr marL="468000" indent="-468000">
              <a:spcBef>
                <a:spcPts val="600"/>
              </a:spcBef>
              <a:spcAft>
                <a:spcPts val="600"/>
              </a:spcAft>
            </a:pPr>
            <a:r>
              <a:rPr lang="sk-SK" sz="2400" dirty="0" smtClean="0"/>
              <a:t>       </a:t>
            </a:r>
            <a:r>
              <a:rPr lang="sk-SK" sz="24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3.10</a:t>
            </a:r>
            <a:r>
              <a:rPr lang="sk-SK" sz="2400" baseline="300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sk-SK" sz="24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+ 9. 10</a:t>
            </a:r>
            <a:r>
              <a:rPr lang="sk-SK" sz="2400" baseline="300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sk-SK" sz="24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+ 2. 10</a:t>
            </a:r>
            <a:r>
              <a:rPr lang="sk-SK" sz="2400" baseline="300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sk-SK" sz="24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+ 7. 10</a:t>
            </a:r>
            <a:r>
              <a:rPr lang="sk-SK" sz="2400" baseline="300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sk-SK" sz="24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3000 + 900 + 20 + 7 = 3927</a:t>
            </a:r>
            <a:endParaRPr lang="sk-SK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611560" y="670040"/>
            <a:ext cx="813690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4400" dirty="0" smtClean="0">
                <a:ln w="1905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Comic Sans MS" pitchFamily="66" charset="0"/>
              </a:rPr>
              <a:t>Desiatková číselná sústava</a:t>
            </a:r>
            <a:endParaRPr lang="sk-SK" sz="4400" dirty="0">
              <a:ln w="19050">
                <a:solidFill>
                  <a:schemeClr val="tx1"/>
                </a:solidFill>
                <a:prstDash val="solid"/>
              </a:ln>
              <a:solidFill>
                <a:srgbClr val="FFFF00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685800" y="1676400"/>
            <a:ext cx="800100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sk-SK" sz="2400" dirty="0" smtClean="0"/>
              <a:t>dvojková – </a:t>
            </a:r>
            <a:r>
              <a:rPr lang="sk-SK" sz="24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binárna sústava</a:t>
            </a:r>
            <a:r>
              <a:rPr lang="sk-SK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sz="2400" dirty="0" smtClean="0"/>
              <a:t>je číselná sústava, v ktorej pracuje počítač</a:t>
            </a:r>
          </a:p>
          <a:p>
            <a:pPr marL="468000" indent="-4680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sk-SK" sz="2400" dirty="0" smtClean="0"/>
              <a:t>je základnou sústavou v informatike</a:t>
            </a:r>
          </a:p>
          <a:p>
            <a:pPr marL="468000" indent="-4680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sk-SK" sz="2400" dirty="0" smtClean="0"/>
              <a:t>je pozičnou sústavou, ktorá používa cifry </a:t>
            </a:r>
            <a:r>
              <a:rPr lang="sk-SK" sz="2400" b="1" dirty="0" smtClean="0"/>
              <a:t>0, 1</a:t>
            </a:r>
            <a:r>
              <a:rPr lang="sk-SK" sz="2400" dirty="0" smtClean="0"/>
              <a:t> </a:t>
            </a:r>
          </a:p>
          <a:p>
            <a:pPr marL="468000" indent="-4680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sk-SK" sz="2400" b="1" dirty="0" smtClean="0"/>
              <a:t>základom sústavy je číslo 2 </a:t>
            </a:r>
          </a:p>
          <a:p>
            <a:pPr marL="468000" indent="-4680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sk-SK" sz="2400" b="1" dirty="0" smtClean="0"/>
              <a:t>pozičnými hodnotami sú mocniny čísla 2</a:t>
            </a:r>
            <a:endParaRPr lang="sk-SK" sz="2400" dirty="0" smtClean="0"/>
          </a:p>
          <a:p>
            <a:pPr marL="468000" indent="-4680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sk-SK" sz="2400" dirty="0" smtClean="0"/>
              <a:t>2</a:t>
            </a:r>
            <a:r>
              <a:rPr lang="sk-SK" sz="2400" baseline="30000" dirty="0" smtClean="0"/>
              <a:t>0</a:t>
            </a:r>
            <a:r>
              <a:rPr lang="sk-SK" sz="2400" dirty="0" smtClean="0"/>
              <a:t>=1, 2</a:t>
            </a:r>
            <a:r>
              <a:rPr lang="sk-SK" sz="2400" baseline="30000" dirty="0" smtClean="0"/>
              <a:t>1</a:t>
            </a:r>
            <a:r>
              <a:rPr lang="sk-SK" sz="2400" dirty="0" smtClean="0"/>
              <a:t>=2, 2</a:t>
            </a:r>
            <a:r>
              <a:rPr lang="sk-SK" sz="2400" baseline="30000" dirty="0" smtClean="0"/>
              <a:t>2</a:t>
            </a:r>
            <a:r>
              <a:rPr lang="sk-SK" sz="2400" dirty="0" smtClean="0"/>
              <a:t>=4, 2</a:t>
            </a:r>
            <a:r>
              <a:rPr lang="sk-SK" sz="2400" baseline="30000" dirty="0" smtClean="0"/>
              <a:t>3</a:t>
            </a:r>
            <a:r>
              <a:rPr lang="sk-SK" sz="2400" dirty="0" smtClean="0"/>
              <a:t>=8, 2</a:t>
            </a:r>
            <a:r>
              <a:rPr lang="sk-SK" sz="2400" baseline="30000" dirty="0" smtClean="0"/>
              <a:t>4</a:t>
            </a:r>
            <a:r>
              <a:rPr lang="sk-SK" sz="2400" dirty="0" smtClean="0"/>
              <a:t>=16, ... </a:t>
            </a:r>
          </a:p>
          <a:p>
            <a:pPr marL="468000" indent="-4680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sk-SK" sz="2400" dirty="0" smtClean="0"/>
              <a:t>napr. číslo </a:t>
            </a:r>
            <a:r>
              <a:rPr lang="sk-SK" sz="24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1101</a:t>
            </a:r>
            <a:r>
              <a:rPr lang="sk-SK" sz="2400" dirty="0" smtClean="0"/>
              <a:t> je súčtom </a:t>
            </a:r>
          </a:p>
          <a:p>
            <a:pPr marL="468000" indent="-468000">
              <a:spcBef>
                <a:spcPts val="600"/>
              </a:spcBef>
              <a:spcAft>
                <a:spcPts val="600"/>
              </a:spcAft>
            </a:pPr>
            <a:r>
              <a:rPr lang="sk-SK" sz="2400" dirty="0" smtClean="0"/>
              <a:t>       </a:t>
            </a:r>
            <a:r>
              <a:rPr lang="sk-SK" sz="24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1. 2</a:t>
            </a:r>
            <a:r>
              <a:rPr lang="sk-SK" sz="2400" baseline="300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sk-SK" sz="24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+ 1. 2</a:t>
            </a:r>
            <a:r>
              <a:rPr lang="sk-SK" sz="2400" baseline="300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sk-SK" sz="24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+ 0. 2</a:t>
            </a:r>
            <a:r>
              <a:rPr lang="sk-SK" sz="2400" baseline="300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sk-SK" sz="24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+ 1. 2</a:t>
            </a:r>
            <a:r>
              <a:rPr lang="sk-SK" sz="2400" baseline="300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sk-SK" sz="24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8 + 4 + 0 + 1 = 13</a:t>
            </a:r>
          </a:p>
        </p:txBody>
      </p:sp>
      <p:sp>
        <p:nvSpPr>
          <p:cNvPr id="5" name="Obdĺžnik 4"/>
          <p:cNvSpPr/>
          <p:nvPr/>
        </p:nvSpPr>
        <p:spPr>
          <a:xfrm>
            <a:off x="611560" y="670040"/>
            <a:ext cx="813690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4400" dirty="0" smtClean="0">
                <a:ln w="1905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Comic Sans MS" pitchFamily="66" charset="0"/>
              </a:rPr>
              <a:t>Dvojková číselná sústava</a:t>
            </a:r>
            <a:endParaRPr lang="sk-SK" sz="4400" dirty="0">
              <a:ln w="19050">
                <a:solidFill>
                  <a:schemeClr val="tx1"/>
                </a:solidFill>
                <a:prstDash val="solid"/>
              </a:ln>
              <a:solidFill>
                <a:srgbClr val="FFC000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685800" y="1841480"/>
            <a:ext cx="8001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>
              <a:buFont typeface="Wingdings" pitchFamily="2" charset="2"/>
              <a:buChar char="ü"/>
            </a:pPr>
            <a:r>
              <a:rPr lang="sk-SK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vďaka jednoduchej implementácii v elektronických obvodoch používajú dvojkovú sústavu všetky číslicové počítače.</a:t>
            </a:r>
            <a:endParaRPr lang="sk-SK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611560" y="670040"/>
            <a:ext cx="813690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4400" dirty="0" smtClean="0">
                <a:ln w="1905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Comic Sans MS" pitchFamily="66" charset="0"/>
              </a:rPr>
              <a:t>Dvojková číselná sústava</a:t>
            </a:r>
            <a:endParaRPr lang="sk-SK" sz="4400" dirty="0">
              <a:ln w="19050">
                <a:solidFill>
                  <a:schemeClr val="tx1"/>
                </a:solidFill>
                <a:prstDash val="solid"/>
              </a:ln>
              <a:solidFill>
                <a:srgbClr val="FFC000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Comic Sans MS" pitchFamily="66" charset="0"/>
            </a:endParaRPr>
          </a:p>
        </p:txBody>
      </p:sp>
      <p:sp>
        <p:nvSpPr>
          <p:cNvPr id="6" name="Obdĺžnik 5"/>
          <p:cNvSpPr/>
          <p:nvPr/>
        </p:nvSpPr>
        <p:spPr>
          <a:xfrm rot="19139178">
            <a:off x="3547461" y="3768080"/>
            <a:ext cx="607859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5400" b="1" dirty="0" smtClean="0"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+mn-cs"/>
              </a:rPr>
              <a:t>1</a:t>
            </a:r>
            <a:endParaRPr lang="sk-SK" sz="5400" b="1" dirty="0">
              <a:ln w="28575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+mn-cs"/>
            </a:endParaRPr>
          </a:p>
        </p:txBody>
      </p:sp>
      <p:sp>
        <p:nvSpPr>
          <p:cNvPr id="7" name="Obdĺžnik 6"/>
          <p:cNvSpPr/>
          <p:nvPr/>
        </p:nvSpPr>
        <p:spPr>
          <a:xfrm rot="2157013">
            <a:off x="5131549" y="4056112"/>
            <a:ext cx="607859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5400" b="1" dirty="0" smtClean="0"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+mn-cs"/>
              </a:rPr>
              <a:t>1</a:t>
            </a:r>
            <a:endParaRPr lang="sk-SK" sz="5400" b="1" dirty="0">
              <a:ln w="28575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+mn-cs"/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1655693" y="3657600"/>
            <a:ext cx="607859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5400" b="1" dirty="0" smtClean="0"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+mn-cs"/>
              </a:rPr>
              <a:t>1</a:t>
            </a:r>
            <a:endParaRPr lang="sk-SK" sz="5400" b="1" dirty="0">
              <a:ln w="28575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+mn-cs"/>
            </a:endParaRPr>
          </a:p>
        </p:txBody>
      </p:sp>
      <p:sp>
        <p:nvSpPr>
          <p:cNvPr id="9" name="Obdĺžnik 8"/>
          <p:cNvSpPr/>
          <p:nvPr/>
        </p:nvSpPr>
        <p:spPr>
          <a:xfrm>
            <a:off x="6859741" y="4272136"/>
            <a:ext cx="607859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5400" b="1" dirty="0" smtClean="0"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+mn-cs"/>
              </a:rPr>
              <a:t>1</a:t>
            </a:r>
            <a:endParaRPr lang="sk-SK" sz="5400" b="1" dirty="0">
              <a:ln w="28575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+mn-cs"/>
            </a:endParaRPr>
          </a:p>
        </p:txBody>
      </p:sp>
      <p:sp>
        <p:nvSpPr>
          <p:cNvPr id="10" name="Obdĺžnik 9"/>
          <p:cNvSpPr/>
          <p:nvPr/>
        </p:nvSpPr>
        <p:spPr>
          <a:xfrm rot="16439872">
            <a:off x="4805295" y="4826711"/>
            <a:ext cx="607859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5400" b="1" dirty="0" smtClean="0"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+mn-cs"/>
              </a:rPr>
              <a:t>1</a:t>
            </a:r>
            <a:endParaRPr lang="sk-SK" sz="5400" b="1" dirty="0">
              <a:ln w="28575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+mn-cs"/>
            </a:endParaRPr>
          </a:p>
        </p:txBody>
      </p:sp>
      <p:sp>
        <p:nvSpPr>
          <p:cNvPr id="11" name="Obdĺžnik 10"/>
          <p:cNvSpPr/>
          <p:nvPr/>
        </p:nvSpPr>
        <p:spPr>
          <a:xfrm rot="20307109">
            <a:off x="1804012" y="4727562"/>
            <a:ext cx="607859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5400" b="1" dirty="0" smtClean="0"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+mn-cs"/>
              </a:rPr>
              <a:t>0</a:t>
            </a:r>
            <a:endParaRPr lang="sk-SK" sz="5400" b="1" dirty="0">
              <a:ln w="28575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+mn-cs"/>
            </a:endParaRPr>
          </a:p>
        </p:txBody>
      </p:sp>
      <p:sp>
        <p:nvSpPr>
          <p:cNvPr id="12" name="Obdĺžnik 11"/>
          <p:cNvSpPr/>
          <p:nvPr/>
        </p:nvSpPr>
        <p:spPr>
          <a:xfrm rot="17949259">
            <a:off x="5851629" y="4560168"/>
            <a:ext cx="607859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5400" b="1" dirty="0" smtClean="0"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+mn-cs"/>
              </a:rPr>
              <a:t>0</a:t>
            </a:r>
            <a:endParaRPr lang="sk-SK" sz="5400" b="1" dirty="0">
              <a:ln w="28575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+mn-cs"/>
            </a:endParaRPr>
          </a:p>
        </p:txBody>
      </p:sp>
      <p:sp>
        <p:nvSpPr>
          <p:cNvPr id="13" name="Obdĺžnik 12"/>
          <p:cNvSpPr/>
          <p:nvPr/>
        </p:nvSpPr>
        <p:spPr>
          <a:xfrm rot="1431932">
            <a:off x="2539261" y="3984104"/>
            <a:ext cx="607859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5400" b="1" dirty="0" smtClean="0"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+mn-cs"/>
              </a:rPr>
              <a:t>0</a:t>
            </a:r>
            <a:endParaRPr lang="sk-SK" sz="5400" b="1" dirty="0">
              <a:ln w="28575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+mn-cs"/>
            </a:endParaRPr>
          </a:p>
        </p:txBody>
      </p:sp>
      <p:sp>
        <p:nvSpPr>
          <p:cNvPr id="14" name="Obdĺžnik 13"/>
          <p:cNvSpPr/>
          <p:nvPr/>
        </p:nvSpPr>
        <p:spPr>
          <a:xfrm rot="3467544">
            <a:off x="6095380" y="3394359"/>
            <a:ext cx="607859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5400" b="1" dirty="0" smtClean="0"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+mn-cs"/>
              </a:rPr>
              <a:t>0</a:t>
            </a:r>
            <a:endParaRPr lang="sk-SK" sz="5400" b="1" dirty="0">
              <a:ln w="28575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+mn-cs"/>
            </a:endParaRPr>
          </a:p>
        </p:txBody>
      </p:sp>
      <p:sp>
        <p:nvSpPr>
          <p:cNvPr id="15" name="Obdĺžnik 14"/>
          <p:cNvSpPr/>
          <p:nvPr/>
        </p:nvSpPr>
        <p:spPr>
          <a:xfrm>
            <a:off x="3547373" y="4488160"/>
            <a:ext cx="607859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5400" b="1" dirty="0" smtClean="0"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+mn-cs"/>
              </a:rPr>
              <a:t>0</a:t>
            </a:r>
            <a:endParaRPr lang="sk-SK" sz="5400" b="1" dirty="0">
              <a:ln w="28575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+mn-cs"/>
            </a:endParaRPr>
          </a:p>
        </p:txBody>
      </p:sp>
      <p:sp>
        <p:nvSpPr>
          <p:cNvPr id="16" name="Obdĺžnik 15"/>
          <p:cNvSpPr/>
          <p:nvPr/>
        </p:nvSpPr>
        <p:spPr>
          <a:xfrm rot="1090528">
            <a:off x="4299134" y="3424571"/>
            <a:ext cx="607859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5400" b="1" dirty="0" smtClean="0">
                <a:ln w="28575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+mn-cs"/>
              </a:rPr>
              <a:t>0</a:t>
            </a:r>
            <a:endParaRPr lang="sk-SK" sz="5400" b="1" dirty="0">
              <a:ln w="28575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ĺžnik 4"/>
          <p:cNvSpPr/>
          <p:nvPr/>
        </p:nvSpPr>
        <p:spPr>
          <a:xfrm>
            <a:off x="1524000" y="685800"/>
            <a:ext cx="617024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4400" dirty="0" smtClean="0">
                <a:ln w="19050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Comic Sans MS" pitchFamily="66" charset="0"/>
              </a:rPr>
              <a:t>Prevody čísel medzi </a:t>
            </a:r>
            <a:r>
              <a:rPr lang="sk-SK" sz="4400" dirty="0" smtClean="0">
                <a:ln w="1905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Comic Sans MS" pitchFamily="66" charset="0"/>
              </a:rPr>
              <a:t>dvojkovou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4400" dirty="0" smtClean="0">
                <a:ln w="19050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Comic Sans MS" pitchFamily="66" charset="0"/>
              </a:rPr>
              <a:t>a</a:t>
            </a:r>
            <a:r>
              <a:rPr lang="sk-SK" sz="4400" dirty="0" smtClean="0">
                <a:ln w="1905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Comic Sans MS" pitchFamily="66" charset="0"/>
              </a:rPr>
              <a:t> </a:t>
            </a:r>
            <a:r>
              <a:rPr lang="sk-SK" sz="4400" dirty="0" smtClean="0">
                <a:ln w="1905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Comic Sans MS" pitchFamily="66" charset="0"/>
              </a:rPr>
              <a:t>desiatkovou</a:t>
            </a:r>
            <a:r>
              <a:rPr lang="sk-SK" sz="4400" dirty="0" smtClean="0">
                <a:ln w="19050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Comic Sans MS" pitchFamily="66" charset="0"/>
              </a:rPr>
              <a:t> </a:t>
            </a:r>
            <a:r>
              <a:rPr lang="sk-SK" sz="4400" dirty="0" smtClean="0">
                <a:ln w="19050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Comic Sans MS" pitchFamily="66" charset="0"/>
              </a:rPr>
              <a:t>sústavou</a:t>
            </a:r>
            <a:endParaRPr lang="sk-SK" sz="4400" dirty="0">
              <a:ln w="19050">
                <a:solidFill>
                  <a:schemeClr val="tx1"/>
                </a:solidFill>
                <a:prstDash val="solid"/>
              </a:ln>
              <a:solidFill>
                <a:schemeClr val="bg1">
                  <a:lumMod val="65000"/>
                </a:schemeClr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okTextu 6"/>
          <p:cNvSpPr txBox="1"/>
          <p:nvPr/>
        </p:nvSpPr>
        <p:spPr>
          <a:xfrm>
            <a:off x="3959424" y="958007"/>
            <a:ext cx="1450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215</a:t>
            </a:r>
            <a:r>
              <a:rPr lang="sk-SK" sz="3200" b="1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sk-SK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sk-SK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609600" y="482025"/>
            <a:ext cx="79228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3200" u="sng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4995F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Comic Sans MS" pitchFamily="66" charset="0"/>
              </a:rPr>
              <a:t>Prevod desiatkového čísla na dvojkové</a:t>
            </a:r>
            <a:endParaRPr lang="sk-SK" sz="3200" u="sng" dirty="0">
              <a:ln w="12700">
                <a:solidFill>
                  <a:schemeClr val="tx1"/>
                </a:solidFill>
                <a:prstDash val="solid"/>
              </a:ln>
              <a:solidFill>
                <a:srgbClr val="4995F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Comic Sans MS" pitchFamily="66" charset="0"/>
            </a:endParaRPr>
          </a:p>
        </p:txBody>
      </p:sp>
      <p:sp>
        <p:nvSpPr>
          <p:cNvPr id="9" name="BlokTextu 8"/>
          <p:cNvSpPr txBox="1"/>
          <p:nvPr/>
        </p:nvSpPr>
        <p:spPr>
          <a:xfrm>
            <a:off x="863080" y="1648470"/>
            <a:ext cx="66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/>
              <a:t>215 : 2 = 107;   zv. </a:t>
            </a:r>
            <a:r>
              <a:rPr lang="sk-SK" sz="2400" b="1" dirty="0" smtClean="0">
                <a:solidFill>
                  <a:srgbClr val="F1651F"/>
                </a:solidFill>
              </a:rPr>
              <a:t>1</a:t>
            </a:r>
            <a:endParaRPr lang="sk-SK" sz="2400" b="1" dirty="0">
              <a:solidFill>
                <a:srgbClr val="F1651F"/>
              </a:solidFill>
            </a:endParaRPr>
          </a:p>
        </p:txBody>
      </p:sp>
      <p:sp>
        <p:nvSpPr>
          <p:cNvPr id="10" name="BlokTextu 9"/>
          <p:cNvSpPr txBox="1"/>
          <p:nvPr/>
        </p:nvSpPr>
        <p:spPr>
          <a:xfrm>
            <a:off x="863080" y="2080518"/>
            <a:ext cx="6756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/>
              <a:t>107 : 2 = 53;     zv. </a:t>
            </a:r>
            <a:r>
              <a:rPr lang="sk-SK" sz="2400" b="1" dirty="0" smtClean="0">
                <a:solidFill>
                  <a:srgbClr val="F1651F"/>
                </a:solidFill>
              </a:rPr>
              <a:t>1</a:t>
            </a:r>
            <a:endParaRPr lang="sk-SK" sz="2400" b="1" dirty="0">
              <a:solidFill>
                <a:srgbClr val="F1651F"/>
              </a:solidFill>
            </a:endParaRPr>
          </a:p>
        </p:txBody>
      </p:sp>
      <p:graphicFrame>
        <p:nvGraphicFramePr>
          <p:cNvPr id="12" name="Tabuľka 11"/>
          <p:cNvGraphicFramePr>
            <a:graphicFrameLocks noGrp="1"/>
          </p:cNvGraphicFramePr>
          <p:nvPr/>
        </p:nvGraphicFramePr>
        <p:xfrm>
          <a:off x="1655168" y="5206479"/>
          <a:ext cx="6096000" cy="914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>
                          <a:solidFill>
                            <a:srgbClr val="FFFF00"/>
                          </a:solidFill>
                          <a:latin typeface="Comic Sans MS" pitchFamily="66" charset="0"/>
                          <a:cs typeface="Arial" pitchFamily="34" charset="0"/>
                        </a:rPr>
                        <a:t>Desiatková sústava</a:t>
                      </a:r>
                      <a:endParaRPr lang="sk-SK" sz="2400" dirty="0">
                        <a:solidFill>
                          <a:srgbClr val="FFFF00"/>
                        </a:solidFill>
                        <a:latin typeface="Comic Sans MS" pitchFamily="66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0C4B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>
                          <a:solidFill>
                            <a:srgbClr val="FFC000"/>
                          </a:solidFill>
                          <a:latin typeface="Comic Sans MS" pitchFamily="66" charset="0"/>
                          <a:cs typeface="Arial" pitchFamily="34" charset="0"/>
                        </a:rPr>
                        <a:t>Dvojková sústava</a:t>
                      </a:r>
                      <a:endParaRPr lang="sk-SK" sz="2400" dirty="0">
                        <a:solidFill>
                          <a:srgbClr val="FFC000"/>
                        </a:solidFill>
                        <a:latin typeface="Comic Sans MS" pitchFamily="66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0C4B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>
                          <a:latin typeface="Arial" pitchFamily="34" charset="0"/>
                          <a:cs typeface="Arial" pitchFamily="34" charset="0"/>
                        </a:rPr>
                        <a:t>215</a:t>
                      </a:r>
                      <a:r>
                        <a:rPr lang="sk-SK" sz="2400" baseline="-25000" dirty="0" smtClean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sk-SK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BED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>
                          <a:latin typeface="Arial" pitchFamily="34" charset="0"/>
                          <a:cs typeface="Arial" pitchFamily="34" charset="0"/>
                        </a:rPr>
                        <a:t>11010111</a:t>
                      </a:r>
                      <a:r>
                        <a:rPr lang="sk-SK" sz="2400" baseline="-25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sk-SK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BED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BlokTextu 12"/>
          <p:cNvSpPr txBox="1"/>
          <p:nvPr/>
        </p:nvSpPr>
        <p:spPr>
          <a:xfrm>
            <a:off x="4391472" y="5710535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 smtClean="0"/>
              <a:t>=</a:t>
            </a:r>
            <a:endParaRPr lang="sk-SK" sz="2400" b="1" dirty="0"/>
          </a:p>
        </p:txBody>
      </p:sp>
      <p:sp>
        <p:nvSpPr>
          <p:cNvPr id="14" name="BlokTextu 13"/>
          <p:cNvSpPr txBox="1"/>
          <p:nvPr/>
        </p:nvSpPr>
        <p:spPr>
          <a:xfrm>
            <a:off x="863080" y="2512566"/>
            <a:ext cx="698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/>
              <a:t>  53 : 2 = 26;     zv. </a:t>
            </a:r>
            <a:r>
              <a:rPr lang="sk-SK" sz="2400" b="1" dirty="0" smtClean="0">
                <a:solidFill>
                  <a:srgbClr val="F1651F"/>
                </a:solidFill>
              </a:rPr>
              <a:t>1</a:t>
            </a:r>
            <a:endParaRPr lang="sk-SK" sz="2400" b="1" dirty="0">
              <a:solidFill>
                <a:srgbClr val="F1651F"/>
              </a:solidFill>
            </a:endParaRPr>
          </a:p>
        </p:txBody>
      </p:sp>
      <p:sp>
        <p:nvSpPr>
          <p:cNvPr id="15" name="BlokTextu 14"/>
          <p:cNvSpPr txBox="1"/>
          <p:nvPr/>
        </p:nvSpPr>
        <p:spPr>
          <a:xfrm>
            <a:off x="863080" y="2944614"/>
            <a:ext cx="6833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/>
              <a:t>  26 : 2 = 13;     zv. </a:t>
            </a:r>
            <a:r>
              <a:rPr lang="sk-SK" sz="2400" b="1" dirty="0" smtClean="0">
                <a:solidFill>
                  <a:srgbClr val="F1651F"/>
                </a:solidFill>
              </a:rPr>
              <a:t>0</a:t>
            </a:r>
            <a:endParaRPr lang="sk-SK" sz="2400" b="1" dirty="0">
              <a:solidFill>
                <a:srgbClr val="F1651F"/>
              </a:solidFill>
            </a:endParaRPr>
          </a:p>
        </p:txBody>
      </p:sp>
      <p:sp>
        <p:nvSpPr>
          <p:cNvPr id="16" name="BlokTextu 15"/>
          <p:cNvSpPr txBox="1"/>
          <p:nvPr/>
        </p:nvSpPr>
        <p:spPr>
          <a:xfrm>
            <a:off x="863080" y="3376662"/>
            <a:ext cx="6756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/>
              <a:t>  13 : 2 = 6;       zv. </a:t>
            </a:r>
            <a:r>
              <a:rPr lang="sk-SK" sz="2400" b="1" dirty="0" smtClean="0">
                <a:solidFill>
                  <a:srgbClr val="F1651F"/>
                </a:solidFill>
              </a:rPr>
              <a:t>1</a:t>
            </a:r>
            <a:endParaRPr lang="sk-SK" sz="2400" b="1" dirty="0">
              <a:solidFill>
                <a:srgbClr val="F1651F"/>
              </a:solidFill>
            </a:endParaRPr>
          </a:p>
        </p:txBody>
      </p:sp>
      <p:sp>
        <p:nvSpPr>
          <p:cNvPr id="17" name="BlokTextu 16"/>
          <p:cNvSpPr txBox="1"/>
          <p:nvPr/>
        </p:nvSpPr>
        <p:spPr>
          <a:xfrm>
            <a:off x="791072" y="3808710"/>
            <a:ext cx="7438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/>
              <a:t>     6 : 2 = 3;       zv. </a:t>
            </a:r>
            <a:r>
              <a:rPr lang="sk-SK" sz="2400" b="1" dirty="0" smtClean="0">
                <a:solidFill>
                  <a:srgbClr val="F1651F"/>
                </a:solidFill>
              </a:rPr>
              <a:t>0</a:t>
            </a:r>
            <a:endParaRPr lang="sk-SK" sz="2400" b="1" dirty="0">
              <a:solidFill>
                <a:srgbClr val="F1651F"/>
              </a:solidFill>
            </a:endParaRPr>
          </a:p>
        </p:txBody>
      </p:sp>
      <p:sp>
        <p:nvSpPr>
          <p:cNvPr id="18" name="BlokTextu 17"/>
          <p:cNvSpPr txBox="1"/>
          <p:nvPr/>
        </p:nvSpPr>
        <p:spPr>
          <a:xfrm>
            <a:off x="791072" y="4600798"/>
            <a:ext cx="6676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/>
              <a:t>     1 : 2 = 0;       zv. </a:t>
            </a:r>
            <a:r>
              <a:rPr lang="sk-SK" sz="2400" b="1" dirty="0" smtClean="0">
                <a:solidFill>
                  <a:srgbClr val="F1651F"/>
                </a:solidFill>
              </a:rPr>
              <a:t>1</a:t>
            </a:r>
            <a:endParaRPr lang="sk-SK" sz="2400" b="1" dirty="0">
              <a:solidFill>
                <a:srgbClr val="F1651F"/>
              </a:solidFill>
            </a:endParaRPr>
          </a:p>
        </p:txBody>
      </p:sp>
      <p:sp>
        <p:nvSpPr>
          <p:cNvPr id="19" name="BlokTextu 18"/>
          <p:cNvSpPr txBox="1"/>
          <p:nvPr/>
        </p:nvSpPr>
        <p:spPr>
          <a:xfrm>
            <a:off x="791072" y="4240758"/>
            <a:ext cx="7057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/>
              <a:t>     3 : 2 = 1;       zv. </a:t>
            </a:r>
            <a:r>
              <a:rPr lang="sk-SK" sz="2400" b="1" dirty="0" smtClean="0">
                <a:solidFill>
                  <a:srgbClr val="F1651F"/>
                </a:solidFill>
              </a:rPr>
              <a:t>1</a:t>
            </a:r>
            <a:endParaRPr lang="sk-SK" sz="2400" b="1" dirty="0">
              <a:solidFill>
                <a:srgbClr val="F1651F"/>
              </a:solidFill>
            </a:endParaRPr>
          </a:p>
        </p:txBody>
      </p:sp>
      <p:sp>
        <p:nvSpPr>
          <p:cNvPr id="20" name="Šípka nahor 19"/>
          <p:cNvSpPr/>
          <p:nvPr/>
        </p:nvSpPr>
        <p:spPr>
          <a:xfrm>
            <a:off x="3534600" y="1699353"/>
            <a:ext cx="504000" cy="3312368"/>
          </a:xfrm>
          <a:prstGeom prst="upArrow">
            <a:avLst/>
          </a:prstGeom>
          <a:solidFill>
            <a:srgbClr val="FFC000"/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7" dur="3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lokTextu 13"/>
          <p:cNvSpPr txBox="1"/>
          <p:nvPr/>
        </p:nvSpPr>
        <p:spPr>
          <a:xfrm>
            <a:off x="3962400" y="939225"/>
            <a:ext cx="331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11010110</a:t>
            </a:r>
            <a:r>
              <a:rPr lang="sk-SK" sz="3200" b="1" baseline="-25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sk-SK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sk-SK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573832" y="1752600"/>
            <a:ext cx="331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 smtClean="0">
                <a:solidFill>
                  <a:srgbClr val="9D3B0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sk-SK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sk-SK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sk-SK" sz="32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sk-SK" sz="32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sk-SK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sk-SK" sz="3200" b="1" dirty="0" smtClean="0">
                <a:solidFill>
                  <a:srgbClr val="66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sk-SK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sk-SK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</a:t>
            </a:r>
            <a:endParaRPr lang="sk-SK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BlokTextu 8"/>
          <p:cNvSpPr txBox="1"/>
          <p:nvPr/>
        </p:nvSpPr>
        <p:spPr>
          <a:xfrm>
            <a:off x="539552" y="2472679"/>
            <a:ext cx="784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solidFill>
                  <a:srgbClr val="9D3B0A"/>
                </a:solidFill>
              </a:rPr>
              <a:t>1</a:t>
            </a:r>
            <a:r>
              <a:rPr lang="sk-SK" sz="2400" b="1" dirty="0" smtClean="0"/>
              <a:t>*2</a:t>
            </a:r>
            <a:r>
              <a:rPr lang="sk-SK" sz="2400" b="1" baseline="30000" dirty="0" smtClean="0"/>
              <a:t>7</a:t>
            </a:r>
            <a:r>
              <a:rPr lang="sk-SK" sz="2400" b="1" dirty="0" smtClean="0"/>
              <a:t> + </a:t>
            </a:r>
            <a:r>
              <a:rPr lang="sk-SK" sz="2400" b="1" dirty="0" smtClean="0">
                <a:solidFill>
                  <a:srgbClr val="0070C0"/>
                </a:solidFill>
              </a:rPr>
              <a:t>1</a:t>
            </a:r>
            <a:r>
              <a:rPr lang="sk-SK" sz="2400" b="1" dirty="0" smtClean="0"/>
              <a:t>*2</a:t>
            </a:r>
            <a:r>
              <a:rPr lang="sk-SK" sz="2400" b="1" baseline="30000" dirty="0" smtClean="0"/>
              <a:t>6</a:t>
            </a:r>
            <a:r>
              <a:rPr lang="sk-SK" sz="2400" b="1" dirty="0" smtClean="0"/>
              <a:t> + </a:t>
            </a:r>
            <a:r>
              <a:rPr lang="sk-SK" sz="2400" b="1" dirty="0" smtClean="0">
                <a:solidFill>
                  <a:srgbClr val="00B050"/>
                </a:solidFill>
              </a:rPr>
              <a:t>0</a:t>
            </a:r>
            <a:r>
              <a:rPr lang="sk-SK" sz="2400" b="1" dirty="0" smtClean="0"/>
              <a:t>*2</a:t>
            </a:r>
            <a:r>
              <a:rPr lang="sk-SK" sz="2400" b="1" baseline="30000" dirty="0" smtClean="0"/>
              <a:t>5</a:t>
            </a:r>
            <a:r>
              <a:rPr lang="sk-SK" sz="2400" b="1" dirty="0" smtClean="0"/>
              <a:t> + </a:t>
            </a:r>
            <a:r>
              <a:rPr lang="sk-SK" sz="2400" b="1" dirty="0" smtClean="0">
                <a:solidFill>
                  <a:srgbClr val="7030A0"/>
                </a:solidFill>
              </a:rPr>
              <a:t>1</a:t>
            </a:r>
            <a:r>
              <a:rPr lang="sk-SK" sz="2400" b="1" dirty="0" smtClean="0"/>
              <a:t>*2</a:t>
            </a:r>
            <a:r>
              <a:rPr lang="sk-SK" sz="2400" b="1" baseline="30000" dirty="0" smtClean="0"/>
              <a:t>4</a:t>
            </a:r>
            <a:r>
              <a:rPr lang="sk-SK" sz="2400" b="1" dirty="0" smtClean="0"/>
              <a:t> + </a:t>
            </a:r>
            <a:r>
              <a:rPr lang="sk-SK" sz="2400" b="1" dirty="0" smtClean="0">
                <a:solidFill>
                  <a:schemeClr val="accent5">
                    <a:lumMod val="75000"/>
                  </a:schemeClr>
                </a:solidFill>
              </a:rPr>
              <a:t>0</a:t>
            </a:r>
            <a:r>
              <a:rPr lang="sk-SK" sz="2400" b="1" dirty="0" smtClean="0"/>
              <a:t>*2</a:t>
            </a:r>
            <a:r>
              <a:rPr lang="sk-SK" sz="2400" b="1" baseline="30000" dirty="0" smtClean="0"/>
              <a:t>3</a:t>
            </a:r>
            <a:r>
              <a:rPr lang="sk-SK" sz="2400" b="1" dirty="0" smtClean="0"/>
              <a:t> + </a:t>
            </a:r>
            <a:r>
              <a:rPr lang="sk-SK" sz="2400" b="1" dirty="0" smtClean="0">
                <a:solidFill>
                  <a:srgbClr val="FF0000"/>
                </a:solidFill>
              </a:rPr>
              <a:t>1</a:t>
            </a:r>
            <a:r>
              <a:rPr lang="sk-SK" sz="2400" b="1" dirty="0" smtClean="0"/>
              <a:t>*2</a:t>
            </a:r>
            <a:r>
              <a:rPr lang="sk-SK" sz="2400" b="1" baseline="30000" dirty="0" smtClean="0"/>
              <a:t>2</a:t>
            </a:r>
            <a:r>
              <a:rPr lang="sk-SK" sz="2400" b="1" dirty="0" smtClean="0"/>
              <a:t> + </a:t>
            </a:r>
            <a:r>
              <a:rPr lang="sk-SK" sz="2400" b="1" dirty="0" smtClean="0">
                <a:solidFill>
                  <a:srgbClr val="669900"/>
                </a:solidFill>
              </a:rPr>
              <a:t>1</a:t>
            </a:r>
            <a:r>
              <a:rPr lang="sk-SK" sz="2400" b="1" dirty="0" smtClean="0"/>
              <a:t>*2</a:t>
            </a:r>
            <a:r>
              <a:rPr lang="sk-SK" sz="2400" b="1" baseline="30000" dirty="0" smtClean="0"/>
              <a:t>1</a:t>
            </a:r>
            <a:r>
              <a:rPr lang="sk-SK" sz="2400" b="1" dirty="0" smtClean="0"/>
              <a:t> + </a:t>
            </a:r>
            <a:r>
              <a:rPr lang="sk-SK" sz="2400" b="1" dirty="0" smtClean="0">
                <a:solidFill>
                  <a:schemeClr val="tx2"/>
                </a:solidFill>
              </a:rPr>
              <a:t>0</a:t>
            </a:r>
            <a:r>
              <a:rPr lang="sk-SK" sz="2400" b="1" dirty="0" smtClean="0"/>
              <a:t>*2</a:t>
            </a:r>
            <a:r>
              <a:rPr lang="sk-SK" sz="2400" b="1" baseline="30000" dirty="0" smtClean="0"/>
              <a:t>0</a:t>
            </a:r>
            <a:r>
              <a:rPr lang="sk-SK" sz="2400" b="1" dirty="0" smtClean="0"/>
              <a:t> =</a:t>
            </a:r>
            <a:endParaRPr lang="sk-SK" sz="2400" b="1" dirty="0"/>
          </a:p>
        </p:txBody>
      </p:sp>
      <p:sp>
        <p:nvSpPr>
          <p:cNvPr id="10" name="BlokTextu 9"/>
          <p:cNvSpPr txBox="1"/>
          <p:nvPr/>
        </p:nvSpPr>
        <p:spPr>
          <a:xfrm>
            <a:off x="539552" y="2921050"/>
            <a:ext cx="7461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/>
              <a:t>1*128 + 1*64 + 0*32 + 1*16 + 0*8 + 1*4 + 1*2 + 0*1=</a:t>
            </a:r>
            <a:endParaRPr lang="sk-SK" sz="2400" b="1" dirty="0"/>
          </a:p>
        </p:txBody>
      </p:sp>
      <p:sp>
        <p:nvSpPr>
          <p:cNvPr id="11" name="BlokTextu 10"/>
          <p:cNvSpPr txBox="1"/>
          <p:nvPr/>
        </p:nvSpPr>
        <p:spPr>
          <a:xfrm>
            <a:off x="683568" y="3408783"/>
            <a:ext cx="7776864" cy="584775"/>
          </a:xfrm>
          <a:prstGeom prst="rect">
            <a:avLst/>
          </a:prstGeom>
          <a:solidFill>
            <a:srgbClr val="D8E8FC"/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214</a:t>
            </a:r>
            <a:endParaRPr lang="sk-SK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2" name="Tabuľka 11"/>
          <p:cNvGraphicFramePr>
            <a:graphicFrameLocks noGrp="1"/>
          </p:cNvGraphicFramePr>
          <p:nvPr/>
        </p:nvGraphicFramePr>
        <p:xfrm>
          <a:off x="1403648" y="4632920"/>
          <a:ext cx="6096000" cy="914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>
                          <a:solidFill>
                            <a:srgbClr val="FFC000"/>
                          </a:solidFill>
                          <a:latin typeface="Comic Sans MS" pitchFamily="66" charset="0"/>
                          <a:cs typeface="Arial" pitchFamily="34" charset="0"/>
                        </a:rPr>
                        <a:t>Dvojková sústava</a:t>
                      </a:r>
                      <a:endParaRPr lang="sk-SK" sz="2400" dirty="0">
                        <a:solidFill>
                          <a:srgbClr val="FFC000"/>
                        </a:solidFill>
                        <a:latin typeface="Comic Sans MS" pitchFamily="66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0C4B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>
                          <a:solidFill>
                            <a:srgbClr val="FFFF00"/>
                          </a:solidFill>
                          <a:latin typeface="Comic Sans MS" pitchFamily="66" charset="0"/>
                          <a:cs typeface="Arial" pitchFamily="34" charset="0"/>
                        </a:rPr>
                        <a:t>Desiatková sústava</a:t>
                      </a:r>
                      <a:endParaRPr lang="sk-SK" sz="2400" dirty="0">
                        <a:solidFill>
                          <a:srgbClr val="FFFF00"/>
                        </a:solidFill>
                        <a:latin typeface="Comic Sans MS" pitchFamily="66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0C4B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>
                          <a:latin typeface="Arial" pitchFamily="34" charset="0"/>
                          <a:cs typeface="Arial" pitchFamily="34" charset="0"/>
                        </a:rPr>
                        <a:t>11010110</a:t>
                      </a:r>
                      <a:r>
                        <a:rPr lang="sk-SK" sz="2400" baseline="-250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sk-SK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BED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>
                          <a:latin typeface="Arial" pitchFamily="34" charset="0"/>
                          <a:cs typeface="Arial" pitchFamily="34" charset="0"/>
                        </a:rPr>
                        <a:t>214</a:t>
                      </a:r>
                      <a:r>
                        <a:rPr lang="sk-SK" sz="2400" baseline="-25000" dirty="0" smtClean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lang="sk-SK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BED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BlokTextu 12"/>
          <p:cNvSpPr txBox="1"/>
          <p:nvPr/>
        </p:nvSpPr>
        <p:spPr>
          <a:xfrm>
            <a:off x="4139952" y="513697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400" b="1" dirty="0" smtClean="0"/>
              <a:t>=</a:t>
            </a:r>
            <a:endParaRPr lang="sk-SK" sz="2400" b="1" dirty="0"/>
          </a:p>
        </p:txBody>
      </p:sp>
      <p:sp>
        <p:nvSpPr>
          <p:cNvPr id="16" name="Obdĺžnik 15"/>
          <p:cNvSpPr/>
          <p:nvPr/>
        </p:nvSpPr>
        <p:spPr>
          <a:xfrm>
            <a:off x="609600" y="482025"/>
            <a:ext cx="79228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3200" u="sng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4995F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Comic Sans MS" pitchFamily="66" charset="0"/>
              </a:rPr>
              <a:t>Prevod dvojkového čísla na desiatkové</a:t>
            </a:r>
            <a:endParaRPr lang="sk-SK" sz="3200" u="sng" dirty="0">
              <a:ln w="12700">
                <a:solidFill>
                  <a:schemeClr val="tx1"/>
                </a:solidFill>
                <a:prstDash val="solid"/>
              </a:ln>
              <a:solidFill>
                <a:srgbClr val="4995F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7" grpId="0"/>
      <p:bldP spid="9" grpId="0"/>
      <p:bldP spid="10" grpId="0"/>
      <p:bldP spid="11" grpId="0" animBg="1"/>
      <p:bldP spid="13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ĺžnik 4"/>
          <p:cNvSpPr/>
          <p:nvPr/>
        </p:nvSpPr>
        <p:spPr>
          <a:xfrm>
            <a:off x="609600" y="457200"/>
            <a:ext cx="2667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4400" dirty="0" smtClean="0">
                <a:ln w="19050">
                  <a:solidFill>
                    <a:schemeClr val="tx1"/>
                  </a:solidFill>
                  <a:prstDash val="solid"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Comic Sans MS" pitchFamily="66" charset="0"/>
              </a:rPr>
              <a:t>Cvičenie</a:t>
            </a:r>
            <a:endParaRPr lang="sk-SK" sz="4400" dirty="0">
              <a:ln w="19050">
                <a:solidFill>
                  <a:schemeClr val="tx1"/>
                </a:solidFill>
                <a:prstDash val="solid"/>
              </a:ln>
              <a:solidFill>
                <a:schemeClr val="bg1">
                  <a:lumMod val="65000"/>
                </a:schemeClr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Comic Sans MS" pitchFamily="66" charset="0"/>
            </a:endParaRPr>
          </a:p>
        </p:txBody>
      </p:sp>
      <p:graphicFrame>
        <p:nvGraphicFramePr>
          <p:cNvPr id="3" name="Tabuľka 2"/>
          <p:cNvGraphicFramePr>
            <a:graphicFrameLocks noGrp="1"/>
          </p:cNvGraphicFramePr>
          <p:nvPr/>
        </p:nvGraphicFramePr>
        <p:xfrm>
          <a:off x="1447800" y="1600200"/>
          <a:ext cx="6096000" cy="2286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>
                          <a:solidFill>
                            <a:srgbClr val="FFFF00"/>
                          </a:solidFill>
                          <a:latin typeface="Comic Sans MS" pitchFamily="66" charset="0"/>
                          <a:cs typeface="Arial" pitchFamily="34" charset="0"/>
                        </a:rPr>
                        <a:t>Desiatková sústava</a:t>
                      </a:r>
                      <a:endParaRPr lang="sk-SK" sz="2400" dirty="0">
                        <a:solidFill>
                          <a:srgbClr val="FFFF00"/>
                        </a:solidFill>
                        <a:latin typeface="Comic Sans MS" pitchFamily="66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0C4B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>
                          <a:solidFill>
                            <a:srgbClr val="FFC000"/>
                          </a:solidFill>
                          <a:latin typeface="Comic Sans MS" pitchFamily="66" charset="0"/>
                          <a:cs typeface="Arial" pitchFamily="34" charset="0"/>
                        </a:rPr>
                        <a:t>Dvojková sústava</a:t>
                      </a:r>
                      <a:endParaRPr lang="sk-SK" sz="2400" dirty="0">
                        <a:solidFill>
                          <a:srgbClr val="FFC000"/>
                        </a:solidFill>
                        <a:latin typeface="Comic Sans MS" pitchFamily="66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0C4B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>
                          <a:latin typeface="Arial" pitchFamily="34" charset="0"/>
                          <a:cs typeface="Arial" pitchFamily="34" charset="0"/>
                        </a:rPr>
                        <a:t>26</a:t>
                      </a:r>
                      <a:endParaRPr lang="sk-SK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BED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BED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sk-SK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BED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>
                          <a:latin typeface="Arial" pitchFamily="34" charset="0"/>
                          <a:cs typeface="Arial" pitchFamily="34" charset="0"/>
                        </a:rPr>
                        <a:t>1101</a:t>
                      </a:r>
                      <a:endParaRPr lang="sk-SK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BED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>
                          <a:latin typeface="Arial" pitchFamily="34" charset="0"/>
                          <a:cs typeface="Arial" pitchFamily="34" charset="0"/>
                        </a:rPr>
                        <a:t>501</a:t>
                      </a:r>
                      <a:endParaRPr lang="sk-SK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BED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k-SK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BED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sk-SK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BED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>
                          <a:latin typeface="Arial" pitchFamily="34" charset="0"/>
                          <a:cs typeface="Arial" pitchFamily="34" charset="0"/>
                        </a:rPr>
                        <a:t>1100100</a:t>
                      </a:r>
                      <a:endParaRPr lang="sk-SK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BED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dĺžnik 3"/>
          <p:cNvSpPr/>
          <p:nvPr/>
        </p:nvSpPr>
        <p:spPr>
          <a:xfrm>
            <a:off x="5486400" y="2057400"/>
            <a:ext cx="10194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k-SK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11010</a:t>
            </a:r>
            <a:endParaRPr lang="sk-SK" sz="24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2676852" y="2514600"/>
            <a:ext cx="5277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k-SK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13</a:t>
            </a:r>
            <a:endParaRPr lang="sk-SK" sz="24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5181600" y="2971800"/>
            <a:ext cx="16370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k-SK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111110101</a:t>
            </a:r>
            <a:endParaRPr lang="sk-SK" sz="24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2590800" y="3429000"/>
            <a:ext cx="6992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k-SK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100</a:t>
            </a:r>
            <a:endParaRPr lang="sk-SK" sz="24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bdĺžnik 8"/>
          <p:cNvSpPr/>
          <p:nvPr/>
        </p:nvSpPr>
        <p:spPr>
          <a:xfrm>
            <a:off x="1981200" y="5029200"/>
            <a:ext cx="563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 smtClean="0">
                <a:hlinkClick r:id="rId2"/>
              </a:rPr>
              <a:t>https://prevodyonline.eu/sk/ciselne-sustavy.html</a:t>
            </a:r>
            <a:r>
              <a:rPr lang="sk-SK" dirty="0" smtClean="0"/>
              <a:t> </a:t>
            </a:r>
            <a:endParaRPr lang="sk-SK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2359</TotalTime>
  <Words>415</Words>
  <Application>Microsoft Office PowerPoint</Application>
  <PresentationFormat>Prezentácia na obrazovke (4:3)</PresentationFormat>
  <Paragraphs>77</Paragraphs>
  <Slides>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4" baseType="lpstr">
      <vt:lpstr>Arial</vt:lpstr>
      <vt:lpstr>Calibri</vt:lpstr>
      <vt:lpstr>Comic Sans MS</vt:lpstr>
      <vt:lpstr>Wingdings</vt:lpstr>
      <vt:lpstr>Motív Office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ELEKTRONIKA</dc:title>
  <dc:creator>Lenka</dc:creator>
  <cp:lastModifiedBy>Dušan Andraško</cp:lastModifiedBy>
  <cp:revision>310</cp:revision>
  <dcterms:modified xsi:type="dcterms:W3CDTF">2020-11-18T13:36:12Z</dcterms:modified>
</cp:coreProperties>
</file>