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4" r:id="rId2"/>
    <p:sldId id="402" r:id="rId3"/>
    <p:sldId id="395" r:id="rId4"/>
    <p:sldId id="400" r:id="rId5"/>
    <p:sldId id="393" r:id="rId6"/>
    <p:sldId id="392" r:id="rId7"/>
    <p:sldId id="401" r:id="rId8"/>
  </p:sldIdLst>
  <p:sldSz cx="9144000" cy="6858000" type="screen4x3"/>
  <p:notesSz cx="6858000" cy="97107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F9A"/>
    <a:srgbClr val="DFEDFD"/>
    <a:srgbClr val="FEB4E5"/>
    <a:srgbClr val="61A7F5"/>
    <a:srgbClr val="618D99"/>
    <a:srgbClr val="9966FF"/>
    <a:srgbClr val="4C6F78"/>
    <a:srgbClr val="CAD9DD"/>
    <a:srgbClr val="4995F1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Štýl s motívom 1 - zvýrazneni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C79F1-CCAC-4360-8D9D-4712A05B046A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4DF0C-5E41-40FA-A1C9-F20695BEFC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C7F5-12BE-46A0-8CA8-16F48721AA7A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35A4-4566-4EEC-9BF1-FAB0C90A2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evodyonline.eu/sk/sep-sedmickova/na-desiatkova-dvojkova-osmickova-sestnastkova/ciselne-sustav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609600" y="880408"/>
            <a:ext cx="762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0" b="1" dirty="0" err="1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rgbClr val="FEB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Šestnástková</a:t>
            </a:r>
            <a:r>
              <a:rPr lang="sk-SK" sz="60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rgbClr val="FEB4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číselná sústava</a:t>
            </a:r>
            <a:endParaRPr lang="sk-SK" sz="60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rgbClr val="FEB4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5800" y="990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>
              <a:buFont typeface="Wingdings" pitchFamily="2" charset="2"/>
              <a:buChar char="ü"/>
            </a:pPr>
            <a:r>
              <a:rPr lang="sk-SK" sz="2400" dirty="0" smtClean="0"/>
              <a:t>V počítačoch sa </a:t>
            </a:r>
            <a:r>
              <a:rPr lang="sk-SK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dvojkové čísla </a:t>
            </a:r>
            <a:r>
              <a:rPr lang="sk-SK" sz="2400" dirty="0" smtClean="0"/>
              <a:t>zoskupujú do skupín po štyroch čísliciach.</a:t>
            </a:r>
          </a:p>
        </p:txBody>
      </p:sp>
      <p:sp>
        <p:nvSpPr>
          <p:cNvPr id="6" name="Obdĺžnik 5"/>
          <p:cNvSpPr/>
          <p:nvPr/>
        </p:nvSpPr>
        <p:spPr>
          <a:xfrm>
            <a:off x="1295400" y="2286000"/>
            <a:ext cx="2779928" cy="2246769"/>
          </a:xfrm>
          <a:prstGeom prst="rect">
            <a:avLst/>
          </a:prstGeom>
          <a:solidFill>
            <a:srgbClr val="DFEDFD"/>
          </a:solidFill>
        </p:spPr>
        <p:txBody>
          <a:bodyPr wrap="none">
            <a:spAutoFit/>
          </a:bodyPr>
          <a:lstStyle/>
          <a:p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          1</a:t>
            </a:r>
          </a:p>
          <a:p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        16</a:t>
            </a:r>
          </a:p>
          <a:p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      256</a:t>
            </a:r>
          </a:p>
          <a:p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 4 096</a:t>
            </a:r>
          </a:p>
          <a:p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  <a:r>
              <a:rPr lang="sk-SK" sz="28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8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65 536</a:t>
            </a:r>
          </a:p>
        </p:txBody>
      </p:sp>
      <p:sp>
        <p:nvSpPr>
          <p:cNvPr id="5" name="Obdĺžnik 4"/>
          <p:cNvSpPr/>
          <p:nvPr/>
        </p:nvSpPr>
        <p:spPr>
          <a:xfrm>
            <a:off x="4495800" y="2133600"/>
            <a:ext cx="3886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Šestnástková</a:t>
            </a:r>
            <a:r>
              <a:rPr lang="sk-SK" sz="36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číselná sústava</a:t>
            </a:r>
            <a:endParaRPr lang="sk-SK" sz="3600" dirty="0">
              <a:ln w="19050">
                <a:solidFill>
                  <a:schemeClr val="tx1"/>
                </a:solidFill>
                <a:prstDash val="solid"/>
              </a:ln>
              <a:solidFill>
                <a:srgbClr val="FEB4E5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5800" y="1524000"/>
            <a:ext cx="800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err="1" smtClean="0"/>
              <a:t>šestnástková</a:t>
            </a:r>
            <a:r>
              <a:rPr lang="sk-SK" sz="2400" dirty="0" smtClean="0"/>
              <a:t> – </a:t>
            </a:r>
            <a:r>
              <a:rPr lang="sk-SK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hexadecimálna sústava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400" dirty="0" smtClean="0"/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je pozičnou sústavou, ktorá používa cifry </a:t>
            </a:r>
            <a:r>
              <a:rPr lang="sk-SK" sz="2400" b="1" dirty="0" smtClean="0"/>
              <a:t>0, 1, 2, 3, 4, 5, 6, 7, 8, 9, </a:t>
            </a:r>
            <a:r>
              <a:rPr lang="sk-SK" sz="2400" dirty="0" smtClean="0"/>
              <a:t>a písmená </a:t>
            </a:r>
            <a:r>
              <a:rPr lang="sk-SK" sz="2400" b="1" dirty="0" smtClean="0"/>
              <a:t>A, B, C, D, E, F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</a:pPr>
            <a:r>
              <a:rPr lang="sk-SK" sz="2400" b="1" dirty="0" smtClean="0"/>
              <a:t>                  </a:t>
            </a:r>
            <a:r>
              <a:rPr lang="sk-SK" sz="2400" b="1" dirty="0" smtClean="0">
                <a:solidFill>
                  <a:srgbClr val="FF0000"/>
                </a:solidFill>
              </a:rPr>
              <a:t>A – 10, B – 11, C – 12, D – 13, E – 14, F – 15 </a:t>
            </a:r>
            <a:endParaRPr lang="sk-SK" sz="2400" b="1" dirty="0" smtClean="0"/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základom sústavy je číslo 16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pozičnými hodnotami sú mocniny čísla 16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16</a:t>
            </a:r>
            <a:r>
              <a:rPr lang="sk-SK" sz="2400" baseline="30000" dirty="0" smtClean="0"/>
              <a:t>0 </a:t>
            </a:r>
            <a:r>
              <a:rPr lang="sk-SK" sz="2400" dirty="0" smtClean="0"/>
              <a:t>= 1,   16</a:t>
            </a:r>
            <a:r>
              <a:rPr lang="sk-SK" sz="2400" baseline="30000" dirty="0" smtClean="0"/>
              <a:t>1 </a:t>
            </a:r>
            <a:r>
              <a:rPr lang="sk-SK" sz="2400" dirty="0" smtClean="0"/>
              <a:t>= 16,   16</a:t>
            </a:r>
            <a:r>
              <a:rPr lang="sk-SK" sz="2400" baseline="30000" dirty="0" smtClean="0"/>
              <a:t>2</a:t>
            </a:r>
            <a:r>
              <a:rPr lang="sk-SK" sz="2400" dirty="0" smtClean="0"/>
              <a:t>= 256,   16</a:t>
            </a:r>
            <a:r>
              <a:rPr lang="sk-SK" sz="2400" baseline="30000" dirty="0" smtClean="0"/>
              <a:t>3 </a:t>
            </a:r>
            <a:r>
              <a:rPr lang="sk-SK" sz="2400" dirty="0" smtClean="0"/>
              <a:t>= 4 096,  ...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napr. číslo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421</a:t>
            </a:r>
            <a:r>
              <a:rPr lang="sk-SK" sz="2400" baseline="-25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2400" dirty="0" smtClean="0"/>
              <a:t> je súčtom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</a:pPr>
            <a:r>
              <a:rPr lang="sk-SK" sz="2400" dirty="0" smtClean="0"/>
              <a:t>      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4 . 16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+ 2 . 16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+ 1. 16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1 024 + 32 + 1 = 1 057</a:t>
            </a:r>
            <a:r>
              <a:rPr lang="sk-SK" sz="2400" baseline="-25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11560" y="670040"/>
            <a:ext cx="813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Šestnástková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číselná sústava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rgbClr val="FEB4E5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524000" y="685800"/>
            <a:ext cx="61702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Prevody čísel medzi </a:t>
            </a:r>
            <a:r>
              <a:rPr lang="sk-SK" sz="4400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šestnástkovou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EB4E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a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desiatkovou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sústavou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3959424" y="958007"/>
            <a:ext cx="145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215</a:t>
            </a:r>
            <a:r>
              <a:rPr lang="sk-SK" sz="32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482025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1A7F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 desiatkového čísla na </a:t>
            </a:r>
            <a:r>
              <a:rPr lang="sk-SK" sz="3200" u="sng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1A7F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šestnástkové</a:t>
            </a: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1A7F5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  <a:endParaRPr lang="sk-SK" sz="3200" u="sng" dirty="0">
              <a:ln w="12700">
                <a:solidFill>
                  <a:schemeClr val="tx1"/>
                </a:solidFill>
                <a:prstDash val="solid"/>
              </a:ln>
              <a:solidFill>
                <a:srgbClr val="61A7F5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63080" y="2101205"/>
            <a:ext cx="66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215 : 16 = 13;    zv. </a:t>
            </a:r>
            <a:r>
              <a:rPr lang="sk-SK" sz="2400" b="1" dirty="0" smtClean="0">
                <a:solidFill>
                  <a:srgbClr val="F1651F"/>
                </a:solidFill>
              </a:rPr>
              <a:t>7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015480" y="2533253"/>
            <a:ext cx="38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13 : 16 = 0;      zv. </a:t>
            </a:r>
            <a:r>
              <a:rPr lang="sk-SK" sz="2400" b="1" dirty="0" smtClean="0">
                <a:solidFill>
                  <a:srgbClr val="F1651F"/>
                </a:solidFill>
              </a:rPr>
              <a:t>13      </a:t>
            </a:r>
            <a:endParaRPr lang="sk-SK" sz="2400" b="1" dirty="0">
              <a:solidFill>
                <a:srgbClr val="F1651F"/>
              </a:solidFill>
            </a:endParaRPr>
          </a:p>
        </p:txBody>
      </p:sp>
      <p:graphicFrame>
        <p:nvGraphicFramePr>
          <p:cNvPr id="12" name="Tabuľka 11"/>
          <p:cNvGraphicFramePr>
            <a:graphicFrameLocks noGrp="1"/>
          </p:cNvGraphicFramePr>
          <p:nvPr/>
        </p:nvGraphicFramePr>
        <p:xfrm>
          <a:off x="1447800" y="4419600"/>
          <a:ext cx="6396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err="1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Šestnástková</a:t>
                      </a:r>
                      <a:r>
                        <a:rPr lang="sk-SK" sz="2400" dirty="0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 sústava</a:t>
                      </a:r>
                      <a:endParaRPr lang="sk-SK" sz="2400" dirty="0">
                        <a:solidFill>
                          <a:srgbClr val="FEB4E5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215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aseline="0" dirty="0" smtClean="0">
                          <a:latin typeface="Arial" pitchFamily="34" charset="0"/>
                          <a:cs typeface="Arial" pitchFamily="34" charset="0"/>
                        </a:rPr>
                        <a:t>D7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4191000" y="48768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=</a:t>
            </a:r>
            <a:endParaRPr lang="sk-SK" sz="2400" b="1" dirty="0"/>
          </a:p>
        </p:txBody>
      </p:sp>
      <p:sp>
        <p:nvSpPr>
          <p:cNvPr id="20" name="Šípka nahor 19"/>
          <p:cNvSpPr/>
          <p:nvPr/>
        </p:nvSpPr>
        <p:spPr>
          <a:xfrm>
            <a:off x="5334000" y="2057401"/>
            <a:ext cx="504000" cy="990600"/>
          </a:xfrm>
          <a:prstGeom prst="upArrow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840130" y="25482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–     </a:t>
            </a:r>
            <a:r>
              <a:rPr lang="sk-SK" sz="2400" b="1" dirty="0" smtClean="0">
                <a:solidFill>
                  <a:srgbClr val="F1651F"/>
                </a:solidFill>
              </a:rPr>
              <a:t>D </a:t>
            </a:r>
            <a:endParaRPr lang="sk-SK" sz="2400" b="1" dirty="0">
              <a:solidFill>
                <a:srgbClr val="F1651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2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3962400" y="939225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A1F</a:t>
            </a:r>
            <a:r>
              <a:rPr lang="sk-SK" sz="32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73832" y="175260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9D3B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sk-SK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39552" y="2472679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9D3B0A"/>
                </a:solidFill>
              </a:rPr>
              <a:t>A</a:t>
            </a:r>
            <a:r>
              <a:rPr lang="sk-SK" sz="2400" b="1" dirty="0" smtClean="0"/>
              <a:t>*16</a:t>
            </a:r>
            <a:r>
              <a:rPr lang="sk-SK" sz="2400" b="1" baseline="30000" dirty="0" smtClean="0"/>
              <a:t>2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0070C0"/>
                </a:solidFill>
              </a:rPr>
              <a:t>1</a:t>
            </a:r>
            <a:r>
              <a:rPr lang="sk-SK" sz="2400" b="1" dirty="0" smtClean="0"/>
              <a:t>*16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00B050"/>
                </a:solidFill>
              </a:rPr>
              <a:t>F</a:t>
            </a:r>
            <a:r>
              <a:rPr lang="sk-SK" sz="2400" b="1" dirty="0" smtClean="0"/>
              <a:t>*16</a:t>
            </a:r>
            <a:r>
              <a:rPr lang="sk-SK" sz="2400" b="1" baseline="30000" dirty="0" smtClean="0"/>
              <a:t>0</a:t>
            </a:r>
            <a:r>
              <a:rPr lang="sk-SK" sz="2400" b="1" dirty="0" smtClean="0"/>
              <a:t> = </a:t>
            </a:r>
            <a:endParaRPr lang="sk-SK" sz="24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39552" y="2921050"/>
            <a:ext cx="746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10*256 + 1*16 + 15*1 = 2 560 + 16 + 15 =</a:t>
            </a:r>
            <a:endParaRPr lang="sk-SK" sz="24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683568" y="3408783"/>
            <a:ext cx="7776864" cy="584775"/>
          </a:xfrm>
          <a:prstGeom prst="rect">
            <a:avLst/>
          </a:prstGeom>
          <a:solidFill>
            <a:srgbClr val="D8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2 591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uľka 11"/>
          <p:cNvGraphicFramePr>
            <a:graphicFrameLocks noGrp="1"/>
          </p:cNvGraphicFramePr>
          <p:nvPr/>
        </p:nvGraphicFramePr>
        <p:xfrm>
          <a:off x="1447800" y="4419600"/>
          <a:ext cx="6396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err="1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Šestnástková</a:t>
                      </a:r>
                      <a:r>
                        <a:rPr lang="sk-SK" sz="2400" dirty="0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 sústava</a:t>
                      </a:r>
                      <a:endParaRPr lang="sk-SK" sz="2400" dirty="0">
                        <a:solidFill>
                          <a:srgbClr val="FEB4E5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aseline="0" dirty="0" smtClean="0">
                          <a:latin typeface="Arial" pitchFamily="34" charset="0"/>
                          <a:cs typeface="Arial" pitchFamily="34" charset="0"/>
                        </a:rPr>
                        <a:t>A1F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aseline="0" dirty="0" smtClean="0">
                          <a:latin typeface="Arial" pitchFamily="34" charset="0"/>
                          <a:cs typeface="Arial" pitchFamily="34" charset="0"/>
                        </a:rPr>
                        <a:t>2 591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4457328" y="492365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=</a:t>
            </a:r>
            <a:endParaRPr lang="sk-SK" sz="2400" b="1" dirty="0"/>
          </a:p>
        </p:txBody>
      </p:sp>
      <p:sp>
        <p:nvSpPr>
          <p:cNvPr id="16" name="Obdĺžnik 15"/>
          <p:cNvSpPr/>
          <p:nvPr/>
        </p:nvSpPr>
        <p:spPr>
          <a:xfrm>
            <a:off x="381000" y="482025"/>
            <a:ext cx="830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4995F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 </a:t>
            </a:r>
            <a:r>
              <a:rPr lang="sk-SK" sz="3200" u="sng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4995F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šestnástkového</a:t>
            </a: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4995F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čísla na desiatkové</a:t>
            </a:r>
            <a:endParaRPr lang="sk-SK" sz="3200" u="sng" dirty="0">
              <a:ln w="12700">
                <a:solidFill>
                  <a:schemeClr val="tx1"/>
                </a:solidFill>
                <a:prstDash val="solid"/>
              </a:ln>
              <a:solidFill>
                <a:srgbClr val="4995F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9" grpId="0"/>
      <p:bldP spid="10" grpId="0"/>
      <p:bldP spid="11" grpId="0" animBg="1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609600" y="457200"/>
            <a:ext cx="2667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Cvičenie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1447800" y="1600200"/>
          <a:ext cx="63960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err="1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Šestnástková</a:t>
                      </a:r>
                      <a:r>
                        <a:rPr lang="sk-SK" sz="2400" dirty="0" smtClean="0">
                          <a:solidFill>
                            <a:srgbClr val="FEB4E5"/>
                          </a:solidFill>
                          <a:latin typeface="Comic Sans MS" pitchFamily="66" charset="0"/>
                          <a:cs typeface="Arial" pitchFamily="34" charset="0"/>
                        </a:rPr>
                        <a:t> sústava</a:t>
                      </a:r>
                      <a:endParaRPr lang="sk-SK" sz="2400" dirty="0">
                        <a:solidFill>
                          <a:srgbClr val="FEB4E5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501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2B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dĺžnik 3"/>
          <p:cNvSpPr/>
          <p:nvPr/>
        </p:nvSpPr>
        <p:spPr>
          <a:xfrm>
            <a:off x="5915628" y="2057400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1A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676852" y="251460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19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837940" y="2971800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1F5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676560" y="342900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43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295400" y="5221069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https://prevodyonline.eu/sk/sep-sedmickova/na-desiatkova-dvojkova-osmickova-sestnastkova/ciselne-sustavy.html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266</Words>
  <Application>Microsoft Office PowerPoint</Application>
  <PresentationFormat>Prezentácia na obrazovke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ELEKTRONIKA</dc:title>
  <dc:creator>Lenka</dc:creator>
  <cp:lastModifiedBy>Dušan Andraško</cp:lastModifiedBy>
  <cp:revision>336</cp:revision>
  <dcterms:modified xsi:type="dcterms:W3CDTF">2020-11-18T13:37:17Z</dcterms:modified>
</cp:coreProperties>
</file>