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306" r:id="rId4"/>
    <p:sldId id="266" r:id="rId5"/>
    <p:sldId id="307" r:id="rId6"/>
    <p:sldId id="302" r:id="rId7"/>
    <p:sldId id="303" r:id="rId8"/>
    <p:sldId id="270" r:id="rId9"/>
    <p:sldId id="323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19" r:id="rId21"/>
    <p:sldId id="322" r:id="rId22"/>
    <p:sldId id="305" r:id="rId23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5" autoAdjust="0"/>
    <p:restoredTop sz="94660"/>
  </p:normalViewPr>
  <p:slideViewPr>
    <p:cSldViewPr>
      <p:cViewPr varScale="1">
        <p:scale>
          <a:sx n="63" d="100"/>
          <a:sy n="63" d="100"/>
        </p:scale>
        <p:origin x="1257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EE6D-CF74-4B6C-B87F-F8B1F31B66F0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3AFF-26CE-4053-B5CA-0EC701716B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476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Solárne</a:t>
            </a:r>
            <a:r>
              <a:rPr lang="cs-CZ" dirty="0" smtClean="0"/>
              <a:t> články </a:t>
            </a:r>
            <a:r>
              <a:rPr lang="cs-CZ" dirty="0" err="1" smtClean="0"/>
              <a:t>sú</a:t>
            </a:r>
            <a:r>
              <a:rPr lang="cs-CZ" dirty="0" smtClean="0"/>
              <a:t> </a:t>
            </a:r>
            <a:r>
              <a:rPr lang="cs-CZ" dirty="0" err="1" smtClean="0"/>
              <a:t>zariadenia</a:t>
            </a:r>
            <a:r>
              <a:rPr lang="cs-CZ" dirty="0" smtClean="0"/>
              <a:t>,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pomocou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fotovoltického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javu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premieňajú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svetlo</a:t>
            </a:r>
            <a:r>
              <a:rPr lang="cs-CZ" baseline="0" dirty="0" smtClean="0"/>
              <a:t> na elektrické </a:t>
            </a:r>
            <a:r>
              <a:rPr lang="cs-CZ" baseline="0" dirty="0" err="1" smtClean="0"/>
              <a:t>napätie</a:t>
            </a:r>
            <a:r>
              <a:rPr lang="cs-CZ" baseline="0" dirty="0" smtClean="0"/>
              <a:t>. </a:t>
            </a:r>
            <a:r>
              <a:rPr lang="cs-CZ" baseline="0" dirty="0" err="1" smtClean="0"/>
              <a:t>Najčastejšie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vyrábajú</a:t>
            </a:r>
            <a:r>
              <a:rPr lang="cs-CZ" baseline="0" dirty="0" smtClean="0"/>
              <a:t> z polovodivého </a:t>
            </a:r>
            <a:r>
              <a:rPr lang="cs-CZ" baseline="0" dirty="0" err="1" smtClean="0"/>
              <a:t>Kremíka</a:t>
            </a:r>
            <a:r>
              <a:rPr lang="cs-CZ" baseline="0" dirty="0" smtClean="0"/>
              <a:t>. 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5444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Na</a:t>
            </a:r>
            <a:r>
              <a:rPr lang="cs-CZ" baseline="0" dirty="0" smtClean="0"/>
              <a:t> povrchu </a:t>
            </a:r>
            <a:r>
              <a:rPr lang="cs-CZ" baseline="0" dirty="0" err="1" smtClean="0"/>
              <a:t>solárneho</a:t>
            </a:r>
            <a:r>
              <a:rPr lang="cs-CZ" baseline="0" dirty="0" smtClean="0"/>
              <a:t> auta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umiestnenéí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solárne</a:t>
            </a:r>
            <a:r>
              <a:rPr lang="cs-CZ" baseline="0" dirty="0" smtClean="0"/>
              <a:t> panely . </a:t>
            </a:r>
            <a:r>
              <a:rPr lang="cs-CZ" baseline="0" dirty="0" err="1" smtClean="0"/>
              <a:t>Tie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vytvárajú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elektrickú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ktorá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poháňa</a:t>
            </a:r>
            <a:r>
              <a:rPr lang="cs-CZ" baseline="0" dirty="0" smtClean="0"/>
              <a:t> motor.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767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Toto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hračky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fungujú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solárnu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. Na </a:t>
            </a:r>
            <a:r>
              <a:rPr lang="cs-CZ" baseline="0" dirty="0" err="1" smtClean="0"/>
              <a:t>každej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fotovoltické</a:t>
            </a:r>
            <a:r>
              <a:rPr lang="cs-CZ" baseline="0" dirty="0" smtClean="0"/>
              <a:t> články,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vytvárajú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elektrickú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. </a:t>
            </a:r>
            <a:r>
              <a:rPr lang="cs-CZ" baseline="0" dirty="0" err="1" smtClean="0"/>
              <a:t>Vďaka</a:t>
            </a:r>
            <a:r>
              <a:rPr lang="cs-CZ" baseline="0" dirty="0" smtClean="0"/>
              <a:t> tomu </a:t>
            </a:r>
            <a:r>
              <a:rPr lang="cs-CZ" baseline="0" dirty="0" err="1" smtClean="0"/>
              <a:t>funújú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257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28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Používajú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v kalkulačkách</a:t>
            </a:r>
            <a:r>
              <a:rPr lang="cs-CZ" baseline="0" dirty="0" smtClean="0"/>
              <a:t> a v </a:t>
            </a:r>
            <a:r>
              <a:rPr lang="cs-CZ" baseline="0" dirty="0" err="1" smtClean="0"/>
              <a:t>satelitoch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43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Toto </a:t>
            </a:r>
            <a:r>
              <a:rPr lang="cs-CZ" dirty="0" err="1" smtClean="0"/>
              <a:t>sú</a:t>
            </a:r>
            <a:r>
              <a:rPr lang="cs-CZ" dirty="0" smtClean="0"/>
              <a:t> </a:t>
            </a:r>
            <a:r>
              <a:rPr lang="cs-CZ" dirty="0" err="1" smtClean="0"/>
              <a:t>solárne</a:t>
            </a:r>
            <a:r>
              <a:rPr lang="cs-CZ" dirty="0" smtClean="0"/>
              <a:t> panely, </a:t>
            </a:r>
            <a:r>
              <a:rPr lang="cs-CZ" dirty="0" err="1" smtClean="0"/>
              <a:t>ktoré</a:t>
            </a:r>
            <a:r>
              <a:rPr lang="cs-CZ" dirty="0" smtClean="0"/>
              <a:t> </a:t>
            </a:r>
            <a:r>
              <a:rPr lang="cs-CZ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vlastne</a:t>
            </a:r>
            <a:r>
              <a:rPr lang="cs-CZ" baseline="0" dirty="0" smtClean="0"/>
              <a:t> tisícky </a:t>
            </a:r>
            <a:r>
              <a:rPr lang="cs-CZ" baseline="0" dirty="0" err="1" smtClean="0"/>
              <a:t>prepojených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fotovoltických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článkov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142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 </a:t>
            </a:r>
            <a:r>
              <a:rPr lang="cs-CZ" dirty="0" err="1" smtClean="0"/>
              <a:t>solárnych</a:t>
            </a:r>
            <a:r>
              <a:rPr lang="cs-CZ" dirty="0" smtClean="0"/>
              <a:t> </a:t>
            </a:r>
            <a:r>
              <a:rPr lang="cs-CZ" dirty="0" err="1" smtClean="0"/>
              <a:t>peciach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</a:t>
            </a:r>
            <a:r>
              <a:rPr lang="cs-CZ" dirty="0" err="1" smtClean="0"/>
              <a:t>pomocou</a:t>
            </a:r>
            <a:r>
              <a:rPr lang="cs-CZ" dirty="0" smtClean="0"/>
              <a:t> </a:t>
            </a:r>
            <a:r>
              <a:rPr lang="cs-CZ" dirty="0" err="1" smtClean="0"/>
              <a:t>zrkadiel</a:t>
            </a:r>
            <a:r>
              <a:rPr lang="cs-CZ" dirty="0" smtClean="0"/>
              <a:t> </a:t>
            </a:r>
            <a:r>
              <a:rPr lang="cs-CZ" dirty="0" err="1" smtClean="0"/>
              <a:t>sústredia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slnečné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lúče</a:t>
            </a:r>
            <a:r>
              <a:rPr lang="cs-CZ" baseline="0" dirty="0" smtClean="0"/>
              <a:t> na jeden bod, kde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vytvorí</a:t>
            </a:r>
            <a:r>
              <a:rPr lang="cs-CZ" baseline="0" dirty="0" smtClean="0"/>
              <a:t> teplo.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19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varič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používa</a:t>
            </a:r>
            <a:r>
              <a:rPr lang="cs-CZ" baseline="0" dirty="0" smtClean="0"/>
              <a:t> v </a:t>
            </a:r>
            <a:r>
              <a:rPr lang="cs-CZ" baseline="0" dirty="0" err="1" smtClean="0"/>
              <a:t>oblastiach</a:t>
            </a:r>
            <a:r>
              <a:rPr lang="cs-CZ" baseline="0" dirty="0" smtClean="0"/>
              <a:t> , kde </a:t>
            </a:r>
            <a:r>
              <a:rPr lang="cs-CZ" baseline="0" dirty="0" err="1" smtClean="0"/>
              <a:t>nie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dostupné </a:t>
            </a:r>
            <a:r>
              <a:rPr lang="cs-CZ" baseline="0" dirty="0" err="1" smtClean="0"/>
              <a:t>fosílne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palivá</a:t>
            </a:r>
            <a:r>
              <a:rPr lang="cs-CZ" baseline="0" dirty="0" smtClean="0"/>
              <a:t>,  na </a:t>
            </a:r>
            <a:r>
              <a:rPr lang="cs-CZ" baseline="0" dirty="0" err="1" smtClean="0"/>
              <a:t>zohrievanie</a:t>
            </a:r>
            <a:r>
              <a:rPr lang="cs-CZ" baseline="0" dirty="0" smtClean="0"/>
              <a:t> jedla.  </a:t>
            </a:r>
            <a:r>
              <a:rPr lang="cs-CZ" baseline="0" dirty="0" err="1" smtClean="0"/>
              <a:t>Solárna</a:t>
            </a:r>
            <a:r>
              <a:rPr lang="cs-CZ" baseline="0" dirty="0" smtClean="0"/>
              <a:t> pec je </a:t>
            </a:r>
            <a:r>
              <a:rPr lang="cs-CZ" baseline="0" dirty="0" err="1" smtClean="0"/>
              <a:t>oveľa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väčšia</a:t>
            </a:r>
            <a:r>
              <a:rPr lang="cs-CZ" baseline="0" dirty="0" smtClean="0"/>
              <a:t> , a </a:t>
            </a:r>
            <a:r>
              <a:rPr lang="cs-CZ" baseline="0" dirty="0" err="1" smtClean="0"/>
              <a:t>používa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rôzne</a:t>
            </a:r>
            <a:r>
              <a:rPr lang="cs-CZ" baseline="0" dirty="0" smtClean="0"/>
              <a:t> účely. </a:t>
            </a:r>
            <a:r>
              <a:rPr lang="cs-CZ" baseline="0" dirty="0" err="1" smtClean="0"/>
              <a:t>Môže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v </a:t>
            </a:r>
            <a:r>
              <a:rPr lang="cs-CZ" baseline="0" dirty="0" err="1" smtClean="0"/>
              <a:t>ňom</a:t>
            </a:r>
            <a:r>
              <a:rPr lang="cs-CZ" baseline="0" dirty="0" smtClean="0"/>
              <a:t> aj </a:t>
            </a:r>
            <a:r>
              <a:rPr lang="cs-CZ" baseline="0" dirty="0" err="1" smtClean="0"/>
              <a:t>taviť</a:t>
            </a:r>
            <a:r>
              <a:rPr lang="cs-CZ" baseline="0" dirty="0" smtClean="0"/>
              <a:t> kov.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63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Solárna</a:t>
            </a:r>
            <a:r>
              <a:rPr lang="cs-CZ" dirty="0" smtClean="0"/>
              <a:t> </a:t>
            </a:r>
            <a:r>
              <a:rPr lang="cs-CZ" dirty="0" err="1" smtClean="0"/>
              <a:t>energia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</a:t>
            </a:r>
            <a:r>
              <a:rPr lang="cs-CZ" dirty="0" err="1" smtClean="0"/>
              <a:t>ďalej</a:t>
            </a:r>
            <a:r>
              <a:rPr lang="cs-CZ" dirty="0" smtClean="0"/>
              <a:t> </a:t>
            </a:r>
            <a:r>
              <a:rPr lang="cs-CZ" dirty="0" err="1" smtClean="0"/>
              <a:t>využíva</a:t>
            </a:r>
            <a:r>
              <a:rPr lang="cs-CZ" dirty="0" smtClean="0"/>
              <a:t> na </a:t>
            </a:r>
            <a:r>
              <a:rPr lang="cs-CZ" dirty="0" err="1" smtClean="0"/>
              <a:t>ohrievanie</a:t>
            </a:r>
            <a:r>
              <a:rPr lang="cs-CZ" dirty="0" smtClean="0"/>
              <a:t> vody. </a:t>
            </a:r>
            <a:r>
              <a:rPr lang="cs-CZ" dirty="0" err="1" smtClean="0"/>
              <a:t>Cez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rúrky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paneloch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prechádza</a:t>
            </a:r>
            <a:r>
              <a:rPr lang="cs-CZ" baseline="0" dirty="0" smtClean="0"/>
              <a:t> voda, </a:t>
            </a:r>
            <a:r>
              <a:rPr lang="cs-CZ" baseline="0" dirty="0" err="1" smtClean="0"/>
              <a:t>ktorú</a:t>
            </a:r>
            <a:r>
              <a:rPr lang="cs-CZ" baseline="0" dirty="0" smtClean="0"/>
              <a:t>  </a:t>
            </a:r>
            <a:r>
              <a:rPr lang="cs-CZ" baseline="0" dirty="0" err="1" smtClean="0"/>
              <a:t>zohrieva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slnečná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energia</a:t>
            </a:r>
            <a:r>
              <a:rPr lang="cs-CZ" baseline="0" dirty="0" smtClean="0"/>
              <a:t>. </a:t>
            </a:r>
            <a:r>
              <a:rPr lang="cs-CZ" baseline="0" dirty="0" err="1" smtClean="0"/>
              <a:t>Tieto</a:t>
            </a:r>
            <a:r>
              <a:rPr lang="cs-CZ" baseline="0" dirty="0" smtClean="0"/>
              <a:t> panely </a:t>
            </a:r>
            <a:r>
              <a:rPr lang="cs-CZ" baseline="0" dirty="0" err="1" smtClean="0"/>
              <a:t>sú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zvyčajne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umiestnené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strechách</a:t>
            </a:r>
            <a:r>
              <a:rPr lang="cs-CZ" baseline="0" dirty="0" smtClean="0"/>
              <a:t> domov.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257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Čerpadlo </a:t>
            </a:r>
            <a:r>
              <a:rPr lang="cs-CZ" dirty="0" err="1" smtClean="0"/>
              <a:t>prečerpá</a:t>
            </a:r>
            <a:r>
              <a:rPr lang="cs-CZ" dirty="0" smtClean="0"/>
              <a:t> vodu do </a:t>
            </a:r>
            <a:r>
              <a:rPr lang="cs-CZ" dirty="0" err="1" smtClean="0"/>
              <a:t>solárneho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panela</a:t>
            </a:r>
            <a:r>
              <a:rPr lang="cs-CZ" baseline="0" dirty="0" smtClean="0"/>
              <a:t>. Tam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zohreje</a:t>
            </a:r>
            <a:r>
              <a:rPr lang="cs-CZ" baseline="0" dirty="0" smtClean="0"/>
              <a:t> a teplá voda </a:t>
            </a:r>
            <a:r>
              <a:rPr lang="cs-CZ" baseline="0" dirty="0" err="1" smtClean="0"/>
              <a:t>tečie</a:t>
            </a:r>
            <a:r>
              <a:rPr lang="cs-CZ" baseline="0" dirty="0" smtClean="0"/>
              <a:t> dole do </a:t>
            </a:r>
            <a:r>
              <a:rPr lang="cs-CZ" baseline="0" dirty="0" err="1" smtClean="0"/>
              <a:t>zbernej</a:t>
            </a:r>
            <a:r>
              <a:rPr lang="cs-CZ" baseline="0" dirty="0" smtClean="0"/>
              <a:t> nádoby, kde </a:t>
            </a:r>
            <a:r>
              <a:rPr lang="cs-CZ" baseline="0" dirty="0" err="1" smtClean="0"/>
              <a:t>sa</a:t>
            </a:r>
            <a:r>
              <a:rPr lang="cs-CZ" baseline="0" dirty="0" smtClean="0"/>
              <a:t> hromadí a je </a:t>
            </a:r>
            <a:r>
              <a:rPr lang="cs-CZ" baseline="0" dirty="0" err="1" smtClean="0"/>
              <a:t>pripravená</a:t>
            </a:r>
            <a:r>
              <a:rPr lang="cs-CZ" baseline="0" dirty="0" smtClean="0"/>
              <a:t> na </a:t>
            </a:r>
            <a:r>
              <a:rPr lang="cs-CZ" baseline="0" dirty="0" err="1" smtClean="0"/>
              <a:t>použitie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467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Solárne</a:t>
            </a:r>
            <a:r>
              <a:rPr lang="cs-CZ" dirty="0" smtClean="0"/>
              <a:t> </a:t>
            </a:r>
            <a:r>
              <a:rPr lang="cs-CZ" dirty="0" err="1" smtClean="0"/>
              <a:t>lietadlo</a:t>
            </a:r>
            <a:r>
              <a:rPr lang="cs-CZ" dirty="0" smtClean="0"/>
              <a:t> </a:t>
            </a:r>
            <a:r>
              <a:rPr lang="cs-CZ" dirty="0" err="1" smtClean="0"/>
              <a:t>solar</a:t>
            </a:r>
            <a:r>
              <a:rPr lang="cs-CZ" dirty="0" smtClean="0"/>
              <a:t> </a:t>
            </a:r>
            <a:r>
              <a:rPr lang="cs-CZ" dirty="0" err="1" smtClean="0"/>
              <a:t>čelendžer</a:t>
            </a:r>
            <a:r>
              <a:rPr lang="cs-CZ" dirty="0" smtClean="0"/>
              <a:t> </a:t>
            </a:r>
            <a:r>
              <a:rPr lang="cs-CZ" dirty="0" err="1" smtClean="0"/>
              <a:t>preletelo</a:t>
            </a:r>
            <a:r>
              <a:rPr lang="cs-CZ" dirty="0" smtClean="0"/>
              <a:t> v roku 1981 kanál la </a:t>
            </a:r>
            <a:r>
              <a:rPr lang="cs-CZ" dirty="0" err="1" smtClean="0"/>
              <a:t>manš</a:t>
            </a:r>
            <a:r>
              <a:rPr lang="cs-CZ" dirty="0" smtClean="0"/>
              <a:t>.</a:t>
            </a:r>
            <a:r>
              <a:rPr lang="cs-CZ" baseline="0" dirty="0" smtClean="0"/>
              <a:t> Jeho </a:t>
            </a:r>
            <a:r>
              <a:rPr lang="cs-CZ" baseline="0" dirty="0" err="1" smtClean="0"/>
              <a:t>zdrojom</a:t>
            </a:r>
            <a:r>
              <a:rPr lang="cs-CZ" baseline="0" dirty="0" smtClean="0"/>
              <a:t> energie bolo </a:t>
            </a:r>
            <a:r>
              <a:rPr lang="cs-CZ" baseline="0" dirty="0" err="1" smtClean="0"/>
              <a:t>slnko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087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Okolo </a:t>
            </a:r>
            <a:r>
              <a:rPr lang="cs-CZ" dirty="0" err="1" smtClean="0"/>
              <a:t>základne</a:t>
            </a:r>
            <a:r>
              <a:rPr lang="cs-CZ" dirty="0" smtClean="0"/>
              <a:t> komína je stavba podobná skleníku v </a:t>
            </a:r>
            <a:r>
              <a:rPr lang="cs-CZ" dirty="0" err="1" smtClean="0"/>
              <a:t>ktorom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</a:t>
            </a:r>
            <a:r>
              <a:rPr lang="cs-CZ" dirty="0" err="1" smtClean="0"/>
              <a:t>zohrieva</a:t>
            </a:r>
            <a:r>
              <a:rPr lang="cs-CZ" dirty="0" smtClean="0"/>
              <a:t> vzduch. Ten potom </a:t>
            </a:r>
            <a:r>
              <a:rPr lang="cs-CZ" dirty="0" err="1" smtClean="0"/>
              <a:t>prúdi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hore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komínom</a:t>
            </a:r>
            <a:r>
              <a:rPr lang="cs-CZ" baseline="0" dirty="0" smtClean="0"/>
              <a:t> a </a:t>
            </a:r>
            <a:r>
              <a:rPr lang="cs-CZ" baseline="0" dirty="0" err="1" smtClean="0"/>
              <a:t>roztáča</a:t>
            </a:r>
            <a:r>
              <a:rPr lang="cs-CZ" baseline="0" dirty="0" smtClean="0"/>
              <a:t> turbíny , </a:t>
            </a:r>
            <a:r>
              <a:rPr lang="cs-CZ" baseline="0" dirty="0" err="1" smtClean="0"/>
              <a:t>ktoré</a:t>
            </a:r>
            <a:r>
              <a:rPr lang="cs-CZ" baseline="0" dirty="0" smtClean="0"/>
              <a:t> </a:t>
            </a:r>
            <a:r>
              <a:rPr lang="cs-CZ" baseline="0" dirty="0" err="1" smtClean="0"/>
              <a:t>generujú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elektrickú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energiu</a:t>
            </a:r>
            <a:r>
              <a:rPr lang="cs-CZ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2FA4F-AA25-4A11-9976-03EF060EA2C9}" type="slidenum">
              <a:rPr lang="sk-SK" smtClean="0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495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CEA1-6C48-4B9F-AF3B-398AFA6A7B1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9414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FF46F-C192-4CBC-B182-1D8155BDBE9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6243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D342-C12C-4B42-9BA9-FE5CD627172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1456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Nadpis a diagram alebo organizačná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jektu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CBE5E-3031-4B2B-9DEC-81091A857AD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01981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k-SK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60BCE-A3EB-4C05-BD38-B1398F71315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3971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B3571-E226-4C10-AE9C-0A3FA8E2A8F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3930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A2E33-6317-4EEF-B669-922207F8537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74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5DA9-95D9-4C9A-9549-C8CBE7BEFABE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3461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B01FF-1B55-44F6-9428-FED514218957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868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E1E05-CE87-4FFE-BEE0-D1BF50471B2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4799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1BB20-ED88-45B4-ABC7-AFC4CB68A78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1595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2E351-F38A-4173-BF56-7CCF361BF83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3961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3F7D-56D5-46D1-8210-FDFEED78777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0089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5EE36-A31A-4094-9303-F9E320DBE15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8971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DFFE66C-1EEA-4EF6-AA5A-5351F578D21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www.fae.sk/OEZ/slnko/kapac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5113337" cy="2232025"/>
          </a:xfrm>
        </p:spPr>
        <p:txBody>
          <a:bodyPr/>
          <a:lstStyle/>
          <a:p>
            <a:pPr algn="l" eaLnBrk="1" hangingPunct="1">
              <a:defRPr/>
            </a:pPr>
            <a:r>
              <a:rPr lang="sk-SK" sz="40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Využitie slnečnej energie  </a:t>
            </a:r>
          </a:p>
        </p:txBody>
      </p:sp>
      <p:pic>
        <p:nvPicPr>
          <p:cNvPr id="3075" name="Picture 7" descr="red-sunse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3860800"/>
            <a:ext cx="792003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14" descr="data:image/jpeg;base64,/9j/4AAQSkZJRgABAQAAAQABAAD/2wCEAAkGBhQSEBUUERQWFBQVGBcXGBgWGBgXGBgUFxQYFxUdGxsYHCYeFx4kGRgXHy8gIygpLCwvFx4yNTAqNSYrLCkBCQoKDgwOGg8PGi0kHyQ0LCwvMCwsLCwsKi0sLCwpLCwsLCkpLCwsLCwsLCwsLCwsLCksLCwsLCwsLCwsLCwsLP/AABEIAOEA4AMBIgACEQEDEQH/xAAcAAACAgMBAQAAAAAAAAAAAAAABQQGAQMHAgj/xABDEAACAQIFAQYDBgQEBAYDAQABAhEAAwQFEiExQQYTIlFhcTKBkQcUQlKhwSNysdFiguHwM1OiwiRDc7LD8RZjkhX/xAAaAQACAwEBAAAAAAAAAAAAAAAAAwIEBQEG/8QALxEAAgIBAwIFAwMEAwAAAAAAAQIAAxEEEiExQRMiUWFxBYGRobHwIzJCwRTC4f/aAAwDAQACEQMRAD8A7jRRRRCFFFFEIUUUUQhRRRRCFFFeC8UQnuivOqjVRCZomoea4w2rLuBJUbA8STAn03pXgsxurdRbjK4uSNl0lSFLTzuu0Uh7kRghPJkS2JYKzWsvHOwrKXAdxuPSnyU90UUUQhRWJrNEIUUUUQhRRRRCFFFFEIUUUUQhRRRRCFFFFEIUUViaITNFE0UQmDSnGlzcQeHklInoPxfKm1YK0u2vxF25xDpImIvOtlmgFwpMCYJA2G9V7BY9w9lheNzvGAZTBBBEkgAeGBv8qsOZYs21BAEkhRPAJ6mkl/Ad9h73dKlu98OtfCDwxGobrI8JPSarW82KoYgjnHrFvnqJJznEvqKyQpXwrpDByeQZBnyjbmomOtpYw73sKoa4AFmWuaAWAeASeBvA8qTYTHXcHh9INs945gau8W2AokSpG7GTE9Kn5HimvLptHS4t6mJ3AaSlqNuNOtvpzUQcWHnOf0+IjxA/l6HE8WrmIxmCIYjV3kLP8PvkUAnb3JGwg6abdl8KcOht3WUOzalTUDpEDb+ppLnnZm5cuJde9bOm2oZ2mUNsksyQI3n03HXgTkxdu73j2nDKv8RpDC4NMHYEbzp2NScsrBgMnp17es5WMN5uo/WWwGg1Wuz/AGpbEXSjIF8OpdJJ2BGx+tWMvHNWkcMMiWVcOMiLhmkYg2m4IBU+sbg0yDUhxdqbpfYjkMNxI8/6Vqe7euMFtvAPUeXHX/Ssiv6kFYpYOc4A9Za8MNjb95ZJrNaMLZ0qAWLR1YyTW+tkciIhRRRXYQoooohCiiiiEKKKKIQoooNEJoxGIVQNRAkwCeJ6UrbN9JQuQIDSAfimNJHUDafnU7MgdB8SqIMkjpHnIiqpB3VlOv1/rv0rG+o6y2gqEHWdAzLVl+ODqPEpYjUQvQE/7HyqYTSjIrBVIDCBIIg6g3PM7czEdalZhhHeNFwr6bQffrWgljmoORzjpBeTMYHMNb3FIjSxj1X/AO6nk0hSwxc21bS4WSw3gT0mnGGtFVALFj5mJP0qGkssdSbBBiM8Rdm2ZDRcRBqeCokSmsjwgz6xVZyy1insXUdXKDuzpdQjHxTcUAASIA9DxVize3bsg3nLadQOgR4nkRz6x16VEyO+t7vLlolWBI0uAN2OoaiCdQ6Dy3rnmLbX9+npKzgFwMxfddVJuCwSqo0q6lQ7baVgjeNzMGINRMrzUJdvC7auqcUutBaQsVtoO6YAAAwCJBgSGFQ8BiDcxL96wDKz97buOoJG5CaWIkHaGiIIINZzbMbdi7h2Nm6Wxdu5YNlGL3QA6lGXvGG2xkbbH0qNKBF2jt6xStk7ukaWO8a1dL2Lmi4RbRICMFIlrmnfSCQAB/hk817wWXPh71xbTKzBV1G4vQyQoVT9TNaLGbtaug/csWUTaV7m6wbRphhbuFgI3jz3r3iMaWdruJtXrOpAQFIkJuEV9oLknffwyBvyeOjbMrwR0z6SZC8MZMwkQHtW+61Ahu6WZuKxBEgcbSOm5p1iMua9aUO7IYGoLEE+sg1o7NZlau29NpSmjYq25EyZmd533p0KfTXjzZzn8RqAMsS3Mn7q2TbLMw36SfPgc1vyLEd5b1QAZIMCOKY3HgEnpWvD21G6gDV4jHUkc0LRWr5HX0/3GYI+Juis1ia8u8CTwKszs90Vpw2JV1VkIZWAII4IPBrdRCFFFFEIUUUUQhRRWDRCeXuAAkmANyT5VFwOa271vvLbSskSQRuDHXf+4IPWqj9oWZYtEfubS9yihmuOQQ3mNIMmPJoBPnG677Nc1vO1y3iDqW6NSN4R4gIIgb7ruDH4eeKU744HWVjqALRX6zpJAPO9RrmBDapmWgz5EREfMUhGZXLJKzMGINS7PacH4kM+hH7xWdT9Rpu8rjB95aIxHgt9a9UrHaK0Pj1J6spA+vFMLV8MJUgg8EbitJHVv7TIg5mFsAMWA8RABPoJj+prbSLOM5ZbwtWiobSWOqTAmBxVXzPPs2U/wDgiPK4Lv/bSG1dSvsJ5kdwEvWY5el62UuCVPlsQRuCD0NVJctazbAvJotm4xeGLSIAtlz5c7e3FM+x+cYu+r/fLeHQrABsO7Sd5lXEr0jczTPOc/wAPhU14m6lpSYBcxJ8gOW+VMdFtXr95FkDHdKLmWAwL6ziLSOCB3JdC5HPeFTBIX4dztNKu0GSrll/CZjaw6fdrZK3VshQwD6hbcxCtsQJ+XWalZn2vsZjjO5wgLG3aci6bospcAglPHbYxqjxQOsVSO132j4q/Y+43LdrDqsJcFpi2sLwoaSNPHBMwN+RUK69nfOIjkE56dsTquUZo99Ll3BYa7YtvNw3b0BrhgkC1b1MQCepgbmAaAiXTbRbjXDcYB1LE7fjJH4Su5ERBFc5y77Z8ctlbK28O7qAFd/CdKwIKlwrmB0I9qt1j7TMRbw33q7l9vSDputaxFsuIMaikaoPkSY67b1yyreQQcAdvWM8pE6DlOTW8OpFsHcySxkny3phSDsl20w+YWi+HbdYDo2zoTxqH9CNqZ5rizbtMw5A2nzJgfqascKOI4YVeOkgZ/mgVdC8nn0H+tSMgxGqyPQkf2qkjFd5eAmZaBPJ35PvzVp7HtNlj/i/YVj6d3s1XidsESCWhziZ7S9oTY027Kd5fufCvMAcsfT+tUnOMzzOys4gkI8rHgjcHYadxtV/wGXBLj3rhHe3Cd/y2xsij0gAn1JqL2jyW1jAivd0hST4Su87deK07FLA8zY0mpppYBlBHckZP2kTsFiT92tK34lLL8iZH0gj3NWsUoy7IrVsJpJbu/h342joB5nmmwpledvMp6h1exmXoZ6orE1mmREKKKKIQrBrNFEJCzXLxesvbbh1K/UUh7F3gtv7tdAF/DyvG5T8JHyIFWpqr+ZYBL9zwMbOJt/C48o4I/GvpSHIVge5iXrywcdp57R4D/wAxfY/sf2+lVp9wTzG/y8/arRbzR1XRjLRXaDcSXtMPMkDVb4/EAB50hzXBtZYXLZ1Id1YbiI/XbpWNrNGN/iqOD1haTjMWjGsvwsR6dD7g7H50z7OZzpvqBstw6WXoHiVZfIGIil+NwWu331gSv40G5tn916z0mk2FxEXrZmBrTceRYftXaFathMyy81sJtynOGv4vHYlj4XvNZtCdu6skqCP5jv7in2WXVvayGWbe7aiAAvQn053rX2r7NpgcPbv4a2Ws4aTeQksxsySzyd2ZZJJPPyqr9qMhS9iFbC3T3d1AbijUBOxj2IgkRsR61pJpttptOJbdXZtuOJPzH7RrWGxKthNV0Aabg2C3CeNPqD1+lVTMMkzHMLjYrF6LCt8LYjwi3b5i3bfeONyBPM8RPs5lZwZjCILt8c3m3VT/AIBPPqPr0pdiGu4htV+410+bHb5AbD6VMPjpK9msroGOpkD/APFMGhAvYpsQNywtIR4pEaWkiPinfyitmHy/L0ABw924R+JiF67bAmIG369anW8vFbf/APPHlUDYe5ma31Vz/bFy4LL4AfD3YE/iB5PoRuPMVh+zuXMp7i49i5/jJ0neSCTO3z8qYNl48qj3csrof0ME+qOODJuU9n8dhGXF4K/bxBshgEBlnsAzpAG7iNwsyDx5G+ZH9qNjFW+7xqfdmdfiJJtMrcEOQCvzEeprlttblltVp2Q/4T+3Bp5gu16XEFnGosD4bgEBSd943Tc7xtvxUxYR/dyJq6fXV2cGWixZOHxT94ZWypuahw4YEWo/mYj6Hypnk+YYhsOqYYBE5a/c8Kljz3c8qPzRvFV3D4Mp4U0urAFQ8ssCdMQRqAk+EEA7jqZ2ZnleJCi7eud/bPDjYL6FIi3HG21L8MINyxViNQMrkj2jm5g95fHWnb+ZmP1E147qOLqt7Fv3FI8OaaYOyzmFExz5AevlWRe27oP3kqbN3IEn2LxHBP1p1l+aXZgS/od/15qrXM0S3iLdmNRcrqYnSAGaBGxMHfeOldEwKqqeEaQJB9xzv196jpdHe7bg5UTZ8J61DMOvSbsPcJEsuk+U1vqNcxABEmBBJnyED9612sbr3QeH8x2B9up/St8WBMKTkyMm0V4U16BpwM5CaV53mpsKHgMJ3EwY9KnYkNpOiNXQngVV73Zi411TduShPi3MsPyz0B4jiq17sPKoPz2Eg5YDyy02L2pFb8wB+u9UrtHitGKMnTxB8thB9v8AWrPfwLKJsGI/B+Ej0HSoOLu2b6L3yAw2h1YSV1AjbrzFV7sW4rfgjkehnLFYr5TzNtvtIoRNQm42xUdGBg79NwabXbAddLgEHkUmwXZe0jq5LlgZAZpAP7nrWMT2rRbZI+MErBO0jrPlTwxQk2H4nFYhf6kg4nspds3DdwdyD+V+CPKeo9/rSLNOzj3z48Jesv1ew1p7ZPnpZgQZ8qvOR4h7lrW5+ImOggbVo7SZyLFrkBmmPRR8R+n9alUqsu4DGYltLW/xEmaZu1vCIl9tT7JCiGuvGwiSF823IG5muYZrm7XSyIfDuHYcN5qvkg4nlueKznOdvfbVP/FXwD8mHJ2/zXfiPkoUdTWMvsaYI5HGwP6HauWP+Jna/WeH/SSO8gwlnCF2xVrvLoVDat7FIbeSRIBHrx5Vsx+Na+5bSlsEAFbYKqYMjV+Y1Hw2FmOp+pqy5Lk41BroAWCVLbpIMQ0GR1+lUnuLnasq01PcAvb+dYkw+S3GXUttivmASK9WsrZjpVST5RvtztXTL2IhUS0oJboCF0p1IB/3vUjD5ZbSNKCQZnrPnPnud6Z/xix4b5mmv05BOb5p2UuWAGYAqeqnj3n9qTXsFHIrs2JsAjcAkbiRwelc1xdssxZtySST6mk6kCgjnrE6jQIBxKrfwlJ8bgKuF/DUqxWGqVN+ZiWUtSciI8nzs4c93clrBMkD4rZ/Nb8j5jrXUuznaoSLV3SxZdSuPhv2fzD/ABDgiuWZhg6MixZP/hmbQS2rD3CT/CxH4R/I58JHr61bB2+YdO82tDq9w2tO2t2RtN47D6A28QHT5A8VKw/ZwKJvOXUb6YCJ7lRzVb+z3tYXi1eBtsSVKn8F5TDLv0MEg+1XbNcwWxZuXXnTbUsYBJMdABuSTsB507wayd2JqipF5AlW7Tdm7V/G2m1G2wtlncaYFtGXu9m66iYPEKZ6UwyjHd9PdmbKMf4h/wDNcdOkgRJI6wBxXN8v7QYe4169ml4WZdRbwq3AG7pAzKrgNIWX4MSV4iK8p2ysXMeLi3LX3a2UVU1SiWohpU7TJYyB1A3oY46Szphdq28NmwqgkZ/adAzfM+8W5cQSlpTpH/MuxIHtP+96Sdh84N5XF+6xfUhEsR4Dsw08ALzxWi92xw1zRawfeXwNRizbYglmPLtCLCwJZgKtWW45bas9xFtmPhtoSAAPxPANw9ZgD+pz9u128THPc9//AARlNwWtqyuScYPpHmGtiNixHqTUtRVP7Kdr/vbXCEVFUrAUkkozEBjsB8h5/W3qav0qFXiQuqeptrjBkC3ndomNYB4g7b1Kumdtt/Oqr2wy62AXBIdugE7jeR5e28+nNP7d/VbVXIViqyCOsbxv50jxSFIsIzK6sSxXE13Dct8qbienxL/ekucum1y02lxEo/hLbyIDfEQfKp2OzFVlL3jgeGCRq/mgxVVudjsE+q7icLYW2fy21VnPkpADfOapb6nOwEn/AK4951/SS8b20YaT8DqQSrfA3sQCyH0iK3WcwweIxFhgtotc7wXUlTpeAyMfmrANEnVVFxXZ5hIy43kQbLbuA4m0I4G4LJ8iY8qreZ4HM7YJuYK0wH41sBxzyAx2P+WtKvkZJzM5C7OTkFfefSiqFWBAA+QFcszztBYxd/FG4e8s2Ve2VB2JUSQY5mTsOZArj2Z3cdfBOI+9OoiQ63dCgRHhgKvTpTLs60YJ1iNd5U//AJUXG/7PpTHbC8S5ZbtQmOMIC7M78sdR8h5AegEAegFPMJZrR2ZwK3L1tGnSxE6eY5P+/euwHsthSAO6Ueq7H6jmqzVM44nnNNpW1TmzMqXZrAK5aSkjTAYckzABBBXfqKe28vKN/ECKW3Cosy3EBmHlvFNrHZ2wqgBAY3BO5n3qS2XKTJ1EjiWP9OKWNKwXHeejqqCLiKbuBNwI6XfGBtwDxuBFe8jxzlmS4WJ535EczXnEXg15Qg3RjsIE8E7n2/StGPvt3utQVPEwAfX3rMt1C0v4ynocH0Pr95ZCxrmuYoikE+I9Bz/pVNuWqYXyWJZtyea0d1JjzrN1OvbVOCOnacdJHyzJ++uhT8PLfy/603zfsrh7iA20IY+Fe7gCd92nYiQd62ZSNBuIUJbfUw50RA0+e9OMpw5S0gYmdI2MbQK9BoEHh4I5P8xKxoQjBERWPs+wqW3DguWVlLMfhB8hwCPPnauDZvhtLtpMwxhhzsdj+9fSWdZnat23F1lEofCSAWEHjf5V885rbG8CB5eQ6CtB8DgTL1eyl0WsAdZa0z7v8DYukabgYqzLs3eLs2433gOOomqDn/bjMMT/AAcRiLjhTo0oO71kGASLYBcn+21TcnxBOGxlkfEqDE2/5rRAuD5owHyq9/YvgbDYi/de0GvHQ9u4RIVCsMAeFaRM7EgjmKK84K+k1azvQGUjK/s+uWzaGIsk3rwDW7BbQFBOxuwQ2o9EEbAyZ2q8YbsjfsKAUCoemHthlXzmNPHWZNWztL2Ju3sYuJsOs+CVckAFGkEQDz1HpVowuHYAh4YNJ2GwJ+Ieo8v1qW0tkGN1ekpetCjnPf5lWwuTXrCd7bu7DcgoyGPVTM07t5sfhxC6QRyBKsPf1qoYTtDcOZ3LV92S2rMiqTAWBNsx+KfWea6BgrEIAQIgbflJG6+08VV8A5zWcRz6VtNtBPUAxFknZXC2HL2HIB/BrGkAGQI5MHieKstth5zWsYJBwi/QUqxnaNLeIFqNgPGQDClvhBI2G2/0q1Slh64+0XqNT/lY3tzHRtiZgT51AzbGW7a/xBIPAAkn2/vTBjtSk5daxI1hiwPBB2+VL1COVwgB+ZzP5lOzjMBdIS1ahyYHjJO/ntAjnnaKs+HyhQiviDrYAbESAI4C9fapGB7L2rT6xJPSek80yxbhVZ+qgkfSq1WlCDc4H+oiutskvEWJu4q6dNjRh0UDxONTR08IOlfbf5VWcR2Wv4/SMRirj4VbkSoVDdaYkACAgPhB3mSRGxphicY+kB+Du1tpCtPnEGP0p/k/aC06KpK22Hh08DbjTIA+VM02rru47+8hsXf5j+sQductt4TKDZw66ELW1AG5MuGYk8kmDJNcds29Nu0OrNiLh/zXu7X/AKbQrt32npqwO3/Nt/8Ad/euP5vhu7eyOndf/Pcb/uFWbe0hruKDiM8taCpgGCDB4MGYPp/euhYjtlcYKtoKkDcjxCfIbRFc6wLcU+wjVmX2ugO2Yf0+1kyo7zovZ/PTelbkB+RHBFO651l17S6nyIPyB3roOHxAdQymQetN0OpNqlW6iemrbIkU5UgcOuxBk789a85oqkQwjybyP9amXLwHJH71WsRitbFvPj26VR+qXVaWoqijLfj5MsVjJml1rTvIjY9D77VtZq82LBdwo5JrymnDFgB1jHxHYxosBRcEuRuV8UKJiesVCzrtSEUC1DNO/kAJB+cxT8YZdOkiREGeoiN6hP2esEEd2u87xuPaa994dwXapGP1lRwxHlnNe1GcHEsrMoVlXSYOx3kEeXXz6VSs1FXDtFlb2LjIwJA3DAGCu8EnpVOzVqhVuz5us8lfuOoy3WReyR/8cqHi4l22fZrZP7VffsPJR2RuTZWfdGj965/2SE5lYjoWPy7tqs75jdwNwLYOi5dIs6tpRWZSxWQRO20gx5GrSHDH4E9HpmxXkzvFFULLbeIHGMxD/wA4t3B9RbWm5zS8ky+vwzugU/EB0O/JqFmpFfLDiWQ+Y/fBIXDlFLDhioJHseRW8CouX4rWgYkT9OtSDeExIny605XVlDDoYzOZ6aqy2RnUS7XZD3GGgGGDsYmNjCwsN5eVWG1iVYkKwJUwYMwfI+VbqarEdJBkV+sj5hYL2mUGCRE/1+o2qHk+Vm0X3OkxCnTsQWJjTtwQP8tNaxFGTjE7tBO7vCKwyTXqiuSUrfa/KWuW+8tiXQbj8y/3FcszTFMiC8h8LEoSPw3BuVYHzG4nn5V3RqoXafB4Pvm7p4vXBpuWktm9aujeO9RfhIMw4ZSCearNQm/f3lDVacOQ2cSuZZnN6/lt/vEZrKsmlpELcVxqCyZKx030mRxwk7XKGtYW6vENbPQ6oBj/AKT9afrhWGWth8PbJs2LzOzF1Zl1an0tuCY1DneInzquohuYe9h+XJ7+3ySO7Ual8oKr9TXLGIIE2X+nCz6abFOWH7TRl93YU/wdyqhluJqxYS/VTUJkTwNbeFZgyy4a5TrLM1a1xusyR/Wqxhr9MbN+sRw9bbkODPSae4ESx3L9u67MCysYjVxxuJB6+tFvKbpXUAPPkT+lJluzVzyjGK9saeQACPIgVPTaevWWEW8H27zRV/SVm+hQwwIPrXizijbcMORvvVyv2VYeIAx5gVQ8ZiBrbTsJMe0mKhqfp/8AxGDI2fScd8DmP7va9ViEJ89x+lPsPfDqGUyCJrmF+/Vz7GYxXwwUHdCQ3uSSP0NbWh1FlhIslZLtz7Ym+0rOSltbCiBdEs3+FT8I+e59PeuPZre5rpfbjtMBibttgGCWXt24AlbtxRLEz5bfWuSZniKvHlszDvHi6ksDnt8Yjb7N8KbmZCBsttz8yVUf+4/SrBn9rvMbaI2RcRoYnYBolJ9wCZ9PPapH2PYEWrF7FMN2kJ6hJVf+osflTzKsvupisPbvLZu2bwvG9qUhu6FsshgkqyC6oEmSpfyfbqc5M20T+niPsEsxGk+xc/2FbcUhLECZOhRPqzHp7V7s5Xlwurbt2kDESCgIECTyNhwaY4TAWdRVAylTMzO4BG0z5mqeoqNo2giNWashwDJduvo0IwVQJEuyFpuGNhIKjzhRNefutwXi9wgKragF3L77bcgBYHuTT63bAAA6bVox2AS6sOJH61aer+mFA6SQTEW5dgB32u0w0glSAZ23KgiORJ+Rp4Ki4LALaBCTBM7kt0jr0gVLpqJtz7yQGBCiiimTsK8k1kmqX2g7U27l61h0vC2jlu8cGCAmxTzVidvrUWbbF2WCsZMaZ9mAJ7pbttCRuDcVWPoBMxVPzPsRibqRbI0t+UiG99xq+fFdByzLrVpB3KqFO8jkz1J5PvWMyzUWhA8TRMTAA82PQVVapVbxXYyFtS2DzTlFzKb2WWLmHUgm9pe4o4hta7E9RoSY/OfenOXdkWw+m+x1NcQgCIChoJXfkmpOZ4oXnLXG1Mo6LpWAZgTu2/nU7Lu2CXB3WJhZ+G5ELPSR+H349qVVqK7XKn7SVWuepDRuwh/nJnJu0GXfd78r/wAO4SV/wmfEvyP6RW7BYuauPbPJ0KFpDWHMOykHuro2DiPwzs3+u3OLtt8PcNu5yOCOGU8Mp6g05l/xMwddpOcrLfhsVTGziqqWFx80zs4yqNunzKFWoao4aWVMTVg7H35xB/8ATb/3LVFTG1Y+xOPH3qCebbx6mV2+k1Xpo22qZrafWhmAzLF2rzsKO6QnVsWj8scVULuKqBicwYsxeQxJJB5BnefI9Kh3MbTLUa2zcYq/XgkybfxVRLOfXbBJs3ChIgxBkdOQa04e1cvOEtKXc8AQPeSeKUZ83dXDa1q7KdJKGV1bbKeW5jjmatU07eRM/N1p3LkD1kXNcxLFixJLEkk8kkyaTYPBPib6WU5Y7noqD4mPoB/vevGJvMzBVBLE6QByTMR71d+yvZ/um7mf47gHEONxat9La9NRnf8A0q0eOB1mvpNNjky45Tgh3SJb1pZEW1a2NRUDbURpO0zvHJ3pRkmbv99xF+7bd7Jb7hhrz/wrFsG4e8B1EMoLgbwdwEkbAWnMcqe/bt2MKjWjqScQJTuLSMCQh5uXGiIErudX5ToznKdFu9ZXVcVo1IxkkEh7z6Ygkgu09W96m5WtQPtNRuBxJlsBncsWAVYnSp7y5INyRMBRCDSD1ImtmCUm4hZSrW2bSNQUOhJJYKPwiehI9aUYbDpbVTbtpbsorE2mARS286VRfASSWAHhkTE701a2bqreQWxAVTr1QtkqQ0GBqJk9Ou3NVyq54is56S32L6uAyEMDwQQQfmK3VAyixbS0Fs/BvG5O87zO8zU+rinIlodIUUUVKdhRRRRCYNVHtN2JtYi6l4rBDDWyyGKjf8I3niPWdt6t9YiosMjEiyK4w0r+LzzSum0IgRJ6ewquYlyxMnkyZ6nzNXfF4FG+JJPpsfrSHEZGCxAKA86CxLfpBrzup02qL5Y7h7TrLuHEqK2LjX7llwiFACCXhWB4gnnbf/6qDnWFFg22u3U7piQ7JDlI5iN22gjb0pv2iwncABgGdzComq5cYxwEXcxI3OwqnX+y1zFXns3GXDW0XXedxquC2CCQPwqNxsJmfKrunqB/xxFFA9jMKRsA5yenv+Zq7C5v32YXrdi07Ye4pG41aQPCr3ABC69gY48PIUkSc8yfuibV1WNgE6SN7uGY78fjt+m/Iq//AGT5GMNh7wC6Q999ErDG0ngQu34mMEniNUQKb9p8qtYi5atnw3XDkOInSq8EfiEkVplFIwZwKvhgdpwTHYC5hyC0Nbb4bibo3z6H0NSssvtcOlCuropIUt7FoUn0mavmL7P3MKSt1JttsSBqtN7g7fWDSzFfZjbxIL4RwjdUHiWf5WIZfkY9KSwZRz+ZQt0AbnESYlrtn/jW3T1ZSB8jwflXgZoDU1MtzjAmLRZ0/KGDrA//AF3OP8tZPbTEjbEZVZukdWwzL+oBpAPwZSP0xM8Ej+e0g3c3kkkyTuSTJJ+daExrXDptqzt5ICx+i04t9u3nwZJZn/0nP/xVPXtXnV0acPhbWFU9SgSPbU0/RTUsgdcD7xifS0zkn9Iutdj8bctzf04XDr4i+IcIg2PiCTJIBPMe9K7uJth+4ylXxN47PiXXSFUiCLKmBbHP8Rt445qyr9m+IxJ73NMY1wbHSX0qD6aj4R/KoqfgcLhjdGCwbWgxBJVfCDAEkn4nMeflTQSf7Zp1aRVHlEp+XZR922skXMSwh7x3t2QfiFufibkaquHZVVsnRb7pmUyVvXTbd7nOpgUM8yBtzW7KbCYfOUwmIRWR01WX30tcgkSIg/Cw9wPOpvb7AKMWrgbvbE+ukkf0qTYqUsOs7q9+nrDL3x+I/Pa67bYDEYfQDwysGB9jwfrW50W433izdYCDqRerEaZIPESOh+GqllmPZU7t/wCJaPKMePVT+E1PwN82XBttK9PUeo8/Os99aB16ftF1WFwM8xzbwt1mbvpXUItskyBpIDMDsWGx6dfIVvybDLdQK5ZiiqNUjeZK8bgjyny55pzgMWLiBh8x5EVIW2BwAKupUrAEHI6/MuBAOZrwuFCLpWY3O5kkkySTW+gUVaAA4EnCiiiuwhRRRRCFFFFEJ5darGY9k1bF28ROnQSW0zqeRsCQekkeogVaTWq4hPWKXYuVxGJYyHI+JRsTjUTHohslZlhcMbqoJAjoJBneZMnmma5CGRGZQzkKzk7lltnVbQ+gYz/lpnisvtA67kALJLMd4MSJPA2ExzWk5ndfw4aySN/4l3+GvJ4U+NvoBVWutlYsRx6e8jc6YG0Y4594t7OZzdW5ibeIRVW22pXWYY3GZiBPO0Hnad6i4zFu2IF8bFfhHkvBHz3qccMXuaXv2mu/kDbjz26VqxeH0bMII/39KxPqGs1KMAFIXPWSsC28gAe0lL2ma7KJhy5jxamGgD1MEn2iqt25wSWssuY3DMEuppI0jwH+IA66Wk8E8Rx0qzYXM1tvbtWiCTPe7ekswb04qnfaDgO9Aw9mCG17jxNujNcLN6JqIHmB1IrbotYqC5lNnK+8kdmMvxWLwNm+LiMbiAsAxGk9R4p3+deMZhL9twjM4ZiAACp3YwvXaYMecHyNPMqT7jbuNbXwMLWlOFk2UVWB4EsG1ewPnKXOXNwI8nUzvdJ6hwdKx7BYFMturTGRmLt1BVcgczcuQY0/839P70n7RYu5gmVLquXcFlEiImNyPXoK6lkOOa9YVnjV8LR5jr86T/aBkQv4cXAPHZOtT1C/i+mx/wAtTbATcgmnpPDexfE6Gc1w+QZhjiuqbFp5gvqQGBP87bT5AxWvMeyj5Zi7LWn7wqFcNGk6pIuLpHAIPUn4vSr6c2a7ZUu0ERsNvEu25O++/Ec0szS6l1QqrEGZ9evqfnSrSq1793PUZmlp9QTd4YTy8ggDp8mK+0mZrfuWrloEXLLalfiNwY8zuF/WnV/tHazHEd1Ytu9yxaD3SI0AORqtzMi4CJG0bHfzrPaDEjC4d7keLhB5udh8hz8quX2PdlPumA724D3+KIu3CwhtJ3tqfKASY6FjS6WbUbmfoZW+oV0Ii6dO2T+ZHt5Kemv2a04P6AipSZTcH4GP+Vv3FXqKzFJs+mI/+UykqVekreRObdzSQQG6ERuOKsYqJmOKW2mp45AHuTt/f5VvsXQwBHBq1pNM2nr2E5HaM3Anb3m6iiirk7CiiiiEKKKKIQoooohCiKKKITw1sHkUo7W4h7eDutbkGACQYKqXUXGBOwIQsQfSnVa7toMCCJBEEHgg0GcYZGJzvFdhsLbtnuoVgmvvnaNG869QHPO/vTfCYpr+Aw9941EgSOGRrhRWE9GGlvnU1ewmHGoTd7thpa1rPdlJ+Ej8vTTMRtTDN8OBYCqAArWoA2AAupA9oqodNuUq3OYhEKDIGJHvX7Qvd0sW3bltMSAJIVogmouMygEq6iCgbux1MlSS3vpjfpTy/glZkYjdCSD7iP8AftUHErfa6QgQWhE6hJf8wBnbal2U8Y/Ed8xZlGLLa8PdtgFVJUjcaSJA36iRFJ8LlpuOqAT/AGmTPkKvKYJRcLgeIiD7VqwGXC2XPVjt/L0qvZpbHZAegzn47SPhgjmbcBgxaQKPn6k80u7WZRfxGHKYXEHDXJBD6Q4IHKkHoadAUEVqgADAjBx0nDcRl2dYRiLuFTF2xw9nqPUA6gf8lM8qzrvNrli7ZbyYSP2P6V17TUHOLqJZd3VWCqT4gDVS/SLYOODLCaq9eFb8yiYXsyuMxSF97NnxR0YzP7AewPnXSLfFVm3hVexqsMVvW/EwUlC3J0uoiJXiRtt89mT9oQbvcu6vKB7biASpjwuBsHEjynyFS06eCgUxWGsZm6nqf57Sy1g1gGs1bkJSO1d8XrroS2mwFOhPiuXLkwJOw0gf9VSeyuZxcFgi5DIbi94IYaWCuCRs3IMj1p9fy4h2e3pJcKGV5g6Zggj4TBjg9PKs4bAHvO8fTqClFC8KpIJAnmSF3/winm0bduJSGlxb4ueZPFZrArNIl2FFFFEIUUUUQhRRRRCFFFFEIUUUUQhXi5bBEHj/AGa90UQmIois0UQmKzRRRCFFFFEJivFy2CIIketbKKIRBnpXC2b2ItWwbkKDAJLjUFEgcnfalmQ9n7d+1YvXLOm4oGrWPEdO4IE7b+e8VbMVhg6lW4MT04M17RIFQKAmRTcj7lOOMTK16ooqclCiiiiEKKKKIQoooohMCs0UUQhRRRRCFFFFEIUUUUQhRRRRCFFFFEIUUUUQhRRRRCFFFFEJis0UUQhRRRRCFFFFEIUUUUQhRRRRC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3077" name="AutoShape 16" descr="data:image/jpeg;base64,/9j/4AAQSkZJRgABAQAAAQABAAD/2wCEAAkGBhQSEBUUERQWFBQVGBcXGBgWGBgXGBgUFxQYFxUdGxsYHCYeFx4kGRgXHy8gIygpLCwvFx4yNTAqNSYrLCkBCQoKDgwOGg8PGi0kHyQ0LCwvMCwsLCwsKi0sLCwpLCwsLCkpLCwsLCwsLCwsLCwsLCksLCwsLCwsLCwsLCwsLP/AABEIAOEA4AMBIgACEQEDEQH/xAAcAAACAgMBAQAAAAAAAAAAAAAABQQGAQMHAgj/xABDEAACAQIFAQYDBgQEBAYDAQABAhEAAwQFEiExQQYTIlFhcTKBkQcUQlKhwSNysdFiguHwM1OiwiRDc7LD8RZjkhX/xAAaAQACAwEBAAAAAAAAAAAAAAAAAwIEBQEG/8QALxEAAgIBAwIFAwMEAwAAAAAAAQIAAxEEEiExQRMiUWFxBYGRobHwIzJCwRTC4f/aAAwDAQACEQMRAD8A7jRRRRCFFFFEIUUUUQhRRRRCFFFeC8UQnuivOqjVRCZomoea4w2rLuBJUbA8STAn03pXgsxurdRbjK4uSNl0lSFLTzuu0Uh7kRghPJkS2JYKzWsvHOwrKXAdxuPSnyU90UUUQhRWJrNEIUUUUQhRRRRCFFFFEIUUUUQhRRRRCFFFFEIUUViaITNFE0UQmDSnGlzcQeHklInoPxfKm1YK0u2vxF25xDpImIvOtlmgFwpMCYJA2G9V7BY9w9lheNzvGAZTBBBEkgAeGBv8qsOZYs21BAEkhRPAJ6mkl/Ad9h73dKlu98OtfCDwxGobrI8JPSarW82KoYgjnHrFvnqJJznEvqKyQpXwrpDByeQZBnyjbmomOtpYw73sKoa4AFmWuaAWAeASeBvA8qTYTHXcHh9INs945gau8W2AokSpG7GTE9Kn5HimvLptHS4t6mJ3AaSlqNuNOtvpzUQcWHnOf0+IjxA/l6HE8WrmIxmCIYjV3kLP8PvkUAnb3JGwg6abdl8KcOht3WUOzalTUDpEDb+ppLnnZm5cuJde9bOm2oZ2mUNsksyQI3n03HXgTkxdu73j2nDKv8RpDC4NMHYEbzp2NScsrBgMnp17es5WMN5uo/WWwGg1Wuz/AGpbEXSjIF8OpdJJ2BGx+tWMvHNWkcMMiWVcOMiLhmkYg2m4IBU+sbg0yDUhxdqbpfYjkMNxI8/6Vqe7euMFtvAPUeXHX/Ssiv6kFYpYOc4A9Za8MNjb95ZJrNaMLZ0qAWLR1YyTW+tkciIhRRRXYQoooohCiiiiEKKKKIQoooNEJoxGIVQNRAkwCeJ6UrbN9JQuQIDSAfimNJHUDafnU7MgdB8SqIMkjpHnIiqpB3VlOv1/rv0rG+o6y2gqEHWdAzLVl+ODqPEpYjUQvQE/7HyqYTSjIrBVIDCBIIg6g3PM7czEdalZhhHeNFwr6bQffrWgljmoORzjpBeTMYHMNb3FIjSxj1X/AO6nk0hSwxc21bS4WSw3gT0mnGGtFVALFj5mJP0qGkssdSbBBiM8Rdm2ZDRcRBqeCokSmsjwgz6xVZyy1insXUdXKDuzpdQjHxTcUAASIA9DxVize3bsg3nLadQOgR4nkRz6x16VEyO+t7vLlolWBI0uAN2OoaiCdQ6Dy3rnmLbX9+npKzgFwMxfddVJuCwSqo0q6lQ7baVgjeNzMGINRMrzUJdvC7auqcUutBaQsVtoO6YAAAwCJBgSGFQ8BiDcxL96wDKz97buOoJG5CaWIkHaGiIIINZzbMbdi7h2Nm6Wxdu5YNlGL3QA6lGXvGG2xkbbH0qNKBF2jt6xStk7ukaWO8a1dL2Lmi4RbRICMFIlrmnfSCQAB/hk817wWXPh71xbTKzBV1G4vQyQoVT9TNaLGbtaug/csWUTaV7m6wbRphhbuFgI3jz3r3iMaWdruJtXrOpAQFIkJuEV9oLknffwyBvyeOjbMrwR0z6SZC8MZMwkQHtW+61Ahu6WZuKxBEgcbSOm5p1iMua9aUO7IYGoLEE+sg1o7NZlau29NpSmjYq25EyZmd533p0KfTXjzZzn8RqAMsS3Mn7q2TbLMw36SfPgc1vyLEd5b1QAZIMCOKY3HgEnpWvD21G6gDV4jHUkc0LRWr5HX0/3GYI+Juis1ia8u8CTwKszs90Vpw2JV1VkIZWAII4IPBrdRCFFFFEIUUUUQhRRWDRCeXuAAkmANyT5VFwOa271vvLbSskSQRuDHXf+4IPWqj9oWZYtEfubS9yihmuOQQ3mNIMmPJoBPnG677Nc1vO1y3iDqW6NSN4R4gIIgb7ruDH4eeKU744HWVjqALRX6zpJAPO9RrmBDapmWgz5EREfMUhGZXLJKzMGINS7PacH4kM+hH7xWdT9Rpu8rjB95aIxHgt9a9UrHaK0Pj1J6spA+vFMLV8MJUgg8EbitJHVv7TIg5mFsAMWA8RABPoJj+prbSLOM5ZbwtWiobSWOqTAmBxVXzPPs2U/wDgiPK4Lv/bSG1dSvsJ5kdwEvWY5el62UuCVPlsQRuCD0NVJctazbAvJotm4xeGLSIAtlz5c7e3FM+x+cYu+r/fLeHQrABsO7Sd5lXEr0jczTPOc/wAPhU14m6lpSYBcxJ8gOW+VMdFtXr95FkDHdKLmWAwL6ziLSOCB3JdC5HPeFTBIX4dztNKu0GSrll/CZjaw6fdrZK3VshQwD6hbcxCtsQJ+XWalZn2vsZjjO5wgLG3aci6bospcAglPHbYxqjxQOsVSO132j4q/Y+43LdrDqsJcFpi2sLwoaSNPHBMwN+RUK69nfOIjkE56dsTquUZo99Ll3BYa7YtvNw3b0BrhgkC1b1MQCepgbmAaAiXTbRbjXDcYB1LE7fjJH4Su5ERBFc5y77Z8ctlbK28O7qAFd/CdKwIKlwrmB0I9qt1j7TMRbw33q7l9vSDputaxFsuIMaikaoPkSY67b1yyreQQcAdvWM8pE6DlOTW8OpFsHcySxkny3phSDsl20w+YWi+HbdYDo2zoTxqH9CNqZ5rizbtMw5A2nzJgfqascKOI4YVeOkgZ/mgVdC8nn0H+tSMgxGqyPQkf2qkjFd5eAmZaBPJ35PvzVp7HtNlj/i/YVj6d3s1XidsESCWhziZ7S9oTY027Kd5fufCvMAcsfT+tUnOMzzOys4gkI8rHgjcHYadxtV/wGXBLj3rhHe3Cd/y2xsij0gAn1JqL2jyW1jAivd0hST4Su87deK07FLA8zY0mpppYBlBHckZP2kTsFiT92tK34lLL8iZH0gj3NWsUoy7IrVsJpJbu/h342joB5nmmwpledvMp6h1exmXoZ6orE1mmREKKKKIQrBrNFEJCzXLxesvbbh1K/UUh7F3gtv7tdAF/DyvG5T8JHyIFWpqr+ZYBL9zwMbOJt/C48o4I/GvpSHIVge5iXrywcdp57R4D/wAxfY/sf2+lVp9wTzG/y8/arRbzR1XRjLRXaDcSXtMPMkDVb4/EAB50hzXBtZYXLZ1Id1YbiI/XbpWNrNGN/iqOD1haTjMWjGsvwsR6dD7g7H50z7OZzpvqBstw6WXoHiVZfIGIil+NwWu331gSv40G5tn916z0mk2FxEXrZmBrTceRYftXaFathMyy81sJtynOGv4vHYlj4XvNZtCdu6skqCP5jv7in2WXVvayGWbe7aiAAvQn053rX2r7NpgcPbv4a2Ws4aTeQksxsySzyd2ZZJJPPyqr9qMhS9iFbC3T3d1AbijUBOxj2IgkRsR61pJpttptOJbdXZtuOJPzH7RrWGxKthNV0Aabg2C3CeNPqD1+lVTMMkzHMLjYrF6LCt8LYjwi3b5i3bfeONyBPM8RPs5lZwZjCILt8c3m3VT/AIBPPqPr0pdiGu4htV+410+bHb5AbD6VMPjpK9msroGOpkD/APFMGhAvYpsQNywtIR4pEaWkiPinfyitmHy/L0ABw924R+JiF67bAmIG369anW8vFbf/APPHlUDYe5ma31Vz/bFy4LL4AfD3YE/iB5PoRuPMVh+zuXMp7i49i5/jJ0neSCTO3z8qYNl48qj3csrof0ME+qOODJuU9n8dhGXF4K/bxBshgEBlnsAzpAG7iNwsyDx5G+ZH9qNjFW+7xqfdmdfiJJtMrcEOQCvzEeprlttblltVp2Q/4T+3Bp5gu16XEFnGosD4bgEBSd943Tc7xtvxUxYR/dyJq6fXV2cGWixZOHxT94ZWypuahw4YEWo/mYj6Hypnk+YYhsOqYYBE5a/c8Kljz3c8qPzRvFV3D4Mp4U0urAFQ8ssCdMQRqAk+EEA7jqZ2ZnleJCi7eud/bPDjYL6FIi3HG21L8MINyxViNQMrkj2jm5g95fHWnb+ZmP1E147qOLqt7Fv3FI8OaaYOyzmFExz5AevlWRe27oP3kqbN3IEn2LxHBP1p1l+aXZgS/od/15qrXM0S3iLdmNRcrqYnSAGaBGxMHfeOldEwKqqeEaQJB9xzv196jpdHe7bg5UTZ8J61DMOvSbsPcJEsuk+U1vqNcxABEmBBJnyED9612sbr3QeH8x2B9up/St8WBMKTkyMm0V4U16BpwM5CaV53mpsKHgMJ3EwY9KnYkNpOiNXQngVV73Zi411TduShPi3MsPyz0B4jiq17sPKoPz2Eg5YDyy02L2pFb8wB+u9UrtHitGKMnTxB8thB9v8AWrPfwLKJsGI/B+Ej0HSoOLu2b6L3yAw2h1YSV1AjbrzFV7sW4rfgjkehnLFYr5TzNtvtIoRNQm42xUdGBg79NwabXbAddLgEHkUmwXZe0jq5LlgZAZpAP7nrWMT2rRbZI+MErBO0jrPlTwxQk2H4nFYhf6kg4nspds3DdwdyD+V+CPKeo9/rSLNOzj3z48Jesv1ew1p7ZPnpZgQZ8qvOR4h7lrW5+ImOggbVo7SZyLFrkBmmPRR8R+n9alUqsu4DGYltLW/xEmaZu1vCIl9tT7JCiGuvGwiSF823IG5muYZrm7XSyIfDuHYcN5qvkg4nlueKznOdvfbVP/FXwD8mHJ2/zXfiPkoUdTWMvsaYI5HGwP6HauWP+Jna/WeH/SSO8gwlnCF2xVrvLoVDat7FIbeSRIBHrx5Vsx+Na+5bSlsEAFbYKqYMjV+Y1Hw2FmOp+pqy5Lk41BroAWCVLbpIMQ0GR1+lUnuLnasq01PcAvb+dYkw+S3GXUttivmASK9WsrZjpVST5RvtztXTL2IhUS0oJboCF0p1IB/3vUjD5ZbSNKCQZnrPnPnud6Z/xix4b5mmv05BOb5p2UuWAGYAqeqnj3n9qTXsFHIrs2JsAjcAkbiRwelc1xdssxZtySST6mk6kCgjnrE6jQIBxKrfwlJ8bgKuF/DUqxWGqVN+ZiWUtSciI8nzs4c93clrBMkD4rZ/Nb8j5jrXUuznaoSLV3SxZdSuPhv2fzD/ABDgiuWZhg6MixZP/hmbQS2rD3CT/CxH4R/I58JHr61bB2+YdO82tDq9w2tO2t2RtN47D6A28QHT5A8VKw/ZwKJvOXUb6YCJ7lRzVb+z3tYXi1eBtsSVKn8F5TDLv0MEg+1XbNcwWxZuXXnTbUsYBJMdABuSTsB507wayd2JqipF5AlW7Tdm7V/G2m1G2wtlncaYFtGXu9m66iYPEKZ6UwyjHd9PdmbKMf4h/wDNcdOkgRJI6wBxXN8v7QYe4169ml4WZdRbwq3AG7pAzKrgNIWX4MSV4iK8p2ysXMeLi3LX3a2UVU1SiWohpU7TJYyB1A3oY46Szphdq28NmwqgkZ/adAzfM+8W5cQSlpTpH/MuxIHtP+96Sdh84N5XF+6xfUhEsR4Dsw08ALzxWi92xw1zRawfeXwNRizbYglmPLtCLCwJZgKtWW45bas9xFtmPhtoSAAPxPANw9ZgD+pz9u128THPc9//AARlNwWtqyuScYPpHmGtiNixHqTUtRVP7Kdr/vbXCEVFUrAUkkozEBjsB8h5/W3qav0qFXiQuqeptrjBkC3ndomNYB4g7b1Kumdtt/Oqr2wy62AXBIdugE7jeR5e28+nNP7d/VbVXIViqyCOsbxv50jxSFIsIzK6sSxXE13Dct8qbienxL/ekucum1y02lxEo/hLbyIDfEQfKp2OzFVlL3jgeGCRq/mgxVVudjsE+q7icLYW2fy21VnPkpADfOapb6nOwEn/AK4951/SS8b20YaT8DqQSrfA3sQCyH0iK3WcwweIxFhgtotc7wXUlTpeAyMfmrANEnVVFxXZ5hIy43kQbLbuA4m0I4G4LJ8iY8qreZ4HM7YJuYK0wH41sBxzyAx2P+WtKvkZJzM5C7OTkFfefSiqFWBAA+QFcszztBYxd/FG4e8s2Ve2VB2JUSQY5mTsOZArj2Z3cdfBOI+9OoiQ63dCgRHhgKvTpTLs60YJ1iNd5U//AJUXG/7PpTHbC8S5ZbtQmOMIC7M78sdR8h5AegEAegFPMJZrR2ZwK3L1tGnSxE6eY5P+/euwHsthSAO6Ueq7H6jmqzVM44nnNNpW1TmzMqXZrAK5aSkjTAYckzABBBXfqKe28vKN/ECKW3Cosy3EBmHlvFNrHZ2wqgBAY3BO5n3qS2XKTJ1EjiWP9OKWNKwXHeejqqCLiKbuBNwI6XfGBtwDxuBFe8jxzlmS4WJ535EczXnEXg15Qg3RjsIE8E7n2/StGPvt3utQVPEwAfX3rMt1C0v4ynocH0Pr95ZCxrmuYoikE+I9Bz/pVNuWqYXyWJZtyea0d1JjzrN1OvbVOCOnacdJHyzJ++uhT8PLfy/603zfsrh7iA20IY+Fe7gCd92nYiQd62ZSNBuIUJbfUw50RA0+e9OMpw5S0gYmdI2MbQK9BoEHh4I5P8xKxoQjBERWPs+wqW3DguWVlLMfhB8hwCPPnauDZvhtLtpMwxhhzsdj+9fSWdZnat23F1lEofCSAWEHjf5V885rbG8CB5eQ6CtB8DgTL1eyl0WsAdZa0z7v8DYukabgYqzLs3eLs2433gOOomqDn/bjMMT/AAcRiLjhTo0oO71kGASLYBcn+21TcnxBOGxlkfEqDE2/5rRAuD5owHyq9/YvgbDYi/de0GvHQ9u4RIVCsMAeFaRM7EgjmKK84K+k1azvQGUjK/s+uWzaGIsk3rwDW7BbQFBOxuwQ2o9EEbAyZ2q8YbsjfsKAUCoemHthlXzmNPHWZNWztL2Ju3sYuJsOs+CVckAFGkEQDz1HpVowuHYAh4YNJ2GwJ+Ieo8v1qW0tkGN1ekpetCjnPf5lWwuTXrCd7bu7DcgoyGPVTM07t5sfhxC6QRyBKsPf1qoYTtDcOZ3LV92S2rMiqTAWBNsx+KfWea6BgrEIAQIgbflJG6+08VV8A5zWcRz6VtNtBPUAxFknZXC2HL2HIB/BrGkAGQI5MHieKstth5zWsYJBwi/QUqxnaNLeIFqNgPGQDClvhBI2G2/0q1Slh64+0XqNT/lY3tzHRtiZgT51AzbGW7a/xBIPAAkn2/vTBjtSk5daxI1hiwPBB2+VL1COVwgB+ZzP5lOzjMBdIS1ahyYHjJO/ntAjnnaKs+HyhQiviDrYAbESAI4C9fapGB7L2rT6xJPSek80yxbhVZ+qgkfSq1WlCDc4H+oiutskvEWJu4q6dNjRh0UDxONTR08IOlfbf5VWcR2Wv4/SMRirj4VbkSoVDdaYkACAgPhB3mSRGxphicY+kB+Du1tpCtPnEGP0p/k/aC06KpK22Hh08DbjTIA+VM02rru47+8hsXf5j+sQductt4TKDZw66ELW1AG5MuGYk8kmDJNcds29Nu0OrNiLh/zXu7X/AKbQrt32npqwO3/Nt/8Ad/euP5vhu7eyOndf/Pcb/uFWbe0hruKDiM8taCpgGCDB4MGYPp/euhYjtlcYKtoKkDcjxCfIbRFc6wLcU+wjVmX2ugO2Yf0+1kyo7zovZ/PTelbkB+RHBFO651l17S6nyIPyB3roOHxAdQymQetN0OpNqlW6iemrbIkU5UgcOuxBk789a85oqkQwjybyP9amXLwHJH71WsRitbFvPj26VR+qXVaWoqijLfj5MsVjJml1rTvIjY9D77VtZq82LBdwo5JrymnDFgB1jHxHYxosBRcEuRuV8UKJiesVCzrtSEUC1DNO/kAJB+cxT8YZdOkiREGeoiN6hP2esEEd2u87xuPaa994dwXapGP1lRwxHlnNe1GcHEsrMoVlXSYOx3kEeXXz6VSs1FXDtFlb2LjIwJA3DAGCu8EnpVOzVqhVuz5us8lfuOoy3WReyR/8cqHi4l22fZrZP7VffsPJR2RuTZWfdGj965/2SE5lYjoWPy7tqs75jdwNwLYOi5dIs6tpRWZSxWQRO20gx5GrSHDH4E9HpmxXkzvFFULLbeIHGMxD/wA4t3B9RbWm5zS8ky+vwzugU/EB0O/JqFmpFfLDiWQ+Y/fBIXDlFLDhioJHseRW8CouX4rWgYkT9OtSDeExIny605XVlDDoYzOZ6aqy2RnUS7XZD3GGgGGDsYmNjCwsN5eVWG1iVYkKwJUwYMwfI+VbqarEdJBkV+sj5hYL2mUGCRE/1+o2qHk+Vm0X3OkxCnTsQWJjTtwQP8tNaxFGTjE7tBO7vCKwyTXqiuSUrfa/KWuW+8tiXQbj8y/3FcszTFMiC8h8LEoSPw3BuVYHzG4nn5V3RqoXafB4Pvm7p4vXBpuWktm9aujeO9RfhIMw4ZSCearNQm/f3lDVacOQ2cSuZZnN6/lt/vEZrKsmlpELcVxqCyZKx030mRxwk7XKGtYW6vENbPQ6oBj/AKT9afrhWGWth8PbJs2LzOzF1Zl1an0tuCY1DneInzquohuYe9h+XJ7+3ySO7Ual8oKr9TXLGIIE2X+nCz6abFOWH7TRl93YU/wdyqhluJqxYS/VTUJkTwNbeFZgyy4a5TrLM1a1xusyR/Wqxhr9MbN+sRw9bbkODPSae4ESx3L9u67MCysYjVxxuJB6+tFvKbpXUAPPkT+lJluzVzyjGK9saeQACPIgVPTaevWWEW8H27zRV/SVm+hQwwIPrXizijbcMORvvVyv2VYeIAx5gVQ8ZiBrbTsJMe0mKhqfp/8AxGDI2fScd8DmP7va9ViEJ89x+lPsPfDqGUyCJrmF+/Vz7GYxXwwUHdCQ3uSSP0NbWh1FlhIslZLtz7Ym+0rOSltbCiBdEs3+FT8I+e59PeuPZre5rpfbjtMBibttgGCWXt24AlbtxRLEz5bfWuSZniKvHlszDvHi6ksDnt8Yjb7N8KbmZCBsttz8yVUf+4/SrBn9rvMbaI2RcRoYnYBolJ9wCZ9PPapH2PYEWrF7FMN2kJ6hJVf+osflTzKsvupisPbvLZu2bwvG9qUhu6FsshgkqyC6oEmSpfyfbqc5M20T+niPsEsxGk+xc/2FbcUhLECZOhRPqzHp7V7s5Xlwurbt2kDESCgIECTyNhwaY4TAWdRVAylTMzO4BG0z5mqeoqNo2giNWashwDJduvo0IwVQJEuyFpuGNhIKjzhRNefutwXi9wgKragF3L77bcgBYHuTT63bAAA6bVox2AS6sOJH61aer+mFA6SQTEW5dgB32u0w0glSAZ23KgiORJ+Rp4Ki4LALaBCTBM7kt0jr0gVLpqJtz7yQGBCiiimTsK8k1kmqX2g7U27l61h0vC2jlu8cGCAmxTzVidvrUWbbF2WCsZMaZ9mAJ7pbttCRuDcVWPoBMxVPzPsRibqRbI0t+UiG99xq+fFdByzLrVpB3KqFO8jkz1J5PvWMyzUWhA8TRMTAA82PQVVapVbxXYyFtS2DzTlFzKb2WWLmHUgm9pe4o4hta7E9RoSY/OfenOXdkWw+m+x1NcQgCIChoJXfkmpOZ4oXnLXG1Mo6LpWAZgTu2/nU7Lu2CXB3WJhZ+G5ELPSR+H349qVVqK7XKn7SVWuepDRuwh/nJnJu0GXfd78r/wAO4SV/wmfEvyP6RW7BYuauPbPJ0KFpDWHMOykHuro2DiPwzs3+u3OLtt8PcNu5yOCOGU8Mp6g05l/xMwddpOcrLfhsVTGziqqWFx80zs4yqNunzKFWoao4aWVMTVg7H35xB/8ATb/3LVFTG1Y+xOPH3qCebbx6mV2+k1Xpo22qZrafWhmAzLF2rzsKO6QnVsWj8scVULuKqBicwYsxeQxJJB5BnefI9Kh3MbTLUa2zcYq/XgkybfxVRLOfXbBJs3ChIgxBkdOQa04e1cvOEtKXc8AQPeSeKUZ83dXDa1q7KdJKGV1bbKeW5jjmatU07eRM/N1p3LkD1kXNcxLFixJLEkk8kkyaTYPBPib6WU5Y7noqD4mPoB/vevGJvMzBVBLE6QByTMR71d+yvZ/um7mf47gHEONxat9La9NRnf8A0q0eOB1mvpNNjky45Tgh3SJb1pZEW1a2NRUDbURpO0zvHJ3pRkmbv99xF+7bd7Jb7hhrz/wrFsG4e8B1EMoLgbwdwEkbAWnMcqe/bt2MKjWjqScQJTuLSMCQh5uXGiIErudX5ToznKdFu9ZXVcVo1IxkkEh7z6Ygkgu09W96m5WtQPtNRuBxJlsBncsWAVYnSp7y5INyRMBRCDSD1ImtmCUm4hZSrW2bSNQUOhJJYKPwiehI9aUYbDpbVTbtpbsorE2mARS286VRfASSWAHhkTE701a2bqreQWxAVTr1QtkqQ0GBqJk9Ou3NVyq54is56S32L6uAyEMDwQQQfmK3VAyixbS0Fs/BvG5O87zO8zU+rinIlodIUUUVKdhRRRRCYNVHtN2JtYi6l4rBDDWyyGKjf8I3niPWdt6t9YiosMjEiyK4w0r+LzzSum0IgRJ6ewquYlyxMnkyZ6nzNXfF4FG+JJPpsfrSHEZGCxAKA86CxLfpBrzup02qL5Y7h7TrLuHEqK2LjX7llwiFACCXhWB4gnnbf/6qDnWFFg22u3U7piQ7JDlI5iN22gjb0pv2iwncABgGdzComq5cYxwEXcxI3OwqnX+y1zFXns3GXDW0XXedxquC2CCQPwqNxsJmfKrunqB/xxFFA9jMKRsA5yenv+Zq7C5v32YXrdi07Ye4pG41aQPCr3ABC69gY48PIUkSc8yfuibV1WNgE6SN7uGY78fjt+m/Iq//AGT5GMNh7wC6Q999ErDG0ngQu34mMEniNUQKb9p8qtYi5atnw3XDkOInSq8EfiEkVplFIwZwKvhgdpwTHYC5hyC0Nbb4bibo3z6H0NSssvtcOlCuropIUt7FoUn0mavmL7P3MKSt1JttsSBqtN7g7fWDSzFfZjbxIL4RwjdUHiWf5WIZfkY9KSwZRz+ZQt0AbnESYlrtn/jW3T1ZSB8jwflXgZoDU1MtzjAmLRZ0/KGDrA//AF3OP8tZPbTEjbEZVZukdWwzL+oBpAPwZSP0xM8Ej+e0g3c3kkkyTuSTJJ+daExrXDptqzt5ICx+i04t9u3nwZJZn/0nP/xVPXtXnV0acPhbWFU9SgSPbU0/RTUsgdcD7xifS0zkn9Iutdj8bctzf04XDr4i+IcIg2PiCTJIBPMe9K7uJth+4ylXxN47PiXXSFUiCLKmBbHP8Rt445qyr9m+IxJ73NMY1wbHSX0qD6aj4R/KoqfgcLhjdGCwbWgxBJVfCDAEkn4nMeflTQSf7Zp1aRVHlEp+XZR922skXMSwh7x3t2QfiFufibkaquHZVVsnRb7pmUyVvXTbd7nOpgUM8yBtzW7KbCYfOUwmIRWR01WX30tcgkSIg/Cw9wPOpvb7AKMWrgbvbE+ukkf0qTYqUsOs7q9+nrDL3x+I/Pa67bYDEYfQDwysGB9jwfrW50W433izdYCDqRerEaZIPESOh+GqllmPZU7t/wCJaPKMePVT+E1PwN82XBttK9PUeo8/Os99aB16ftF1WFwM8xzbwt1mbvpXUItskyBpIDMDsWGx6dfIVvybDLdQK5ZiiqNUjeZK8bgjyny55pzgMWLiBh8x5EVIW2BwAKupUrAEHI6/MuBAOZrwuFCLpWY3O5kkkySTW+gUVaAA4EnCiiiuwhRRRRCFFFFEJ5darGY9k1bF28ROnQSW0zqeRsCQekkeogVaTWq4hPWKXYuVxGJYyHI+JRsTjUTHohslZlhcMbqoJAjoJBneZMnmma5CGRGZQzkKzk7lltnVbQ+gYz/lpnisvtA67kALJLMd4MSJPA2ExzWk5ndfw4aySN/4l3+GvJ4U+NvoBVWutlYsRx6e8jc6YG0Y4594t7OZzdW5ibeIRVW22pXWYY3GZiBPO0Hnad6i4zFu2IF8bFfhHkvBHz3qccMXuaXv2mu/kDbjz26VqxeH0bMII/39KxPqGs1KMAFIXPWSsC28gAe0lL2ma7KJhy5jxamGgD1MEn2iqt25wSWssuY3DMEuppI0jwH+IA66Wk8E8Rx0qzYXM1tvbtWiCTPe7ekswb04qnfaDgO9Aw9mCG17jxNujNcLN6JqIHmB1IrbotYqC5lNnK+8kdmMvxWLwNm+LiMbiAsAxGk9R4p3+deMZhL9twjM4ZiAACp3YwvXaYMecHyNPMqT7jbuNbXwMLWlOFk2UVWB4EsG1ewPnKXOXNwI8nUzvdJ6hwdKx7BYFMturTGRmLt1BVcgczcuQY0/839P70n7RYu5gmVLquXcFlEiImNyPXoK6lkOOa9YVnjV8LR5jr86T/aBkQv4cXAPHZOtT1C/i+mx/wAtTbATcgmnpPDexfE6Gc1w+QZhjiuqbFp5gvqQGBP87bT5AxWvMeyj5Zi7LWn7wqFcNGk6pIuLpHAIPUn4vSr6c2a7ZUu0ERsNvEu25O++/Ec0szS6l1QqrEGZ9evqfnSrSq1793PUZmlp9QTd4YTy8ggDp8mK+0mZrfuWrloEXLLalfiNwY8zuF/WnV/tHazHEd1Ytu9yxaD3SI0AORqtzMi4CJG0bHfzrPaDEjC4d7keLhB5udh8hz8quX2PdlPumA724D3+KIu3CwhtJ3tqfKASY6FjS6WbUbmfoZW+oV0Ii6dO2T+ZHt5Kemv2a04P6AipSZTcH4GP+Vv3FXqKzFJs+mI/+UykqVekreRObdzSQQG6ERuOKsYqJmOKW2mp45AHuTt/f5VvsXQwBHBq1pNM2nr2E5HaM3Anb3m6iiirk7CiiiiEKKKKIQoooohCiKKKITw1sHkUo7W4h7eDutbkGACQYKqXUXGBOwIQsQfSnVa7toMCCJBEEHgg0GcYZGJzvFdhsLbtnuoVgmvvnaNG869QHPO/vTfCYpr+Aw9941EgSOGRrhRWE9GGlvnU1ewmHGoTd7thpa1rPdlJ+Ej8vTTMRtTDN8OBYCqAArWoA2AAupA9oqodNuUq3OYhEKDIGJHvX7Qvd0sW3bltMSAJIVogmouMygEq6iCgbux1MlSS3vpjfpTy/glZkYjdCSD7iP8AftUHErfa6QgQWhE6hJf8wBnbal2U8Y/Ed8xZlGLLa8PdtgFVJUjcaSJA36iRFJ8LlpuOqAT/AGmTPkKvKYJRcLgeIiD7VqwGXC2XPVjt/L0qvZpbHZAegzn47SPhgjmbcBgxaQKPn6k80u7WZRfxGHKYXEHDXJBD6Q4IHKkHoadAUEVqgADAjBx0nDcRl2dYRiLuFTF2xw9nqPUA6gf8lM8qzrvNrli7ZbyYSP2P6V17TUHOLqJZd3VWCqT4gDVS/SLYOODLCaq9eFb8yiYXsyuMxSF97NnxR0YzP7AewPnXSLfFVm3hVexqsMVvW/EwUlC3J0uoiJXiRtt89mT9oQbvcu6vKB7biASpjwuBsHEjynyFS06eCgUxWGsZm6nqf57Sy1g1gGs1bkJSO1d8XrroS2mwFOhPiuXLkwJOw0gf9VSeyuZxcFgi5DIbi94IYaWCuCRs3IMj1p9fy4h2e3pJcKGV5g6Zggj4TBjg9PKs4bAHvO8fTqClFC8KpIJAnmSF3/winm0bduJSGlxb4ueZPFZrArNIl2FFFFEIUUUUQhRRRRCFFFFEIUUUUQhXi5bBEHj/AGa90UQmIois0UQmKzRRRCFFFFEJivFy2CIIketbKKIRBnpXC2b2ItWwbkKDAJLjUFEgcnfalmQ9n7d+1YvXLOm4oGrWPEdO4IE7b+e8VbMVhg6lW4MT04M17RIFQKAmRTcj7lOOMTK16ooqclCiiiiEKKKKIQoooohMCs0UUQhRRRRCFFFFEIUUUUQhRRRRCFFFFEIUUUUQhRRRRCFFFFEJis0UUQhRRRRCFFFFEIUUUUQhRRRRC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3078" name="AutoShape 22" descr="data:image/jpeg;base64,/9j/4AAQSkZJRgABAQAAAQABAAD/2wCEAAkGBg8REBAQDhEREA8SEBATFhEUDhAQFRUQExEVFBQRExMYGyYgGRkjGRMVIC8hJSctLSwsFSAxQTAqNSYtLCkBCQoKDgwOGg8PGiklHx8sMCk0LC0sKSktNSwpLyksKTUtLCosKSkpLCkpKSksLSwpKSkpLCksLCwsLCwpKSwpLP/AABEIANQA7QMBIgACEQEDEQH/xAAbAAEAAgMBAQAAAAAAAAAAAAAABQYDBAcBAv/EAEkQAAICAgADBAYFAxEJAQAAAAABAgMEEQUSIQYTMVEHFCJBYXEygZGhsVKCwRUjM0JDU1RicpKTssLR0+LwFhckNFWDorPSCP/EABkBAQADAQEAAAAAAAAAAAAAAAABAgMFBP/EACIRAQACAgEEAgMAAAAAAAAAAAABAgMRIQQSEzFBgQUiMv/aAAwDAQACEQMRAD8A7iAAAAAAAAAAAAAAAAAAAAAAAAAAAAAAAAAAAAAAAAAAAAAAAAAAAAAAAAAAAAAAAAAAAAAAAAAAAAAAAAAAAAAAAAAAAAAAAAAAAAAAAAAAAAAAAAAAAAAAAAAAAB4B6AAAAAAAAAAAAAAAAAAAAAAAAAAAAAAAAAAPDXzOIV0xc7pxrgvGUpKKX1s0e0vH68OiV9nXXSMU+s5vwgv9eCZxq7JzuLZKjtzk9tQTarqhvx+CXn4siZeTP1Pj/WOZl0PiXpawq241Rsva98YqEftlp/cRP++Vt6hhuX/f6/YoExwD0X4dCUshes2+LctqCf8AFhv8d/UTUuMcPofdK7FpafWClVHT+MU+g5ZxGaeb2iFYx/TBUn+v4t1S804y+58pa+C9rMPLX/D3RlL3we4zX5r6/WuhlVneQ5q3TfB+WmmvLmTaZA5nZPAyZPVbxcmPVTqfdST/ACly9JfYZTliJ1bh6K0zRG4mLLgmfRWeC5+TTYsTOanJp9zkpaV0YrbhNe6xLr8VtllRs1rbuh6AAsAAAAAAAAAAAAAAAAAAAAAAAAAADk3pizJO/Hp37EapWa85Sly7+yP3k96LeFQqwle0u8vm23rryqbhGP2pv6zV9LfAZWVV5VabdO4zSW/1uT2p/U1/5fAy+jHi0bsF4rlq2ltfHllJzhNfKTa+peZS0zG5hzKV11U9/wBPn0r8ZvqroppbhG5z5pJtNqPLqvfu25bfwRvcB9GmDVXHv61kW6XNKe3HflGHgl8+pI8VwsfMqePmx5Zp7T3ytS8FOEjb4Ti5FUY1zthkQiklY4uFnKvDm1tSevf0K0y1vG4l6pwT5JtaNw04dkaseauwE6JJrnqjKXd2w6bjKD2lLXhJa18UZ+0NeuSa6TTa39XRknfm1wW5yS+vr9hAZeRPJsUYJ6XRL+0zn/kM1Jx9lebS6HTYtW36hJ3U+sY6l+3SjZB+9Ww6xf2rXyk0SiMWLQoQjFe5aM50cW4pHd7Yzrc6AAaIAAAAAAAAAAAAAAAAAAAAAAAAAAB8W1KSaaTTWmn1TXkznfFfR7fj3LL4RPkmuvcN6Wn4xi30cf4r+3wOjnjQZZMVb+1Hx+2lMkquK0WYlvhzTrl3bfnGxLp/rqStGNiW9aMmMl/FthP8GWCdKa00mn7mtmnLgGI+rx6G/jRX/cYZOmxZP6helslONtGPBKV1nbv86MSWxcSEFqCSX3/aMfBqr/Y64Q/kwjH8EZyuPpcWOd1q1nJe3uVK9KHbqfC8auVMIzvvm4V8++WOluU5devitL4/Ahaezfay1KdvE8eiT693GuMuX4NqvW/lv5kd/wDon9i4fr9+u/qQJJcN7YfwvB/o6/8ACPSo+n2Q7Uf9Yq/of8hqdv8Aj/FeGYfDIyy1PKnfON10aopWRWmlprykl7t6Nn9Tu2H8Lwf6Ov8AwiselyGfXgcN/VKdVuUsu9t1Lljy8qcF4LrryQHc1Iha+2/DpZUcKGVXPKk5JVwbn1jFycXJJpPSfTfuORYHaPM4/fLHyM+rhuPza9Vg5RstXvim/pvzTl+adKwOw2DwzEyJYdSjdHHuffy1O3ark0+d/R6+5aQG3xn0j8KxJuvIy642R6OEeayUX5SUE9P4MjoemXgbevW9fOi9f2Creg7szhX4FmTkY9V97ybI95ZBWPlUa3pc29dW2/M6Pb2R4c008LFaa6r1ar+4DNw7tBjZNLvxboX1JS9qEt9YrbTXufwZXMHiXEs3mnjzqoqUuXr1e9b8dNt6a8kUz0aURp4px/HqXJRBXKNa3pKF04x+yLa+ssXZKniEqZPEsqhX3j2ppN8/JHfjF+7RKqc/Ufiv8Mh/M/ykvwmq+quXrd0bJbb59cqUdLo29ER6rxr9+o/mx/8Ag0+1Dy4YDWVOEpyvivYWk4abSekveglOW9scGL07k/5MZyX2pHlXbLBk9K9Jv8qM4/ijJwrgeNGmvVNfWEW24Rk23FNttmHtBwbH9WvaqrTjVNpqEYtNLo00EJa3MrjDvJTiq9J87ktafh1IqXbTBXTvk/lCb/QU7Msb4Zipt69YmtbfgubS+8v1HBcZRilRVrS/coeXyGk7alXbDBk9K+Kb/KjKP3tEpZlQjHnlKKglvmbSWvPZBdquE0LDvlGquMow2moRi09ryRWuK2t8OwItvUpz3190ZaX2JjRtbpdscFfu8X8ozf6DU4p2zxe5s7i5d7yPk9iX0vd4olKeAYkUkqKtLp+xxf3s0u0XCseOJkSjTXGSqk01XFNPXinoDP2VzbLsWqy1803z7ekt8tkkvD4IlyB7Ef8AI0/O3/2yJ4ggAASAAAAAAAAqXpF7CR4rjxr7x03VTc67OXmW2tOMl46fTw6rSK3HB7Y1JQjfg3RjpKctczS98vYXU6iAOXcnbPz4d939x89q+xHGOI4eBHJeN63Tk2TscZOEO6l0i1pdWkuqOpgCp9q/Rtw/iG5XVcl78MirULN+5y6an+cn9RCdneyfG8S5YtmVVm8KnGUJd7KauhXKLWodG9+HTma+R0cAcm4f2C4/wvnq4RlY1uJKbmq748sk2kuvsvrpJbT09b0vA25V9spdObh0N/tvL5ey/wADpwAoPYT0eXYXrl+VesjNy1Lnmk1Fbbk+vjJuUtt6Xh08ywdkeDW41Mq7uXmdjl7L5lrlivHS/JJ48CHpGce4PHKplU24vakpa3qS8170SR5sjekqrTicYqioQnj2Rikk5dHpeHuPnJwOL3Rddk6K65LUnHxcfevAtU7YrxaXzaRgnxSldOeLfknzfgROSsfJpXOJ9kpvFox6Gm67OaTk+XfMntro/e/AtkFpL5Gp+qSf0a7ZfKtr+to89auf0adfGVkV9y2yPJEmnzx7Cldj21Q1zTjpbelva8WQlvZKdmFRRKShdTtprco7bbafv8uvwJ3eQ/fTH6pz/SjzuLd6le/lGuEfs3vzRMWNIRV8aitc2NNeb8fr6GPI4bxW+LrusorrktS5E5Nry8P0kvOVCaVmTJtzjWk8hLdkvow1HXV6fT4ERw3tDg3esuyMq448FbKV0pyXq8nJQtfM+nNySfK+unF/tkW3KE7w7HqxqYU86UYLxlKKbbbbf2szPilH77B/KSf4ERwXj/D7+4VKhXZfT31dcqo12SqUnHmS9/VeHiiMzO3rUbZY+OpvHhk25HPcq4100W2VrUlF7ssdM+WPRdHtrQOVqXEq39FuXyhN/gjPC5PzXzjKP4o5zkdoOLXPMopsx4T5LLce1KcXy1tt1wj7SnZFOuMoy5WpOXiki39kapLEplPInk95XXYp2Rri9Tgpa9ldfH3tvbYITYACQAAAAAAAAAAAAAAAAwZLnr2Nb37/AA0Zz5ZW1e6NCBp7QUzutx1l099SpOyC0nFRScm3Lp02t+W+pH8Q7a8NrjzPM9Ye4xVdFislJykorljDx6yW2vDaITNrlbxCydNDWV6xZjup0XKqeJOhQnl3W65IyelqUerjFQ9p/R+4eju+zhUarJtcRePTX3k5KUalTOElTTy7VcW64tzj7TfV78FlGCvzuftO0/wPjWPkX3Y6xrqrqIwlNWxqklzv2YucJzSnrryt711IHiHpJv7lywcHmm67LVGdtbddNLkrLbqq3uK3CSjuXtMvHCuE1Y9SqogoRW29Ntub6ynOT6yk34yb2zT7OdlqsOmymHtxsuuslKaTlPvZyly2S8Z6T5dvxSNIx1j1CFIfpCy1j5WbXk4WTj1uuqqDrlROy2U0pWRrjOc+Vb1GL059X0Wt3TgGdbdVYrLd5CftJ40aXVzR3BSq55aetS5ZS5tNbSNz/Z3E5JVrGoUJV900qYR3Vr6D0vDw6fAy8M4TVj1qqiCrgm3pNvcm9uUpPblJ+bey45Pg38etnm11ZLvuhO2ucNzh3UaLJNNOLjXXdbqKjGKl7L22l1cr2gxLuIXu+VN8MOWNk4lfNVdXZCyVPfeszgtSjDva1X16Pl96kjpdWPGO+SMY80nJ6iluT8ZPXi3rx+Bk0Bzrg3Y6d1MMxUVYOVrEnRQqlCNcaGrNXqCTcrJOXN74pxXinvJZ2FzFdDKVlFtttqty6Zu2Fds67OeiEJqLahXtJbj17uO/ejoKR6BVn2LrudM8xVylUrVGuqvuq64WcjUK5LU04ygpKaae2/BdF8Yno6xIeMsiyLnzThO9yjbqx2wjetLvFGcpNb8ebT5l0LYAIDhfZGmiyE1O6xVO51VznFwqd0nKxwUYptvma5pNtJ6JjDwq6oRrqiq64rUYR6JLyS8jOAAAAAAAAAAAAAAAAAAAAAADzlCR6AAAAAAAAAAAAAAAAAAAAAAAAAAAAAAAAAAAAAAAAAAAAAAAAAAAAAAAAAAAAAAAAAAAAAAAAAAAAAAAAAAAAAAAAAAAAAAAAAAAAAAAAAA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3079" name="AutoShape 24" descr="data:image/jpeg;base64,/9j/4AAQSkZJRgABAQAAAQABAAD/2wCEAAkGBg8REBAQDhEREA8SEBATFhEUDhAQFRUQExEVFBQRExMYGyYgGRkjGRMVIC8hJSctLSwsFSAxQTAqNSYtLCkBCQoKDgwOGg8PGiklHx8sMCk0LC0sKSktNSwpLyksKTUtLCosKSkpLCkpKSksLSwpKSkpLCksLCwsLCwpKSwpLP/AABEIANQA7QMBIgACEQEDEQH/xAAbAAEAAgMBAQAAAAAAAAAAAAAABQYDBAcBAv/EAEkQAAICAgADBAYFAxEJAQAAAAABAgMEEQUSIQYTMVEHFCJBYXEygZGhsVKCwRUjM0JDU1RicpKTssLR0+LwFhckNFWDorPSCP/EABkBAQADAQEAAAAAAAAAAAAAAAABAgMFBP/EACIRAQACAgEEAgMAAAAAAAAAAAABAgMRIQQSEzFBgQUiMv/aAAwDAQACEQMRAD8A7iAAAAAAAAAAAAAAAAAAAAAAAAAAAAAAAAAAAAAAAAAAAAAAAAAAAAAAAAAAAAAAAAAAAAAAAAAAAAAAAAAAAAAAAAAAAAAAAAAAAAAAAAAAAAAAAAAAAAAAAAAAAB4B6AAAAAAAAAAAAAAAAAAAAAAAAAAAAAAAAAAPDXzOIV0xc7pxrgvGUpKKX1s0e0vH68OiV9nXXSMU+s5vwgv9eCZxq7JzuLZKjtzk9tQTarqhvx+CXn4siZeTP1Pj/WOZl0PiXpawq241Rsva98YqEftlp/cRP++Vt6hhuX/f6/YoExwD0X4dCUshes2+LctqCf8AFhv8d/UTUuMcPofdK7FpafWClVHT+MU+g5ZxGaeb2iFYx/TBUn+v4t1S804y+58pa+C9rMPLX/D3RlL3we4zX5r6/WuhlVneQ5q3TfB+WmmvLmTaZA5nZPAyZPVbxcmPVTqfdST/ACly9JfYZTliJ1bh6K0zRG4mLLgmfRWeC5+TTYsTOanJp9zkpaV0YrbhNe6xLr8VtllRs1rbuh6AAsAAAAAAAAAAAAAAAAAAAAAAAAAADk3pizJO/Hp37EapWa85Sly7+yP3k96LeFQqwle0u8vm23rryqbhGP2pv6zV9LfAZWVV5VabdO4zSW/1uT2p/U1/5fAy+jHi0bsF4rlq2ltfHllJzhNfKTa+peZS0zG5hzKV11U9/wBPn0r8ZvqroppbhG5z5pJtNqPLqvfu25bfwRvcB9GmDVXHv61kW6XNKe3HflGHgl8+pI8VwsfMqePmx5Zp7T3ytS8FOEjb4Ti5FUY1zthkQiklY4uFnKvDm1tSevf0K0y1vG4l6pwT5JtaNw04dkaseauwE6JJrnqjKXd2w6bjKD2lLXhJa18UZ+0NeuSa6TTa39XRknfm1wW5yS+vr9hAZeRPJsUYJ6XRL+0zn/kM1Jx9lebS6HTYtW36hJ3U+sY6l+3SjZB+9Ww6xf2rXyk0SiMWLQoQjFe5aM50cW4pHd7Yzrc6AAaIAAAAAAAAAAAAAAAAAAAAAAAAAAB8W1KSaaTTWmn1TXkznfFfR7fj3LL4RPkmuvcN6Wn4xi30cf4r+3wOjnjQZZMVb+1Hx+2lMkquK0WYlvhzTrl3bfnGxLp/rqStGNiW9aMmMl/FthP8GWCdKa00mn7mtmnLgGI+rx6G/jRX/cYZOmxZP6helslONtGPBKV1nbv86MSWxcSEFqCSX3/aMfBqr/Y64Q/kwjH8EZyuPpcWOd1q1nJe3uVK9KHbqfC8auVMIzvvm4V8++WOluU5devitL4/Ahaezfay1KdvE8eiT693GuMuX4NqvW/lv5kd/wDon9i4fr9+u/qQJJcN7YfwvB/o6/8ACPSo+n2Q7Uf9Yq/of8hqdv8Aj/FeGYfDIyy1PKnfON10aopWRWmlprykl7t6Nn9Tu2H8Lwf6Ov8AwiselyGfXgcN/VKdVuUsu9t1Lljy8qcF4LrryQHc1Iha+2/DpZUcKGVXPKk5JVwbn1jFycXJJpPSfTfuORYHaPM4/fLHyM+rhuPza9Vg5RstXvim/pvzTl+adKwOw2DwzEyJYdSjdHHuffy1O3ark0+d/R6+5aQG3xn0j8KxJuvIy642R6OEeayUX5SUE9P4MjoemXgbevW9fOi9f2Creg7szhX4FmTkY9V97ybI95ZBWPlUa3pc29dW2/M6Pb2R4c008LFaa6r1ar+4DNw7tBjZNLvxboX1JS9qEt9YrbTXufwZXMHiXEs3mnjzqoqUuXr1e9b8dNt6a8kUz0aURp4px/HqXJRBXKNa3pKF04x+yLa+ssXZKniEqZPEsqhX3j2ppN8/JHfjF+7RKqc/Ufiv8Mh/M/ykvwmq+quXrd0bJbb59cqUdLo29ER6rxr9+o/mx/8Ag0+1Dy4YDWVOEpyvivYWk4abSekveglOW9scGL07k/5MZyX2pHlXbLBk9K9Jv8qM4/ijJwrgeNGmvVNfWEW24Rk23FNttmHtBwbH9WvaqrTjVNpqEYtNLo00EJa3MrjDvJTiq9J87ktafh1IqXbTBXTvk/lCb/QU7Msb4Zipt69YmtbfgubS+8v1HBcZRilRVrS/coeXyGk7alXbDBk9K+Kb/KjKP3tEpZlQjHnlKKglvmbSWvPZBdquE0LDvlGquMow2moRi09ryRWuK2t8OwItvUpz3190ZaX2JjRtbpdscFfu8X8ozf6DU4p2zxe5s7i5d7yPk9iX0vd4olKeAYkUkqKtLp+xxf3s0u0XCseOJkSjTXGSqk01XFNPXinoDP2VzbLsWqy1803z7ekt8tkkvD4IlyB7Ef8AI0/O3/2yJ4ggAASAAAAAAAAqXpF7CR4rjxr7x03VTc67OXmW2tOMl46fTw6rSK3HB7Y1JQjfg3RjpKctczS98vYXU6iAOXcnbPz4d939x89q+xHGOI4eBHJeN63Tk2TscZOEO6l0i1pdWkuqOpgCp9q/Rtw/iG5XVcl78MirULN+5y6an+cn9RCdneyfG8S5YtmVVm8KnGUJd7KauhXKLWodG9+HTma+R0cAcm4f2C4/wvnq4RlY1uJKbmq748sk2kuvsvrpJbT09b0vA25V9spdObh0N/tvL5ey/wADpwAoPYT0eXYXrl+VesjNy1Lnmk1Fbbk+vjJuUtt6Xh08ywdkeDW41Mq7uXmdjl7L5lrlivHS/JJ48CHpGce4PHKplU24vakpa3qS8170SR5sjekqrTicYqioQnj2Rikk5dHpeHuPnJwOL3Rddk6K65LUnHxcfevAtU7YrxaXzaRgnxSldOeLfknzfgROSsfJpXOJ9kpvFox6Gm67OaTk+XfMntro/e/AtkFpL5Gp+qSf0a7ZfKtr+to89auf0adfGVkV9y2yPJEmnzx7Cldj21Q1zTjpbelva8WQlvZKdmFRRKShdTtprco7bbafv8uvwJ3eQ/fTH6pz/SjzuLd6le/lGuEfs3vzRMWNIRV8aitc2NNeb8fr6GPI4bxW+LrusorrktS5E5Nry8P0kvOVCaVmTJtzjWk8hLdkvow1HXV6fT4ERw3tDg3esuyMq448FbKV0pyXq8nJQtfM+nNySfK+unF/tkW3KE7w7HqxqYU86UYLxlKKbbbbf2szPilH77B/KSf4ERwXj/D7+4VKhXZfT31dcqo12SqUnHmS9/VeHiiMzO3rUbZY+OpvHhk25HPcq4100W2VrUlF7ssdM+WPRdHtrQOVqXEq39FuXyhN/gjPC5PzXzjKP4o5zkdoOLXPMopsx4T5LLce1KcXy1tt1wj7SnZFOuMoy5WpOXiki39kapLEplPInk95XXYp2Rri9Tgpa9ldfH3tvbYITYACQAAAAAAAAAAAAAAAAwZLnr2Nb37/AA0Zz5ZW1e6NCBp7QUzutx1l099SpOyC0nFRScm3Lp02t+W+pH8Q7a8NrjzPM9Ye4xVdFislJykorljDx6yW2vDaITNrlbxCydNDWV6xZjup0XKqeJOhQnl3W65IyelqUerjFQ9p/R+4eju+zhUarJtcRePTX3k5KUalTOElTTy7VcW64tzj7TfV78FlGCvzuftO0/wPjWPkX3Y6xrqrqIwlNWxqklzv2YucJzSnrryt711IHiHpJv7lywcHmm67LVGdtbddNLkrLbqq3uK3CSjuXtMvHCuE1Y9SqogoRW29Ntub6ynOT6yk34yb2zT7OdlqsOmymHtxsuuslKaTlPvZyly2S8Z6T5dvxSNIx1j1CFIfpCy1j5WbXk4WTj1uuqqDrlROy2U0pWRrjOc+Vb1GL059X0Wt3TgGdbdVYrLd5CftJ40aXVzR3BSq55aetS5ZS5tNbSNz/Z3E5JVrGoUJV900qYR3Vr6D0vDw6fAy8M4TVj1qqiCrgm3pNvcm9uUpPblJ+bey45Pg38etnm11ZLvuhO2ucNzh3UaLJNNOLjXXdbqKjGKl7L22l1cr2gxLuIXu+VN8MOWNk4lfNVdXZCyVPfeszgtSjDva1X16Pl96kjpdWPGO+SMY80nJ6iluT8ZPXi3rx+Bk0Bzrg3Y6d1MMxUVYOVrEnRQqlCNcaGrNXqCTcrJOXN74pxXinvJZ2FzFdDKVlFtttqty6Zu2Fds67OeiEJqLahXtJbj17uO/ejoKR6BVn2LrudM8xVylUrVGuqvuq64WcjUK5LU04ygpKaae2/BdF8Yno6xIeMsiyLnzThO9yjbqx2wjetLvFGcpNb8ebT5l0LYAIDhfZGmiyE1O6xVO51VznFwqd0nKxwUYptvma5pNtJ6JjDwq6oRrqiq64rUYR6JLyS8jOAAAAAAAAAAAAAAAAAAAAAADzlCR6AAAAAAAAAAAAAAAAAAAAAAAAAAAAAAAAAAAAAAAAAAAAAAAAAAAAAAAAAAAAAAAAAAAAAAAAAAAAAAAAAAAAAAAAAAAAAAAAAAAAAAAAAA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pic>
        <p:nvPicPr>
          <p:cNvPr id="3080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AutoShape 27" descr="data:image/jpeg;base64,/9j/4AAQSkZJRgABAQAAAQABAAD/2wCEAAkGBhISEBUUExQWFRUVGBQYGRcXFxgYHRUWGBUXGBcUHhQYHSYeGBwlGhgXHy8gIycpLCwsGB8xNTAqNSYrLCkBCQoKDgwOGg8PGi8lHyQwLC8tLCwsLCwpLCwsLCwpLCwsMiksLCwvMC0sLCwsLCwsLCksLCwsLCwsLCwsLCwsLP/AABEIAOEA4AMBIgACEQEDEQH/xAAcAAACAgMBAQAAAAAAAAAAAAAABgQFAgMHAQj/xABBEAACAQIEAwUFBgUDAgcBAAABAhEAAwQSITEFQVEGEyJhcTJCgZGhBxQjUrHwYnKCwdEzkuGi0hUkNEOTsvFT/8QAGwEAAgMBAQEAAAAAAAAAAAAAAAQCAwUGAQf/xAAyEQABBAEDAgQFBAEFAQAAAAABAAIDEQQSITEFQRMiUWFxgaHB8BQykbEzBjRS0eEj/9oADAMBAAIRAxEAPwDuNFFFCEUUUUIRRRRQhFFFFCEUUUUIRRRRQhFeV7VX2h4yuGsNcOp2UfmY7D05nyFeE1uVJjC9wa3kqxe4AJJAA5nSlvi3b/DWpCTdbovs/wC86fKaQr/EMVjbiozs7MYCTC9fZ2+Jpv4H9n9tIbEEXG/IPYHr+b46eVLiVz/2D5radgwYovJdZ/4j8/6S5xTtljLpUg90gZWhQQCgdc0sdW000ga7V1cGuX9s7nfDGMhAFm13SL1IkvHoSv8AtrpOBuh7SMNmVSPQqDXkDiXOBN0k84tOksbp24UiiiimlnoooooQiiiihCKKKKEIooooQiiiihCjWbhDZG1O6n8w/wAj/B6xJpY+0HjVzC4VbltQx71FM+6CrmR5yAv9VVOI7Q4xrdtsKVcKJKwDnRoy7nNpqN59SDUS4DlehpPCfaKqeF9oUu2lc6MVUsm5Ukaj5zv0qS/E1HX/ABUfEb6qWh3optFYq0iRzrKrFBFFa715VEsQB1On1qtu8VIK5oADNOo8SwQIkzvB+BqqSVkf7ihW1LvbLjt/DW7Qw1tbl29c7tVbrkZuoE+HmRVtgccLgGq5iCcoMws6fvrS32/svcuYG3buG07X3i4BOQixcOaJH8v9VTDgRYQEq2sbxR3t3sRdK2+9uWiisFi4qXJUqm4GU7k7Cp+NY3gBdJcLMSTpNVSYR07ljiXuhsVikZSRlzot0d7AJ1aCfjVpWRmOIeKK2MLZuocpcwHGTh7/AHlsZihcAEac15kfrV4nb3HXTCLbBAM6DX6mKzs4nE94QLCIxvoV8S6MtgQpg80Gb4xWrD4i63cZ0CoBd7tvzAtLe8djpqBVByXsb5U06X9Q8F7RfCMFYIs5X9tgxed5eZ9ek+VPfYy9m4dhDM/gWQT1IQA/pVBdSbeHHU3R83Sr3ivHRb8FuM208l/yauxpGwBz3n0+qz894cG37/Qq0xWOS2PEfQcz8KhYTiTXbkKMqjU8z/xSwcQWMkyTzNMvZy1+GW/MfoP+ZpeLMmy8gMbs0bn1NLPBFK3FFFFdEooooooQiiiihCKKKKEIooooQoXGeE28TZezcHhcctwRqGHmDBpJ4/wUYS5Ya1cym3aS2B7zhZBd40OgUbcvKuhE1zvity5cvu98FQhy5R8winnvmnmPpB4vZTaa3UjgWLIENANxiVbSWbczz5yDz+VWx+frp+/pS34p2HeMNB7tpDtHIbiNRB051dYDGC4OZIkAkRnAMFgPXQ+dUlmk2FYH6tirrheMg5TtyMbHpVtSz9f0FXXDsZnEHcfXzqxjq2UHDutuMBymCo6lhIjnzFJwBJhgSx28xyI8op2cAjWI86i38KjlpbVwF0OoiTI89SaQzsIZVeaqUASFD4BhyikArAPiEGQYB3nbWdudL/2kXbAu4H70AcP3t03JBYFe5YKCqgk+Mrt/mncKJnnST9oDsuKwNwIHW2b7MH0QgqiQTB18UgQScvlTrGCKPT6LwbJKwT4EvZ+7j8c38QWMOB93y3+6AzeHY2/PTWmGouDwxvC2bGFNzI91xdUBAxus5gvs6gNlEHkNBU3CcPxdxnUWUU2zDB2iCdgGDGdNfQis3Ia+VwLWlOQZjI20QVE+4v3jZsVqb4HIR+CCLmjaaZUrTg7BBsk3A4ZXISf9LXUb8yZ2Fa8Xwv7vrew5VCdXS5nWT1aSVHmYHnU7CcNTKly0SxUMLoJGZW0g5OS760pJE8A2Ezj5Ubnht7/BSjeIgz7Oo8ufw1ArXbJYFjsOfnyUfvQVus2Fcw7ZFglj5DUgeZ2+NR7+LFwyoC20gKk6wT9WPM0sGam2Up1Z1Sgey3YcyQKduAj/AMunmCfmTSTgHBukgQoW40TMAIY19Yp44GP/AC1r+RT8xNP9Mi0vJSEbrU6iiit5WoooooQiiiihCKKKKEIooooQiqfj/BBdAdAO9QHLOzb+E+kyDyNXFeGhC5q4ADZpABOdiIa486oBvEwCJ86i8Rx7WisaXGJCoP8A21Ck69SQoHmGBpw7T8NUEXlKrcmIJ9oyPEonVwANOY06VzPiGJV8YqrMW1Ik7sxHiP1EA7VTMajd8FdCPOCpz8TxZP8AqMAR5AqeXqJ0+NY2WxbCO9YttOYgDrEbn6VKuW85AUbaEgnUxsAefnVj90ItkIQrEQDEhekDpXKuyHDkp+XL0gNaAHfDhUGM4biQhbvGcruMxJH11p17Gdmvu1v7xiWi4RoGbS0p9TGY8+m3WlKyzi5KgJfEZ7ZMJeXQZ1br58ufns4v2ruNcFnK11lJUJDNEGJyrufMzy20nTx9Yddattq+6Uy8l8bQzm/T84Txje29pZFtWuHrsPnv9KUON4p8YVN3KFDpNuCVe0ry9o6g+IeEn10gkVW4btErsbdxDacGIKskHYZkYTB6x89ayXiYEiObc/M1OSXJJoilgSZWk04/JN97tm2ypCjkDEfSqnD9oHz3GgeMgweUKADPPaqNuJjXUD56+VbV4vbN2QpW2QgYDxaidZiYneOVe+JO4WSqP1ocf3K34lxJrtp7VyAl1SrD2ZRhBE8gROtRLC2WdfxVSNJGbaNFkgA8udL/ABribFtCW1CW82hM+yPKseJcG7qznS93jiTMp3bAKW0MB9dQPEwGm9WtxpJfM5yuifJPbm8BN3E8bZFjLIF6EldcwMnPPLLG0VRDFqNyB8a1cDb7yqNctMy5AR7sqR4YYwI1BHlHSql7LAkFSCPKlHtbenax6Lo+ndOHVG65Xubp2o/a00YbjNlUK5xmuEKTDQiSCSSBqSQNp0HnXQMF2lwki2l1YUKoPukwIGbrXFxbbeD8jWF/Cs7BmUnKQw8J0IMgjzmmsd7Y7WrN0FsdCA362QvoSva5jwj7R8SkC/aN1fzKpVv+0/SnXhvavD3lJVmWN1dWU/CR4vhNPtmY7usrIwZsf9w29RuFc15VBiu1ajS2J8z/AIH+ar349eb3o/lEf80lP1OGL3+CRBBTfRNK2C7y60Zm8zJ0FMtiwFWB9edSw8x2VZDKb6lTIpbaKKK0VFR72NRDDGJ67H41kuMtnZ1+YrDHYQXEjnyPQ0pYq2VYqwgisXMzZ8V+7QWng/ZSoUm65xG0u9xB/UKh3e0lgbMWPRVJ/tSg1yNv7VqucQucnYehI/SqW9Ve7tX1VL30rLtTxXC3rU3DcQ28zrK6EgdBz00PIxXOMEwfFuyktmls3OWKydeck1a9quNXO57s3GIc6gknRSDz84qk7OXALskgShAkxJJWBT3iOkx3PKvgkNak2YzHLhlQsphiFzqJFv1HL56k/PHDXXssILXbFw+FtWa2WOk9QT8ug2qReRL1prTmQwAMHUdPTUUicJx9+ye6D5bqkqUJzDM3ie6dxoBHz61lY8bJI3NcPMqRlNYKcLtdHv3FXxEa7DTUz7o9f3tSXjuIfc8Tda+oy3cjLcZJHeW3dwktpacEqwnfKNdAal8N7UXbmIzLDIsAwNAdQXU6jY9dZ26OWC4DdxZDMBataRpJYDaAdx0J25U903GdFbjz9KU7a5oI3v6JCweCTEYvvLqullUuZWQZWe47KR4W9oD8QyRHjETrTHhuydx/9Gzcy9boSW88zKNPSfWuicN7P2LHsIC35m1b5nb4RVjWu5odyFQ/Hje7U5tlc8sdgcTG9tJ6GD/0L/es37AYmNLiHyLPH6V0Cva88NnopCJg4AXLcf2FxJRkaxbcNmlkbxarlEMYIjcab0s4jsjjLjC3iLxCaBptFbhA0gEtlUkaFlAru9Y3LKsIYAjzE17pABA2VoodkicOS3aTLkBCqFRfdAAjbyFY47hrFVlipYSApIZekjnNNuI4IkHKB6Hb58qoXs5HIaQeWbkPWuXy+nzQtLmeb+x636rTiyWuO+yicP4UESHJdjqSST8BrUj7lb/KKn3sAvdMbj93AnPMZI1zGdD6HSq/A4k3EDERvrBAYA6OAdQDuJ1rKmjmY0PceUw14caC13sEoDEBAApIBWZIBMZp0nrFVkB7lkooXvbLEKIAmM3p8TV+RVNxOwq3cOFEAC6oHQFIAqWNNqc1p5/tRlB0u+C1lAumYMf4dQP6tj8JrdZM1W23pn4DgJuqD7gFx/5j7C/Aa/E08Mfxn6QudidaYuE4HurYHvHVvXp8KmV7VPxDiLW8Qg9wiGHqdG+FdMXR40YB2GwTjWlxoK4orBboI35A/A7acqyVp2pi1BFQeKcLF5ejDY/2PlU+ioSRtkaWuFhC59j8K9swwg/vWo6IlzTMLb8p9hvj7p+npT3xTuoRbseNgik/mIJAnlMR5mBzpc4p2PbU2jmHTY/XT6j0rFf090Rtm49EvI09t1zrtbwy4uIRHXKWXSdoky0jSOdacFg7eGQviCCW0URMAdPMiDUvtVhnF1FxDtbVLbRIM5S2XKs7gzykCqENexpUGALYMty15wSNTFNUSwN4b39UlPNsGBW3A+JB8UuTNHclXkaCGLL8ZJ1PXSonGuFvdxTFfwpABERKksWuSNNdNN5PlW7gGMs5DhnJSTmV/ZzejDQkEadfhT12K4Gb797dOZLZgEj/AFHHMjy0n4dK9giBlJoivqE7FjtEdScn6Kd2Q7GqqLcurAA8FuNI5Mw/QfOnUCgVHx+PSyhdzAH1PQDma0SQ0WeEw1t+VoUgmqrH9p8PaMF8zdF1+uwpP4z2nu3yQCUt/lB1Pqefpt61TViz9Vo1EPmVuY/SSRcpr2Ccbvb4e7aP9TAfQTWC9vjzsj/d/wAVVcI7MXb655CJ+Zhv6Dp51NvdijlJtXVuEcoj6gmq2yZz26xx8lY6PAY7QefiUw8E7RpiSQFZWUSQY1HkRVuDSl2atDC4e/iL3hChyZ0hLYJb6z8q40O1WLGJbEreuLcZix8RIgkwhU6FQDABHKuh6bBLkxan7FYWc+OGUtj4X0lUXiPDUvLlbfkw3U/vlSj2F+0pMZFm/lt4jlHs3YGpWdj/AAknyJ5PFSkjdGdLgqmuDhYSFikZLy2cQSQsG2D7DGdGjmek7EfGrj7lKMzNk0kNpp5meVWXaDgq4myV2cao3Rv8HY0o8GxjXh3Nye8tNBQmATMKx6wR6TB3iuez8NuvxqJ9vdPQSkjRdKxw90soJEHX9YnXUA7idddaW+JcanHWrLIUCspVj78kAxHL/B2ppxVhkbK0TAOhnefToah8e7Mh7aZ3BO6XFXKbbjUEeInlMTyrNx8IscXuHH0TrnNLQAeVV8Ps5WGneXdMttdQDyZm2IG8DTqaeuCcNNm34jNxzmc9WPKuU8F7TYnhd8274L2yZn+GfaU8x5cv167w3iKX7a3LZlWGnyrexGsu+6xzjeD8FvvXlVSzEADcmqK/ird1s6GeUER5aGrY2kvoM6Ajo4BggkeYmsH4TbyMqqqSNwBpVuZjHIZp+fzXgc5psKnucMa6wU5gBE5un6UwYTCrbUKgAA6fr61XcBW4odLkypEcwVI0IPSrao4WL4ILnElx9f6UzKXgDsvaxLgbka1XdpuL/dcHfxET3Nt3A6lVJA+dfPPBr13F3++xDtduOwkk9T7Kj3RroBoKdc7SLSeTkCBuqrXdu3+C73AXAJBVrTqRoQyXFZSDyIImas+B443sPbdvaK+L+YaN9aqWwrW8NdsM5uBQhVm1bKzeyx5kEb9DWPC+KGzbyBZEk7xv8Kzps9kMoa80CPrasYxxdr9uFr+0fgNu/grjG2Guoo7tuanMNAeQPOuQ2sA6lktsvdZlJZ4i4yGDb01InNp5V2q52otwRctnKdDswjnI6UuYzF8IGJS/cule7KstoI2XvIyhsgQkkaQAYnWKsErMijG4FLZETXOBuil252cvKbCPbCvchltnXunMA5W5DXUcq63wzh62LKW12QAep5t6kyfjVFw2MTje/hsqIAmZSpEjmjAFTq2hE0zU4xmhtJ6yeVjeuhVLMYABJPQCua8d4y2IuTsg0Veg6+pp67Q4F71hkQwTG+kgHVZrnuM4bdtH8RGXz5f7hpWP1R8mzQPL3K2+lMisucfN2CjVsw1rM6r+ZlHzMVroUwZGhGo9awW0CLXQOsg0svti4zcR7WEtkpa7sOwUkZ5ZlVTHujKdOZPlSDwDjNzB30u2SVysCygwLizqjDYgiRrtuNa65xzgVjjFlD3ndYm0CAYmQd1K+8pMEEGQfiKo8B9iLme+xKjp3aE69SX5eQHxr6bh5eMccC186yIJWymxus+3v2jYfE8P7vDuc95lDqVIKINWBnQyQF0OoJrl1S+L8P7jEXbOcXO6cpnUQGI305QZBHUGolacETYmUzg7pR7y42V6jEEEEggggjQggyCDyM13b7N+2f33D5Lh/HswH28a+7dA8416H1FcIq27KceODxlq/MKDluedpiM/ygN6qKhlQCVnuOFKJ+h3svpKuf8AbuwcLirOMTRWIS7HXk3+36oKfladRVP2x4V94wN+3EnIWX+dPGv1EfGuZcNQorUBo2FWXg5CuwMNsxIM6SOc7Saz+4MbRu5xA9yOUwZYn46AVR9kuMNfwFkMZCDJGnuaKZ39mPnW/jfExh7D3T7o8I6sfZHz/vXPv0MkLaJ7b+q126nMBuvh6JT7ZY8XcQtoDMlnxMBu9xiAtoeZJVY6selP3CMe1vA4cW0zs2VXbVAtwnM5giQM08to0NcgwhdsQqFvYm/fYwCXKnKnwzT5Fj0rovYnt1gThlt3XXDvbYsQ7aPJJzBzp6jl6RWliNDBSRzJmNcGE78p34JfLWvEIYFgRvrmJ39CD8an1A4Rj7N5WuWbiXELHVCCAQqggxz0n41YVoJTleV7RRQvVF4lgEv2blm4JS4rIw6qwg1ynhP2YY3B3wLeS6itKXCQNB7JZD7w8pEiuwV5UXNDhRVE0DZgA7slrEYNrOHh2z3brjMesch5DQfGpy8BGUeIgxrzE1BxvEEbFWi5YBma3ZyrmLOAS94iDCLAXMdJPmJtOGcRZme1dAW7b3A2dT7N1Z1g9DsQRroTmv6fDK8ulFjgK5r9OwVJxLs5dynLD+Q0PyNV/ZjHYO3iO6u2RZxOytcHtnopb2Seg35TTvisSttCzGABP/HrVF2ms4S7h0OKUMSUNuP9Tvd1FsjXNOunIa6TV0GJFA7/AOf8KmVmpwdfHqrPhNsAOw95tf1/vU+q3s/cm0T/ABH9BVlTyvVXisYwcgHQVIw2ILqc4GXmTt8jVfifbb1NRO1NxlwShdmZQ0dIJ/UCuG6flzvzJnOedLdR0+u9AJ8RB2lo5Nbpe7S3bBvfgBQoGpXQFp5cvjWSdlb7WluKAwYTlmDHLfSqiug8CxTjBW2O40HmoYhfpFPRmKUySS7AC9uy2cl78WJgjN71v3SI+EuK0FHDdMpn4U3YZ3wPD71+5JdUe5BJJ0XwL5a/rV/hMWH5QRXnFeHJiLFyy/s3FZDG8ERI861emQwmp43amn8/lZGbmvmboLaXzPbt3LtwAAvcuNsN3dz+pJrqWB+zvh+Dtq2PuG5db3AWCjyCJ4mj8x08hWrst9m2JwfE7Vy4Fu2U7wrcU7HIQpZDqp1O0jzo7YMxxt3NO6gfy5REeW/xmu21/qJBGx1Cr25+C5HMmdiReJpsk1vwt2M+z3h2MtscA5tXV1yksVPkUfUA/mX61yzFYZrbtbuKVdGZWU8iDBH/ADz3rpfZJmGNs5ZmSDH5cpmfKlz7U1UcVvZfy2i38+QT9MtTYHRTeETYq9+Qo4uR+ph8QiiDW3BXW+wHEDe4bhnJlsmRj/FbJQn/AKZpgIpM+yIn/wALtz+e9H/ytTpWDMNMjgPUrcjNtBXHuEtcsHEWbZQFb1wKHbIujFdWgwPD0qg7UYbEJdt3MRiUvHxMllFbJmWAq+IiZJHi158qYeO8ES5ibzMGKi7d0V2TUuxkldTsfnSbj8NbkssgDbO7PH9R1rHla0Tbd+Vs40b3xF9eVo9aXvEOEJZwyFzN9mLOZzZiZzajTSRWHCeHPmW41l3tjXwmNRqDG59OdRVS9fZfackZVk8l1IBOkCdqbVD4XCR7bLosCZZmhBHPUgUSOMbdINkrjZHmaQyOT39luNR8K8LkuM7XHH5g5hGB8lUKfNTyinWlTsBwC7YsFsQirecmcrEwkllEbAyTMT68g1E1oRghoBWvDYYLXtFROHcRW8pZdgzLr5GJ9CNfjUupqwEEWEVi6Agg7GsqKF6uc/av2gu4V8Gtgm27m9NxQNLahAbWoIGYsp6/h6VM4NxK61qzfuNncSMxABZDmGVo31XQ+flUn7RuHJctq9+3cuYeyty4wsAG6twABHBJ9jKbkgc8s6TUVLFpb9jBWA5hReu59WRCIUMfdMAjKNpGmtJ5bHuYdB37fFKODmzayfLxXvam8QxbXBLH4chWPB8I5YXLdm2xWV7y7dbwjmFQKY+nrUzi/FrWHlUtoSNydgeS7EsY18uZqisdvu6LE4dddTkbLJ6wRvFZmJjuhmLpZNRKnPPGCA7ZMPZC74LqHdLhn5Afqpq/pG7LcZnHOGXu+/XN3ZMlWjOFMbEqSY5SKea31c0giwqbGpFw/Oi26Mht3BKGpPFLOzfA1X18yzHy9N6g9zO+/sQd6WmynsCjL2QwwbMbjFfyyPlIE1YYm+CAqiFXYemgrRRVWV1iSeMxMaGg81yVadTiC9xNeqm8LTxE9BFIvH+1165eYW7hS2pIULpMGMxO+tPOExiqsEGf1rRcw+GujI9lYO2g0+I2rs/9PdTwMKBkcjgXH6ErC6piZGSKidp+6TuG9usTb0eLq/xaH/cP7g1Wce4scTfa7GUQAB0AHM+s1v7TcC+63soJKMCUJ3jmp6kSPmKqK+lwRQmpoxyuDyZ8ht48xuiuncG4CliwXw4R7zJozscrNGgzKDlWegrjfaTspxFLz3MRZd2dixuWx3isx6ZZYDkAQNqvsFxC7ZM2nZD5HQ+o2NOfZbtlevXls3VDZgYZRBECdRsfURSL4ZsculBDvW+VvYnUMeUNh06T2rhWX2fcLfD8NsW3Uq+VmZTupd2fKfMZo+FMVFR8fiAltmJjSPidKw3uLnFx7rpAKFJF4hwvPnuT7zNHJgzTBrnnGeHBXe2fdMg+REj10NdSu3c9twBE+yPIRrXOOPf+pueqj5IornDO5+Q6jsF1fSYWyMdDILaRuFNwHBLiNZs3iuR2ti1dt7oSee2upHOYINdMHYTCd4rlXbIwZVZ2KhgZBKz4oOoBkCuYP2mzX7YS0qILlonNLGEcMCNYB08+XSu4A1o4rQ63OG6wMzprMTT5eb534RFVeOxGIzwqKLfNyZ9dOX1+FWtYsKeeCWkBJkWl7C3XRQLQ06QPFJiSSfpyq8wlxysuuU9JmovD+Hm29w8iRl8liSPn+lWApHCgkjbchNnt2+SscRwF7RRRWgoLF1kH++v0qpw3DbODS7cAm5cOe5cbV7r7CT0GgCjQDYVb1UcUwV68YEBRtJ38zFK5Uro2HQ0k9kVaTcbNxtT13MakyT8T+9KxweFXOBaTvrx2LCLdv+KDq0dTA8jTRa7IyfG+nRR/c/4rZxe8uDshMOi9/eYW7Sn3rhBOdjvlVQznyUxyrOxMWa9Um39pZ0Go2VSdp+BthcNaxFslruHfO7c3zNLMfLN8gTTjwziCX7KXUMq6hh5dQfMHT4Uq8U4CMMllluXbt+5etWrhuXWIxC3WC3w1onIALedwFUZcmkSZo+x3aW1g8ZcwRuh8O9wizc5K5MZST10E7ZhPvVtDbZXim01dNuICCDzqlv2Spg/DzFXlasRhw4g/OsPrPShnR239449/ZMRSaD7KkrZYtZmA617fw7IddutSeHKAGc7AfQamuGwOnPlzGwSNrfcewTkkgDC4LVjMHk1Go/SowEmBvS7ge37LcfvFL2mYlYgMg5CDoRHWp177QLCj8Ky5aPeyqB6kEn5Cuzy/9FyuyA6HZprb0+CxI+vYxYS5260/aNdEWE94Zj6CAPqf0pKqTxDiD37huXDLH5AclA5AVot2yzBVBZjsBqT8K+n4kP6eEMJ4XCZ0/wCpyHSNHPCxrovYjs6bKd9cEXHGgO6JvHqdCfhUbsv2JyEXcQAWEFU3CnkT1PlsKcwKy8/NDx4cfHcrf6T0wxnxpRv2Hp7r2kntpxsNfTDKdoa5HLoPWP8A7Crrtd2ot4HDG68Fj4baT7bxoPQbk9BXGrHHby4m2sh72KZe8LCcq3GygRybMwMeUdKw5HaWrq4YjI6gnZ+PAXQgUEGB7URrG0a1X9q+BZgb1saj2wPeH5vMj9PSsMJgGF1wwz90WU8pIlZ/6TUx8WEBKsQoBJE+sfP51zXhiLzA791vxTOhkaWcpHZo1G41FfQeCuZraN1VT8wK4VfwhuOndIS93NFpRJlYzEDkknc6AyJ0rtnAcO9vC2Uue2lu2raz4goB156itrDvdT69IyRkbgd99u6sKKKKfXLooqJjeILb31YjReusb7DepKMCJGoNR1C6vdeWsq8r2vDUl6ia1376opZiFUCSTyFUZuvh7l269u9czMY7tQ/hkBRAM7Ab7SaoO1vF3vC2v3e+qK0sGUqLn5RInnVT36W2l5ZvDZqI3Th/45Y+7nEFwLQUsXMiAN9DrPKN6pOHv4n4jjPwVVGWyjwDYsEgs7b/AIlwqrEbgBViQZj8B7LMwS7iQMqnvLeHy+G224bIdmB1A3B1mar14kuIy4m+63LmrWMMDKYdfduXF9+9sZPszAA1JPE0s1O2XrJbYHP2WfEONMbgxNxMrgMMLZYa2lYQ2JuL7txhIC7hTylqScdw5biwRtselMWJBZizyxJkmdT11q64hwawVslcPcVSVza+Ig6bSTuRyFZ3iumdqaapIS+JK7U01XC1dh+2pgYfFN4hol0+8OSsevQ8+eu78K4/xkE3nzIEgwFAgBY8PrpGvOr7sz2ue2RaY5xGik+IAflY7gdD9KeinD9jymocprzpPK6Eyg71HxuCFy09uYDqyyNxmESKMJxBLg8J+B0PyqRV4AB1DlNkahRXPL32c3x7Ny2w8wVPy1rUn2eYrm1sfE/4rpFe1ojqM9c/RY56Lik8H+Uj4P7Nx/7t4nyQR9Wn9KaOGcDsYcfhIFPNtyfVjrU+tWIxKW1Luyoo1LMQoA6knQUvLkyy/ucnYMGCDeNu/r3W2qbtV2tw/D7BvYhoGyoPauNHsqOZ89huSKTO03202lJs8NtnGXzoGUHukPJiw9sekD+IUkYTgV/GXjisc5v3iAyKf9JIOtrLsvLTbnqRNJSStjFuKdAtQuK8UxPEsQ2IxM27ag5ViBatxIVQdSToSTvvoIAtewLYdMVbbEWiLtqWDT7YaSpZeZXQgjprtNW3EeE2zbXvPEFInae7BnLJ3IGgJqr4ZwbE3MQcRg7NwpacnO2YMVeQArGM+VRuvWk4cnxnXSr0vY7xGuscGk6cewjZ1GCVrnel7rtAIBdpAkwB72/KKxwf2dYi6QcRdCjoPEf+0U12OHKUW9hHVSQDprbvDnmQRDTPiEEHedqm4fieZZa26kaEAF4Ybjw6/MDcdat/RRF5fXK0G50jWBrf57rHhHALOHnu1GYgAsdyBss8lHIDTU9asapMLjsU7ktbFu37oOrEzuT6cgPiascNZaczE89NvpTYbp2CTLi42VLooor1eLRi8KLgAO0g+scvjtWy1aCiAAB0FZ0VHQ0HVW6EUUUVJC8igiva8NCFRdp+0y4VIEG6w8K9P4j5frSXhuyeIa2bqlc48Xdz44OoMcidSAd6u+1nAnt3xi0HeKGVnQ8ssa+kD4b1Z4dlxA+84V4eIZNNToYIIMHwxO0Emk3N8RxDv4+6zJGGWQiTtwPulLhWPVnXOIKsCR1g66dfKrvjHH1MC0hEEEltJgzEDlWXFuBJjFN2yO7vr7SnTORz+egbyg7aLWHxhJ7u4IcEr/UDBUxznSkZGPhFN4KhrdH5Hd+D6/8AqzxVt8Tf8K+JyABMxA5npzJq4Xh2Gwg71yqlRBuuSN+kmBOggVecI4OMPaZ2H4jiP5QfdH6mkLt1gTcuAvndAhKKpAVW1LXCSfa2EdPU17o0kauVcIhE0yEW4ph47x37vatm3lZ7ty2qTtlJBdtOiyR5kdah3e1+IRlCPOYkQSrQQJgg6gRXPeEYu5fIttdPgCm0DyNtWCL/ACiZPWPSpeCVrl1zpbvW7mZiACGB07veeW8U0JHR7WrBmNIFDldBw3a7ijgm3hEvZdCQQvpoX/So/Eu3XGLS5jwxVWQMzXUiWYKo9sRLED40zdjFC4ZmOgLsfgFA/saT+3faP73+DbP4KmSf/wCjDb+kbjqfSmfGAYHOVmTO2Btn5BRsXxntHfstdt/dbFsEg5PFcUqSGWGzjMGBEQNfnS3Y7KnGMx4hjMRiWgMigkIQRowQE5eY0iCDNdD4Nizbv2S3+njrK5xy79AEL+WYQD10qv43ZOFuZLaDUsQfzGc+TyLDMRykUpk5EjK0d/7V+M9swIrf8Kr+DcItYNNktghFZUGhbNlFwmJBMga/Op18ZBoB/wDus1qxOHW7kugjKylWDSM1thI85B/U1W8d4hksBFJYxlzGJOkTpziawgDO9puyeVdJGJKrnv7KnxGMfF30sW5h2VR5yYzegEmOgrvNmyFVVXQKAB5ACBXLvs9wCYa+HuZSz5kU/k2g/wBW37NdUFdNAGNGlnZeSRllCtlqsYVUnKIBJaBtJ1JA5SdTHOTzqs4NxDvL+I0gBso88nhJPnM/ACriq7heCKvdYjLncwPKAJ+JBNMhVKxr2iivF6iiiihCKKKKEIooooQiiiihC8IpS4r2fu4e4cTg9D79rkw5wP7fKm6ioOYHKqSISDf5H0SLjO2OHKC4qsMQPchgub2czMBlaNY1nlWfYvs8Wb71e1ZiWQEbkmTdPqTp8+lXXEOyGHvXhdZSCDLAaC5/MP3POrsKANKqEbi63pZkD3P1S1txX9lVvGLuy/v970gdr2ezcW+0NaYJbYT4kbMxDARDgyB8Pk54+7muHpt1Hy/e9RWtq2jCVg6HbbefT9az5HBziTwm5Wa26Vx/j3DLY/0RMBmuQ0hRpEydDvtUnsrZzRKL+HLK+zeLcRzHrV7f4faBLy69WUgtlnbxaHTrUXgVsDvMs5QQFneBMT8IqYdcdFKRYZbJqcnTE3CMDZtDQXe8Z/NFzMR8YFKn3eugY/ARh8O8aWlAb+R0ysfhM0pXcIVJU7jT/ml8txYQvMmLW6yt3E1Js4NVJVlRmBG4LOMp1/lrbd7D420WNu4l8M2Y5/aLaeLxc/jyFHd571sclFtR8AJHzmujCroGMydWrtScxpDGCKFbLkPEkxCH8e066iCRoflI+vwrRawnfXg7iLdsSFOmdhrl/fM11XjnD++ssvvDVfUf52+NIA0Om4Mx5jypOeP9JIK4P4Vv4rWTs2FEdl7asBQQJUe00QYDQyecyY+VPXZ7iffWRm9tfC3rGh+IpHYrv4SB4juuctllPgfpU/guPNi8C0kGFuGZGvsGfL/NMQy+HJfY/n581GeLxGUOR+fnyT7XteKa9rbWKiiiihCKKKKEIooooQiiiihCKKKKEIooooQisbkwY3rKivCLQly/h2U6jrr+96h467lsueoj56U2PbBEESKpeM9nmurlRgusnNPTbT96VmyYzhs3cL0cpAxF7IjNkzgAgg7LIIzH0MVD4BZm3HNmI/QU24nsFiHRlF5EkQRlJD84J0K6jlNaOCdjsTaa0HQEK4LEMpEZ5J1IP0qXhu0gUpXun82hly8oiPKKSeLcP7u4V5R4T/Dy+W3wp5qn7RYaUVuYMfA1DqcWqAuHLVDTao+z+CzX1PJfEfht9Yp0qs4HgciSd21+HL9+dWdT6dEY4Bq5O6KpFInaXh/dXyR7Lyw9feHz/WnuqntJw/vbBgeJPEPhuPlU86DxYjXI3CcwpvClBPB2KSbNw6ASSDKLAIzEiZHoKxCLsIYDQRILlhp6wf3rWAYjUaHkRTL2X4VmbvSDkXS2p6+83zmP+Kx8UGXyd/t+fZbGSRF5+33/AD7pg4RZdLCK5lgoB/sPgNKmV4K9rpGt0gBc442bRRRRUl4iiiihCKKKKEIooooQiiiihCKKKKEIooooQivK9ooQivKKK8Qvag8Y/wBI+q/qK9opXN/27/gV63lS02rKiimGftCCisX2PpRRUjwvFzE7/Gug8E/9Pa/kX9KKKwOmf5XfBbnU/wDGxThXtFFdAsNFFFFCEUUUUIRRRRQh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pic>
        <p:nvPicPr>
          <p:cNvPr id="3082" name="Picture 31" descr="http://img.siov.sk/6odbtzia/Energia/logo_5roc_Sutaz_Energia_v_nasom_mes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188913"/>
            <a:ext cx="35528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http://ssjh.sk/aix/img/kremikovy-solarni-clane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928934"/>
            <a:ext cx="3714776" cy="3714776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5000" b="1" dirty="0" err="1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Fotovoltaické</a:t>
            </a:r>
            <a:r>
              <a:rPr lang="sk-SK" sz="50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články</a:t>
            </a:r>
            <a:endParaRPr lang="sk-SK" sz="50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64764"/>
            <a:ext cx="4392488" cy="5043510"/>
          </a:xfrm>
        </p:spPr>
        <p:txBody>
          <a:bodyPr>
            <a:normAutofit fontScale="85000" lnSpcReduction="10000"/>
          </a:bodyPr>
          <a:lstStyle/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Premieňajú svetlo na elektrické napätie.</a:t>
            </a: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Využívajú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fotovoltický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efekt (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slnečné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žiarenia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uvoľňuje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elektróny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z kovu).</a:t>
            </a: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28662" y="1643050"/>
            <a:ext cx="4000528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5842" name="Picture 2" descr="http://img.tradeindia.com/fp/1/001/044/694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1428736"/>
            <a:ext cx="4762500" cy="47625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500826" y="2500306"/>
            <a:ext cx="35719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8001024" y="4500570"/>
            <a:ext cx="35719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" name="Picture 4" descr="http://3.bp.blogspot.com/-sUua74hhH5Q/UCDyJlVL87I/AAAAAAAAAEU/aIh2PXEwgnw/s1600/palapac-sa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74994">
            <a:off x="4094892" y="1024477"/>
            <a:ext cx="5482137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59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inesolar.com/wp-content/uploads/2013/02/dreamstimelarge_2198455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524" y="285728"/>
            <a:ext cx="8500953" cy="628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50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pece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11691"/>
            <a:ext cx="4892554" cy="5043510"/>
          </a:xfrm>
        </p:spPr>
        <p:txBody>
          <a:bodyPr>
            <a:normAutofit lnSpcReduction="10000"/>
          </a:bodyPr>
          <a:lstStyle/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3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Slnečné lúče sú v ňom sústredené na jeden bod, kde sa napríklad zohreje jedlo.</a:t>
            </a:r>
          </a:p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  <p:pic>
        <p:nvPicPr>
          <p:cNvPr id="29698" name="Picture 2" descr="http://matrixworldhr.files.wordpress.com/2012/07/solarna-pec487nic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36004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infoglobe.sk/res/data/186/021327_56_241775.jpg?seek=128269762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488" y="1643050"/>
            <a:ext cx="6000792" cy="5076826"/>
          </a:xfrm>
          <a:prstGeom prst="rect">
            <a:avLst/>
          </a:prstGeom>
          <a:noFill/>
        </p:spPr>
      </p:pic>
      <p:pic>
        <p:nvPicPr>
          <p:cNvPr id="2" name="Picture 2" descr="http://matrixworldhr.files.wordpress.com/2012/07/solarna-pec487nic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52"/>
            <a:ext cx="36004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5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www.bombayharbor.com/productImage/0067331001264581494/Pre_Heated_Solar_Water_Heater_With_Copper_Coil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586" y="2143116"/>
            <a:ext cx="4262414" cy="4539471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Slnečné kolektory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417638"/>
            <a:ext cx="5429288" cy="5043510"/>
          </a:xfrm>
        </p:spPr>
        <p:txBody>
          <a:bodyPr>
            <a:normAutofit fontScale="92500" lnSpcReduction="20000"/>
          </a:bodyPr>
          <a:lstStyle/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sk-SK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Slnko ohrieva vodu, pretekajúcu plochými zbernými panelmi</a:t>
            </a:r>
          </a:p>
          <a:p>
            <a:pPr>
              <a:buSzPct val="130000"/>
              <a:buBlip>
                <a:blip r:embed="rId4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Panely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sú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zvyčajne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na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streche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domu</a:t>
            </a: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ĺžnik 21"/>
          <p:cNvSpPr/>
          <p:nvPr/>
        </p:nvSpPr>
        <p:spPr>
          <a:xfrm>
            <a:off x="6572264" y="5000636"/>
            <a:ext cx="14287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6572264" y="4357694"/>
            <a:ext cx="28575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6072198" y="4143380"/>
            <a:ext cx="214314" cy="214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nica 19"/>
          <p:cNvCxnSpPr/>
          <p:nvPr/>
        </p:nvCxnSpPr>
        <p:spPr>
          <a:xfrm rot="10800000" flipV="1">
            <a:off x="4143372" y="5715016"/>
            <a:ext cx="1071570" cy="95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dĺžnik 1"/>
          <p:cNvSpPr/>
          <p:nvPr/>
        </p:nvSpPr>
        <p:spPr>
          <a:xfrm>
            <a:off x="928662" y="2214554"/>
            <a:ext cx="7286676" cy="442915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Lichobežník 2"/>
          <p:cNvSpPr/>
          <p:nvPr/>
        </p:nvSpPr>
        <p:spPr>
          <a:xfrm>
            <a:off x="714348" y="857232"/>
            <a:ext cx="7643866" cy="1357322"/>
          </a:xfrm>
          <a:prstGeom prst="trapezoid">
            <a:avLst>
              <a:gd name="adj" fmla="val 7756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7" name="Rovná spojnica 26"/>
          <p:cNvCxnSpPr/>
          <p:nvPr/>
        </p:nvCxnSpPr>
        <p:spPr>
          <a:xfrm rot="16200000" flipH="1">
            <a:off x="1964513" y="1893083"/>
            <a:ext cx="1847864" cy="6191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https://encrypted-tbn3.gstatic.com/images?q=tbn:ANd9GcQkdVy20NF6vR0dwRysjBhU9dB075UbpWjrzbB8V5Ccqe-P-eZC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357290" y="357166"/>
            <a:ext cx="1857388" cy="1905000"/>
          </a:xfrm>
          <a:prstGeom prst="rect">
            <a:avLst/>
          </a:prstGeom>
          <a:noFill/>
        </p:spPr>
      </p:pic>
      <p:cxnSp>
        <p:nvCxnSpPr>
          <p:cNvPr id="7" name="Rovná spojnica 6"/>
          <p:cNvCxnSpPr/>
          <p:nvPr/>
        </p:nvCxnSpPr>
        <p:spPr>
          <a:xfrm rot="16200000" flipH="1">
            <a:off x="1285852" y="4357694"/>
            <a:ext cx="3214710" cy="7143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>
            <a:off x="-500098" y="6000768"/>
            <a:ext cx="3429024" cy="158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ĺžnik 12"/>
          <p:cNvSpPr/>
          <p:nvPr/>
        </p:nvSpPr>
        <p:spPr>
          <a:xfrm>
            <a:off x="2500298" y="2571744"/>
            <a:ext cx="500066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nica 13"/>
          <p:cNvCxnSpPr/>
          <p:nvPr/>
        </p:nvCxnSpPr>
        <p:spPr>
          <a:xfrm rot="16200000" flipH="1">
            <a:off x="678629" y="3250405"/>
            <a:ext cx="4857784" cy="714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rot="10800000" flipV="1">
            <a:off x="3143240" y="5715016"/>
            <a:ext cx="1071570" cy="95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Vývojový diagram: magnetický disk 18"/>
          <p:cNvSpPr/>
          <p:nvPr/>
        </p:nvSpPr>
        <p:spPr>
          <a:xfrm>
            <a:off x="3714744" y="4357694"/>
            <a:ext cx="1071570" cy="164307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1" name="Rovná spojnica 20"/>
          <p:cNvCxnSpPr/>
          <p:nvPr/>
        </p:nvCxnSpPr>
        <p:spPr>
          <a:xfrm rot="16200000" flipV="1">
            <a:off x="4179091" y="4679165"/>
            <a:ext cx="2081226" cy="95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://www.englishexercises.org/makeagame/my_documents/my_pictures/2011/mar/TAKE_A_SHOWER.gif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4942" y="3571876"/>
            <a:ext cx="2149462" cy="2428892"/>
          </a:xfrm>
          <a:prstGeom prst="rect">
            <a:avLst/>
          </a:prstGeom>
          <a:noFill/>
        </p:spPr>
      </p:pic>
      <p:sp>
        <p:nvSpPr>
          <p:cNvPr id="23" name="Vývojový diagram: magnetický disk 22"/>
          <p:cNvSpPr/>
          <p:nvPr/>
        </p:nvSpPr>
        <p:spPr>
          <a:xfrm>
            <a:off x="3714744" y="4357694"/>
            <a:ext cx="1071570" cy="1643074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/>
          <p:cNvSpPr/>
          <p:nvPr/>
        </p:nvSpPr>
        <p:spPr>
          <a:xfrm>
            <a:off x="2500298" y="2571744"/>
            <a:ext cx="500066" cy="35719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9" name="Picture 2" descr="https://encrypted-tbn3.gstatic.com/images?q=tbn:ANd9GcQkdVy20NF6vR0dwRysjBhU9dB075UbpWjrzbB8V5Ccqe-P-eZC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357290" y="357166"/>
            <a:ext cx="1857388" cy="1905000"/>
          </a:xfrm>
          <a:prstGeom prst="rect">
            <a:avLst/>
          </a:prstGeom>
          <a:noFill/>
        </p:spPr>
      </p:pic>
      <p:pic>
        <p:nvPicPr>
          <p:cNvPr id="30" name="Picture 2" descr="https://encrypted-tbn3.gstatic.com/images?q=tbn:ANd9GcQkdVy20NF6vR0dwRysjBhU9dB075UbpWjrzbB8V5Ccqe-P-eZC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357290" y="357166"/>
            <a:ext cx="1857388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4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7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lietadlo</a:t>
            </a:r>
            <a:endParaRPr lang="sk-SK" sz="7200" dirty="0"/>
          </a:p>
        </p:txBody>
      </p:sp>
      <p:pic>
        <p:nvPicPr>
          <p:cNvPr id="29698" name="Picture 2" descr="http://www.thenewecologist.com/wp-content/uploads/2010/09/solar-challeng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714752"/>
            <a:ext cx="4552528" cy="2847978"/>
          </a:xfrm>
          <a:prstGeom prst="rect">
            <a:avLst/>
          </a:prstGeom>
          <a:noFill/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0" y="1214422"/>
            <a:ext cx="5429288" cy="5043510"/>
          </a:xfrm>
        </p:spPr>
        <p:txBody>
          <a:bodyPr>
            <a:normAutofit/>
          </a:bodyPr>
          <a:lstStyle/>
          <a:p>
            <a:pPr>
              <a:buSzPct val="130000"/>
              <a:buBlip>
                <a:blip r:embed="rId4"/>
              </a:buBlip>
            </a:pP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 roku 1981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preletelo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lietadlo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Solar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 </a:t>
            </a:r>
            <a:r>
              <a:rPr lang="cs-CZ" sz="4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Challenger</a:t>
            </a:r>
            <a:r>
              <a:rPr lang="cs-CZ" sz="4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 kanál La Manche.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210146"/>
          </a:xfrm>
        </p:spPr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Slnečná elektráreň</a:t>
            </a:r>
            <a:endParaRPr lang="sk-SK" sz="7200" dirty="0"/>
          </a:p>
        </p:txBody>
      </p:sp>
      <p:pic>
        <p:nvPicPr>
          <p:cNvPr id="30724" name="Picture 4" descr="http://www.oze.stuba.sk/wp-content/uploads/2010/07/S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365" y="1588233"/>
            <a:ext cx="6997271" cy="5269767"/>
          </a:xfrm>
          <a:prstGeom prst="rect">
            <a:avLst/>
          </a:prstGeom>
          <a:noFill/>
          <a:ln w="762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2" descr="http://www.whitneysvet.com/images/drawings/smSu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928802"/>
            <a:ext cx="2400300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88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6291" y="126098"/>
            <a:ext cx="8229600" cy="1143000"/>
          </a:xfrm>
        </p:spPr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auto</a:t>
            </a:r>
            <a:endParaRPr lang="sk-SK" sz="7200" dirty="0"/>
          </a:p>
        </p:txBody>
      </p:sp>
      <p:pic>
        <p:nvPicPr>
          <p:cNvPr id="30722" name="Picture 2" descr="http://www.inforse.dk/europe/fae/DOPRAVA/paliva/16cspr023calstate%20wins%20sunrace9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58" y="1214422"/>
            <a:ext cx="3949631" cy="2928958"/>
          </a:xfrm>
          <a:prstGeom prst="rect">
            <a:avLst/>
          </a:prstGeom>
          <a:noFill/>
        </p:spPr>
      </p:pic>
      <p:pic>
        <p:nvPicPr>
          <p:cNvPr id="30724" name="Picture 4" descr="http://www.inforse.dk/europe/fae/DOPRAVA/paliva/10iowa0256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48" y="3071810"/>
            <a:ext cx="4643470" cy="2214578"/>
          </a:xfrm>
          <a:prstGeom prst="rect">
            <a:avLst/>
          </a:prstGeom>
          <a:noFill/>
        </p:spPr>
      </p:pic>
      <p:pic>
        <p:nvPicPr>
          <p:cNvPr id="30726" name="Picture 6" descr="http://www.inforse.dk/europe/fae/DOPRAVA/paliva/06stanford02546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596" y="4071942"/>
            <a:ext cx="3857652" cy="1928826"/>
          </a:xfrm>
          <a:prstGeom prst="rect">
            <a:avLst/>
          </a:prstGeom>
          <a:noFill/>
        </p:spPr>
      </p:pic>
      <p:pic>
        <p:nvPicPr>
          <p:cNvPr id="30728" name="Picture 8" descr="http://www.inforse.dk/europe/fae/DOPRAVA/paliva/03Cal%20Poly%20Pomona02545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48" y="1214422"/>
            <a:ext cx="4643470" cy="1857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SLNEČNÉ ŽIARENIE</a:t>
            </a:r>
            <a:endParaRPr lang="en-US" sz="30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473700"/>
          </a:xfrm>
        </p:spPr>
        <p:txBody>
          <a:bodyPr/>
          <a:lstStyle/>
          <a:p>
            <a:pPr marL="533400" indent="-533400" algn="just" eaLnBrk="1" hangingPunct="1"/>
            <a:r>
              <a:rPr lang="sk-SK" altLang="sk-SK" sz="2000" dirty="0" smtClean="0"/>
              <a:t>Slnečná energia dopadá na zemský povrch vo forme </a:t>
            </a:r>
            <a:r>
              <a:rPr lang="sk-SK" altLang="sk-SK" sz="2000" b="1" dirty="0" smtClean="0"/>
              <a:t>slnečného žiarenia</a:t>
            </a:r>
            <a:r>
              <a:rPr lang="sk-SK" altLang="sk-SK" sz="2000" dirty="0" smtClean="0"/>
              <a:t> (druh elektromagnetického žiarenia). Slnečné žiarenie sa po dopade na zemský povrch premieňa na iné formy energie, napr.:</a:t>
            </a:r>
          </a:p>
          <a:p>
            <a:pPr marL="533400" indent="-533400" eaLnBrk="1" hangingPunct="1"/>
            <a:endParaRPr lang="sk-SK" altLang="sk-SK" sz="2000" dirty="0" smtClean="0"/>
          </a:p>
          <a:p>
            <a:pPr marL="914400" lvl="1" indent="-457200" eaLnBrk="1" hangingPunct="1">
              <a:buFontTx/>
              <a:buAutoNum type="alphaLcPeriod"/>
            </a:pPr>
            <a:r>
              <a:rPr lang="sk-SK" altLang="sk-SK" sz="2000" i="1" dirty="0" smtClean="0"/>
              <a:t>na tepelnú energiu</a:t>
            </a:r>
            <a:r>
              <a:rPr lang="sk-SK" altLang="sk-SK" sz="2000" dirty="0" smtClean="0"/>
              <a:t> – takýmto spôsobom sa ohrieva zemský povrch (pôda, voda i vzduch),</a:t>
            </a:r>
          </a:p>
          <a:p>
            <a:pPr marL="914400" lvl="1" indent="-457200" eaLnBrk="1" hangingPunct="1">
              <a:buFontTx/>
              <a:buAutoNum type="alphaLcPeriod"/>
            </a:pPr>
            <a:endParaRPr lang="sk-SK" altLang="sk-SK" sz="2000" dirty="0" smtClean="0"/>
          </a:p>
          <a:p>
            <a:pPr marL="914400" lvl="1" indent="-457200" eaLnBrk="1" hangingPunct="1">
              <a:buFontTx/>
              <a:buAutoNum type="alphaLcPeriod"/>
            </a:pPr>
            <a:r>
              <a:rPr lang="sk-SK" altLang="sk-SK" sz="2000" i="1" dirty="0" smtClean="0"/>
              <a:t>na chemickú energiu</a:t>
            </a:r>
            <a:r>
              <a:rPr lang="sk-SK" altLang="sk-SK" sz="2000" dirty="0" smtClean="0"/>
              <a:t> – ktorá je prostredníctvom fotosyntézy viazaná v rastlinách a iných organizmoch,</a:t>
            </a:r>
          </a:p>
          <a:p>
            <a:pPr marL="914400" lvl="1" indent="-457200" eaLnBrk="1" hangingPunct="1">
              <a:buFontTx/>
              <a:buAutoNum type="alphaLcPeriod"/>
            </a:pPr>
            <a:endParaRPr lang="sk-SK" altLang="sk-SK" sz="2000" dirty="0" smtClean="0"/>
          </a:p>
          <a:p>
            <a:pPr marL="914400" lvl="1" indent="-457200" eaLnBrk="1" hangingPunct="1">
              <a:buFontTx/>
              <a:buAutoNum type="alphaLcPeriod"/>
            </a:pPr>
            <a:r>
              <a:rPr lang="sk-SK" altLang="sk-SK" sz="2000" i="1" dirty="0" smtClean="0"/>
              <a:t>na mechanickú energiu</a:t>
            </a:r>
            <a:r>
              <a:rPr lang="sk-SK" altLang="sk-SK" sz="2000" dirty="0" smtClean="0"/>
              <a:t> – takto vznikajú vzdušné prúdy,....</a:t>
            </a:r>
          </a:p>
          <a:p>
            <a:pPr marL="914400" lvl="1" indent="-457200" eaLnBrk="1" hangingPunct="1">
              <a:buFontTx/>
              <a:buAutoNum type="alphaLcPeriod"/>
            </a:pPr>
            <a:endParaRPr lang="sk-SK" alt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Solárne hračky</a:t>
            </a:r>
            <a:endParaRPr lang="sk-SK" sz="7200" dirty="0"/>
          </a:p>
        </p:txBody>
      </p:sp>
      <p:pic>
        <p:nvPicPr>
          <p:cNvPr id="5124" name="Picture 4" descr="http://2.bp.blogspot.com/_-W-hKl3KTfg/RrbjfRJoEzI/AAAAAAAAAcQ/Bi0lAa3ykEI/s400/nohoho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928802"/>
            <a:ext cx="3522371" cy="374333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30" name="Picture 10" descr="http://1.bp.blogspot.com/-fglhatGnqmY/U3ANb8Q67jI/AAAAAAAAO7E/XMWvpZ7ujsw/s1600/solar+system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9058" y="2143116"/>
            <a:ext cx="5076810" cy="250033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</p:pic>
      <p:pic>
        <p:nvPicPr>
          <p:cNvPr id="5126" name="Picture 6" descr="http://solarpood.eu/shop/prodimg/6149ff5fac65c6d38ed2ee4e589d506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143250" y="-1000156"/>
            <a:ext cx="3143250" cy="2505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46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95296 0.75208 " pathEditMode="relative" ptsTypes="AA">
                                      <p:cBhvr>
                                        <p:cTn id="6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rvwarehouse.com.au/assets/phpThumb/images/super_solar-20sh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214554"/>
            <a:ext cx="4572032" cy="3429024"/>
          </a:xfrm>
          <a:prstGeom prst="rect">
            <a:avLst/>
          </a:prstGeom>
          <a:noFill/>
          <a:ln w="76200">
            <a:solidFill>
              <a:srgbClr val="FF990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274786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Vedeli ste?</a:t>
            </a:r>
            <a:endParaRPr lang="sk-SK" sz="6600" dirty="0">
              <a:ln w="0"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44" y="928670"/>
            <a:ext cx="4214842" cy="6786610"/>
          </a:xfrm>
        </p:spPr>
        <p:txBody>
          <a:bodyPr>
            <a:normAutofit fontScale="47500" lnSpcReduction="20000"/>
          </a:bodyPr>
          <a:lstStyle/>
          <a:p>
            <a:pPr>
              <a:buSzPct val="130000"/>
              <a:buNone/>
            </a:pPr>
            <a:endParaRPr lang="cs-CZ" sz="51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Blip>
                <a:blip r:embed="rId4"/>
              </a:buBlip>
            </a:pP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Čierna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farba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odráža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iba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malé množstvo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slnečného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žiarenia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.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Väčšiu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časť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pohlcuje a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preto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priťahuje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teplo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zo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všetkých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farieb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cs-CZ" sz="8000" b="1" dirty="0" err="1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najviac</a:t>
            </a:r>
            <a:r>
              <a:rPr lang="cs-CZ" sz="8000" b="1" dirty="0" smtClean="0">
                <a:ln w="22225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Rounded MT Bold" pitchFamily="34" charset="0"/>
              </a:rPr>
              <a:t>.</a:t>
            </a:r>
          </a:p>
          <a:p>
            <a:pPr>
              <a:buSzPct val="130000"/>
              <a:buNone/>
            </a:pPr>
            <a:endParaRPr lang="sk-SK" sz="4000" b="1" dirty="0" smtClean="0">
              <a:ln w="22225">
                <a:solidFill>
                  <a:schemeClr val="tx1"/>
                </a:solidFill>
              </a:ln>
              <a:solidFill>
                <a:srgbClr val="FFFF00"/>
              </a:solidFill>
              <a:latin typeface="Arial Rounded MT Bold" pitchFamily="34" charset="0"/>
            </a:endParaRPr>
          </a:p>
          <a:p>
            <a:pPr>
              <a:buSzPct val="130000"/>
              <a:buNone/>
            </a:pPr>
            <a:endParaRPr lang="cs-CZ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  <a:p>
            <a:pPr>
              <a:buSzPct val="130000"/>
              <a:buNone/>
            </a:pPr>
            <a:r>
              <a:rPr lang="cs-CZ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Rounded MT Bold" pitchFamily="34" charset="0"/>
              </a:rPr>
              <a:t> </a:t>
            </a:r>
            <a:endParaRPr lang="sk-SK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395288" y="1125538"/>
            <a:ext cx="8497887" cy="1470025"/>
          </a:xfrm>
        </p:spPr>
        <p:txBody>
          <a:bodyPr/>
          <a:lstStyle/>
          <a:p>
            <a:pPr>
              <a:defRPr/>
            </a:pPr>
            <a:r>
              <a:rPr lang="sk-SK" b="1" dirty="0" smtClean="0">
                <a:solidFill>
                  <a:schemeClr val="accent6"/>
                </a:solidFill>
              </a:rPr>
              <a:t>ĎAKUJEME ZA POZORNOSŤ!</a:t>
            </a:r>
            <a:endParaRPr lang="sk-SK" b="1" dirty="0">
              <a:solidFill>
                <a:schemeClr val="accent6"/>
              </a:solidFill>
            </a:endParaRPr>
          </a:p>
        </p:txBody>
      </p:sp>
      <p:pic>
        <p:nvPicPr>
          <p:cNvPr id="25603" name="Picture 2" descr="http://img.siov.sk/6odbtzia/Energia/logo_5roc_Sutaz_Energia_v_nasom_mes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213" y="2492375"/>
            <a:ext cx="35528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608" y="159432"/>
            <a:ext cx="8686800" cy="66754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sk-SK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Premeny slnečnej </a:t>
            </a:r>
            <a:r>
              <a:rPr lang="sk-SK" sz="3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energie</a:t>
            </a:r>
            <a:endParaRPr lang="sk-SK" sz="3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67544" y="2204864"/>
            <a:ext cx="1936368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Vyparovanie vody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771800" y="3501008"/>
            <a:ext cx="1872208" cy="792088"/>
          </a:xfrm>
          <a:prstGeom prst="rect">
            <a:avLst/>
          </a:prstGeom>
          <a:solidFill>
            <a:srgbClr val="1DC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600" dirty="0" smtClean="0">
                <a:solidFill>
                  <a:schemeClr val="tx1"/>
                </a:solidFill>
              </a:rPr>
              <a:t>Zmeny tlaku </a:t>
            </a:r>
          </a:p>
          <a:p>
            <a:r>
              <a:rPr lang="sk-SK" sz="1600" dirty="0" smtClean="0">
                <a:solidFill>
                  <a:schemeClr val="tx1"/>
                </a:solidFill>
              </a:rPr>
              <a:t>v atmosfére, vietor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555776" y="4581128"/>
            <a:ext cx="2232248" cy="936104"/>
          </a:xfrm>
          <a:prstGeom prst="rect">
            <a:avLst/>
          </a:prstGeom>
          <a:solidFill>
            <a:srgbClr val="79D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Veterné elektrárne, solárne články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3707904" y="1052736"/>
            <a:ext cx="1728192" cy="720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Slnko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7544" y="4653136"/>
            <a:ext cx="1800200" cy="792088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Vodné elektrárne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67544" y="3573016"/>
            <a:ext cx="2016224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</a:rPr>
              <a:t>Vyparovanie spôsobuje zrážky, dážď, vodu          v riekach</a:t>
            </a:r>
            <a:endParaRPr lang="sk-SK" sz="1400" dirty="0">
              <a:solidFill>
                <a:schemeClr val="tx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5004048" y="4365104"/>
            <a:ext cx="1260140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Mŕtve rastliny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048164" y="2113498"/>
            <a:ext cx="1872208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Rast rastlín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7676192" y="4365104"/>
            <a:ext cx="128829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/>
                </a:solidFill>
              </a:rPr>
              <a:t>Zvieratá ako potrava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7128284" y="3284984"/>
            <a:ext cx="1692188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/>
                </a:solidFill>
              </a:rPr>
              <a:t>Zvieratá konzumujú rastliny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652119" y="5517232"/>
            <a:ext cx="1678955" cy="648072"/>
          </a:xfrm>
          <a:prstGeom prst="rect">
            <a:avLst/>
          </a:prstGeom>
          <a:solidFill>
            <a:srgbClr val="A869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Fosílne palivá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6408204" y="4365104"/>
            <a:ext cx="1116124" cy="720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Mŕtve zvieratá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4968044" y="3284984"/>
            <a:ext cx="1764196" cy="720080"/>
          </a:xfrm>
          <a:prstGeom prst="rect">
            <a:avLst/>
          </a:prstGeom>
          <a:solidFill>
            <a:srgbClr val="2FFF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 smtClean="0">
                <a:solidFill>
                  <a:schemeClr val="tx1"/>
                </a:solidFill>
              </a:rPr>
              <a:t>Človek využíva ako potravu a materiál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915816" y="2204864"/>
            <a:ext cx="1872208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Zohrievanie Zeme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21" name="Rovná spojovacia šípka 20"/>
          <p:cNvCxnSpPr>
            <a:stCxn id="7" idx="5"/>
          </p:cNvCxnSpPr>
          <p:nvPr/>
        </p:nvCxnSpPr>
        <p:spPr>
          <a:xfrm>
            <a:off x="5183008" y="1667363"/>
            <a:ext cx="1621240" cy="46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flipH="1">
            <a:off x="1511130" y="1317152"/>
            <a:ext cx="22322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flipH="1">
            <a:off x="3959932" y="162880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/>
          <p:nvPr/>
        </p:nvCxnSpPr>
        <p:spPr>
          <a:xfrm>
            <a:off x="1403648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>
            <a:off x="1403648" y="43651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>
            <a:endCxn id="5" idx="0"/>
          </p:cNvCxnSpPr>
          <p:nvPr/>
        </p:nvCxnSpPr>
        <p:spPr>
          <a:xfrm>
            <a:off x="3635896" y="2924944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ovacia šípka 33"/>
          <p:cNvCxnSpPr>
            <a:stCxn id="5" idx="2"/>
          </p:cNvCxnSpPr>
          <p:nvPr/>
        </p:nvCxnSpPr>
        <p:spPr>
          <a:xfrm flipH="1">
            <a:off x="3635896" y="4077072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>
            <a:stCxn id="11" idx="2"/>
          </p:cNvCxnSpPr>
          <p:nvPr/>
        </p:nvCxnSpPr>
        <p:spPr>
          <a:xfrm flipH="1">
            <a:off x="5940152" y="2708920"/>
            <a:ext cx="10441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ovacia šípka 49"/>
          <p:cNvCxnSpPr>
            <a:endCxn id="13" idx="0"/>
          </p:cNvCxnSpPr>
          <p:nvPr/>
        </p:nvCxnSpPr>
        <p:spPr>
          <a:xfrm>
            <a:off x="7308304" y="2708920"/>
            <a:ext cx="6120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ovná spojovacia šípka 51"/>
          <p:cNvCxnSpPr/>
          <p:nvPr/>
        </p:nvCxnSpPr>
        <p:spPr>
          <a:xfrm flipH="1">
            <a:off x="7020272" y="3933056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ovacia šípka 53"/>
          <p:cNvCxnSpPr>
            <a:stCxn id="13" idx="2"/>
            <a:endCxn id="12" idx="0"/>
          </p:cNvCxnSpPr>
          <p:nvPr/>
        </p:nvCxnSpPr>
        <p:spPr>
          <a:xfrm>
            <a:off x="7920372" y="393305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ovacia šípka 55"/>
          <p:cNvCxnSpPr/>
          <p:nvPr/>
        </p:nvCxnSpPr>
        <p:spPr>
          <a:xfrm flipH="1">
            <a:off x="6668080" y="5049180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ovacia šípka 57"/>
          <p:cNvCxnSpPr/>
          <p:nvPr/>
        </p:nvCxnSpPr>
        <p:spPr>
          <a:xfrm>
            <a:off x="5724128" y="486916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ovná spojovacia šípka 59"/>
          <p:cNvCxnSpPr/>
          <p:nvPr/>
        </p:nvCxnSpPr>
        <p:spPr>
          <a:xfrm flipH="1">
            <a:off x="5796136" y="2780928"/>
            <a:ext cx="136815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37288"/>
            <a:ext cx="8229600" cy="288056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sk-SK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Množstvo dopadajúceho slnečného žiarenia na Slovensku </a:t>
            </a:r>
            <a:endParaRPr lang="en-US" altLang="sk-SK" sz="3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24" y="1196752"/>
            <a:ext cx="82677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07950" y="188913"/>
            <a:ext cx="8712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sk-SK" altLang="sk-SK" sz="2000" b="1" dirty="0"/>
              <a:t>Množstvo dopadajúcej slnečnej energie na územie Slovenska je asi 200-násobne väčšie</a:t>
            </a:r>
            <a:r>
              <a:rPr lang="sk-SK" altLang="sk-SK" sz="2000" dirty="0"/>
              <a:t>, ako je súčasná spotreba primárnych energetických zdrojov u nás. Je to obrovský, doposiaľ takmer úplne nevyužitý potenciál.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8163" y="322525"/>
            <a:ext cx="8229600" cy="910231"/>
          </a:xfrm>
        </p:spPr>
        <p:txBody>
          <a:bodyPr>
            <a:normAutofit fontScale="90000"/>
          </a:bodyPr>
          <a:lstStyle/>
          <a:p>
            <a:r>
              <a:rPr lang="sk-SK" sz="3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Formy využitia slnečnej energie človekom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5093779" cy="492727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Aktívna forma</a:t>
            </a:r>
          </a:p>
          <a:p>
            <a:pPr lvl="1">
              <a:buFont typeface="Wingdings" pitchFamily="2" charset="2"/>
              <a:buChar char="Ø"/>
            </a:pPr>
            <a:r>
              <a:rPr lang="sk-SK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sk-SK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olárne systémy -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zariadenia na premenu slnečného žiarenia na iné formy energie (slnečné kolektory na výrobu elektriny a na ohrev vody)</a:t>
            </a:r>
          </a:p>
          <a:p>
            <a:pPr>
              <a:buFont typeface="Wingdings" pitchFamily="2" charset="2"/>
              <a:buChar char="Ø"/>
            </a:pP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Pasívna forma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1">
              <a:buFont typeface="Wingdings" pitchFamily="2" charset="2"/>
              <a:buChar char="Ø"/>
            </a:pPr>
            <a:r>
              <a:rPr lang="sk-SK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sk-SK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olárna architektúra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-premyslené stavby budov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 pasívnymi prvkami (napr. presklené časti domu, zimné záhrady...) </a:t>
            </a:r>
            <a:endParaRPr lang="cs-CZ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484784"/>
            <a:ext cx="290365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861048"/>
            <a:ext cx="2880320" cy="216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8941828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296799" y="192133"/>
            <a:ext cx="8229600" cy="504825"/>
          </a:xfrm>
        </p:spPr>
        <p:txBody>
          <a:bodyPr anchorCtr="1"/>
          <a:lstStyle/>
          <a:p>
            <a:pPr eaLnBrk="1" hangingPunct="1">
              <a:defRPr/>
            </a:pPr>
            <a:r>
              <a:rPr lang="sk-SK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VYUŽITIE SLNEČNEJ ENERGIE </a:t>
            </a:r>
          </a:p>
        </p:txBody>
      </p:sp>
      <p:grpSp>
        <p:nvGrpSpPr>
          <p:cNvPr id="4" name="Organization Chart 2"/>
          <p:cNvGrpSpPr>
            <a:grpSpLocks noChangeAspect="1"/>
          </p:cNvGrpSpPr>
          <p:nvPr/>
        </p:nvGrpSpPr>
        <p:grpSpPr bwMode="auto">
          <a:xfrm>
            <a:off x="142875" y="908050"/>
            <a:ext cx="8893175" cy="5616575"/>
            <a:chOff x="1134" y="1270"/>
            <a:chExt cx="3600" cy="2016"/>
          </a:xfrm>
        </p:grpSpPr>
        <p:cxnSp>
          <p:nvCxnSpPr>
            <p:cNvPr id="1028" name="_s1028"/>
            <p:cNvCxnSpPr>
              <a:cxnSpLocks noChangeShapeType="1"/>
              <a:stCxn id="14" idx="1"/>
              <a:endCxn id="10" idx="2"/>
            </p:cNvCxnSpPr>
            <p:nvPr/>
          </p:nvCxnSpPr>
          <p:spPr bwMode="auto">
            <a:xfrm rot="10800000">
              <a:off x="3726" y="2422"/>
              <a:ext cx="144" cy="720"/>
            </a:xfrm>
            <a:prstGeom prst="bentConnector2">
              <a:avLst/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3" idx="1"/>
              <a:endCxn id="10" idx="2"/>
            </p:cNvCxnSpPr>
            <p:nvPr/>
          </p:nvCxnSpPr>
          <p:spPr bwMode="auto">
            <a:xfrm rot="10800000">
              <a:off x="3726" y="2422"/>
              <a:ext cx="144" cy="288"/>
            </a:xfrm>
            <a:prstGeom prst="bentConnector2">
              <a:avLst/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12" idx="1"/>
              <a:endCxn id="9" idx="2"/>
            </p:cNvCxnSpPr>
            <p:nvPr/>
          </p:nvCxnSpPr>
          <p:spPr bwMode="auto">
            <a:xfrm rot="10800000">
              <a:off x="2574" y="2422"/>
              <a:ext cx="144" cy="720"/>
            </a:xfrm>
            <a:prstGeom prst="bentConnector2">
              <a:avLst/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rot="5400000" flipH="1">
              <a:off x="3366" y="1774"/>
              <a:ext cx="144" cy="576"/>
            </a:xfrm>
            <a:prstGeom prst="bentConnector3">
              <a:avLst>
                <a:gd name="adj1" fmla="val 28569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16200000">
              <a:off x="2790" y="1774"/>
              <a:ext cx="144" cy="576"/>
            </a:xfrm>
            <a:prstGeom prst="bentConnector3">
              <a:avLst>
                <a:gd name="adj1" fmla="val 28569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_s1034"/>
            <p:cNvCxnSpPr>
              <a:cxnSpLocks noChangeShapeType="1"/>
              <a:stCxn id="8" idx="0"/>
              <a:endCxn id="6" idx="2"/>
            </p:cNvCxnSpPr>
            <p:nvPr/>
          </p:nvCxnSpPr>
          <p:spPr bwMode="auto">
            <a:xfrm rot="16200000">
              <a:off x="1495" y="2061"/>
              <a:ext cx="144" cy="1"/>
            </a:xfrm>
            <a:prstGeom prst="straightConnector1">
              <a:avLst/>
            </a:prstGeom>
            <a:noFill/>
            <a:ln w="28575">
              <a:solidFill>
                <a:srgbClr val="5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_s1035"/>
            <p:cNvCxnSpPr>
              <a:cxnSpLocks noChangeShapeType="1"/>
              <a:stCxn id="7" idx="0"/>
              <a:endCxn id="5" idx="2"/>
            </p:cNvCxnSpPr>
            <p:nvPr/>
          </p:nvCxnSpPr>
          <p:spPr bwMode="auto">
            <a:xfrm rot="16200000" flipV="1">
              <a:off x="2736" y="1288"/>
              <a:ext cx="144" cy="68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_s1036"/>
            <p:cNvCxnSpPr>
              <a:cxnSpLocks noChangeShapeType="1"/>
              <a:stCxn id="6" idx="0"/>
              <a:endCxn id="5" idx="2"/>
            </p:cNvCxnSpPr>
            <p:nvPr/>
          </p:nvCxnSpPr>
          <p:spPr bwMode="auto">
            <a:xfrm rot="5400000" flipH="1" flipV="1">
              <a:off x="1944" y="1180"/>
              <a:ext cx="144" cy="90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_s1037"/>
            <p:cNvSpPr>
              <a:spLocks noChangeArrowheads="1"/>
            </p:cNvSpPr>
            <p:nvPr/>
          </p:nvSpPr>
          <p:spPr bwMode="auto">
            <a:xfrm>
              <a:off x="1926" y="1270"/>
              <a:ext cx="108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F67F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Využívanie slnečného žiarenia </a:t>
              </a:r>
              <a:endParaRPr kumimoji="0" lang="en-US" alt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_s1038"/>
            <p:cNvSpPr>
              <a:spLocks noChangeArrowheads="1"/>
            </p:cNvSpPr>
            <p:nvPr/>
          </p:nvSpPr>
          <p:spPr bwMode="auto">
            <a:xfrm>
              <a:off x="1134" y="1702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Pasívne</a:t>
              </a:r>
              <a:endParaRPr kumimoji="0" lang="en-US" alt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_s1039"/>
            <p:cNvSpPr>
              <a:spLocks noChangeArrowheads="1"/>
            </p:cNvSpPr>
            <p:nvPr/>
          </p:nvSpPr>
          <p:spPr bwMode="auto">
            <a:xfrm>
              <a:off x="2718" y="1702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Aktívne</a:t>
              </a:r>
              <a:endParaRPr kumimoji="0" lang="en-US" altLang="sk-SK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_s1040"/>
            <p:cNvSpPr>
              <a:spLocks noChangeArrowheads="1"/>
            </p:cNvSpPr>
            <p:nvPr/>
          </p:nvSpPr>
          <p:spPr bwMode="auto">
            <a:xfrm>
              <a:off x="1134" y="2134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Solárna architektúra </a:t>
              </a:r>
              <a:endParaRPr kumimoji="0" lang="en-US" alt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_s1041"/>
            <p:cNvSpPr>
              <a:spLocks noChangeArrowheads="1"/>
            </p:cNvSpPr>
            <p:nvPr/>
          </p:nvSpPr>
          <p:spPr bwMode="auto">
            <a:xfrm>
              <a:off x="2142" y="2134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Príprava tepla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 teplej vody</a:t>
              </a:r>
              <a:r>
                <a:rPr kumimoji="0" lang="en-US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0" name="_s1042"/>
            <p:cNvSpPr>
              <a:spLocks noChangeArrowheads="1"/>
            </p:cNvSpPr>
            <p:nvPr/>
          </p:nvSpPr>
          <p:spPr bwMode="auto">
            <a:xfrm>
              <a:off x="3294" y="2134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Výroba elektriny</a:t>
              </a:r>
              <a:r>
                <a:rPr kumimoji="0" lang="en-US" altLang="sk-SK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2" name="_s1044"/>
            <p:cNvSpPr>
              <a:spLocks noChangeArrowheads="1"/>
            </p:cNvSpPr>
            <p:nvPr/>
          </p:nvSpPr>
          <p:spPr bwMode="auto">
            <a:xfrm>
              <a:off x="2718" y="2998"/>
              <a:ext cx="864" cy="2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D6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Slnečné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kolektory</a:t>
              </a:r>
              <a:r>
                <a:rPr kumimoji="0" lang="en-US" altLang="sk-S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3" name="_s1045"/>
            <p:cNvSpPr>
              <a:spLocks noChangeArrowheads="1"/>
            </p:cNvSpPr>
            <p:nvPr/>
          </p:nvSpPr>
          <p:spPr bwMode="auto">
            <a:xfrm>
              <a:off x="3870" y="2566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D6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Fotovoltaické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články</a:t>
              </a:r>
              <a:r>
                <a:rPr kumimoji="0" lang="en-US" altLang="sk-SK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4" name="_s1046"/>
            <p:cNvSpPr>
              <a:spLocks noChangeArrowheads="1"/>
            </p:cNvSpPr>
            <p:nvPr/>
          </p:nvSpPr>
          <p:spPr bwMode="auto">
            <a:xfrm>
              <a:off x="3870" y="2998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D600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Solárne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elektrárne</a:t>
              </a:r>
              <a:r>
                <a:rPr kumimoji="0" lang="en-US" altLang="sk-SK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29" name="_s1044"/>
          <p:cNvSpPr>
            <a:spLocks noChangeArrowheads="1"/>
          </p:cNvSpPr>
          <p:nvPr/>
        </p:nvSpPr>
        <p:spPr bwMode="auto">
          <a:xfrm>
            <a:off x="4055871" y="4539706"/>
            <a:ext cx="2134362" cy="7995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D60000"/>
              </a:gs>
            </a:gsLst>
            <a:lin ang="5400000" scaled="1"/>
          </a:gradFill>
          <a:ln w="9525">
            <a:solidFill>
              <a:srgbClr val="800000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Teplovzdušné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kolektory</a:t>
            </a:r>
            <a:r>
              <a:rPr kumimoji="0" lang="en-US" alt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30" name="_s1029"/>
          <p:cNvCxnSpPr>
            <a:cxnSpLocks noChangeShapeType="1"/>
          </p:cNvCxnSpPr>
          <p:nvPr/>
        </p:nvCxnSpPr>
        <p:spPr bwMode="auto">
          <a:xfrm rot="10800000">
            <a:off x="3712217" y="4138800"/>
            <a:ext cx="355727" cy="802368"/>
          </a:xfrm>
          <a:prstGeom prst="bentConnector2">
            <a:avLst/>
          </a:prstGeom>
          <a:noFill/>
          <a:ln w="28575">
            <a:solidFill>
              <a:srgbClr val="54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8738"/>
            <a:ext cx="8713788" cy="561975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P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asívne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využívani</a:t>
            </a:r>
            <a:r>
              <a:rPr lang="sk-SK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e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slnečnej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energie</a:t>
            </a:r>
            <a:endParaRPr lang="en-US" sz="3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250825" y="692150"/>
            <a:ext cx="8569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b="1" dirty="0">
                <a:solidFill>
                  <a:srgbClr val="FF0000"/>
                </a:solidFill>
              </a:rPr>
              <a:t>Solárna architektúra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/>
              <a:t>Hlavnou zásadou je orientovať všetky veľké okná na juh.</a:t>
            </a:r>
            <a:r>
              <a:rPr lang="en-US" altLang="sk-SK" sz="2000" dirty="0"/>
              <a:t> </a:t>
            </a:r>
            <a:endParaRPr lang="sk-SK" altLang="sk-SK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dirty="0" smtClean="0"/>
              <a:t>Prvky solárnej architektúry: presklené </a:t>
            </a:r>
            <a:r>
              <a:rPr lang="sk-SK" altLang="sk-SK" sz="2000" dirty="0"/>
              <a:t>balkóny či lodžie a strešné okná.</a:t>
            </a:r>
          </a:p>
        </p:txBody>
      </p:sp>
      <p:pic>
        <p:nvPicPr>
          <p:cNvPr id="15364" name="Picture 13" descr="http://www.fae.sk/OEZ/slnko/kapac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463" y="2228850"/>
            <a:ext cx="4427537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9" descr="artur_slnko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0" r="1680"/>
          <a:stretch>
            <a:fillRect/>
          </a:stretch>
        </p:blipFill>
        <p:spPr bwMode="auto">
          <a:xfrm>
            <a:off x="52388" y="3232150"/>
            <a:ext cx="46291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52413" y="260350"/>
            <a:ext cx="86407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sk-SK" altLang="sk-SK" sz="2000" b="1" dirty="0"/>
              <a:t>Zimná záhrada</a:t>
            </a:r>
            <a:r>
              <a:rPr lang="sk-SK" altLang="sk-SK" sz="2000" dirty="0"/>
              <a:t> </a:t>
            </a:r>
            <a:r>
              <a:rPr lang="sk-SK" altLang="sk-SK" sz="2000" dirty="0" smtClean="0"/>
              <a:t>- slnečné </a:t>
            </a:r>
            <a:r>
              <a:rPr lang="sk-SK" altLang="sk-SK" sz="2000" dirty="0"/>
              <a:t>žiarenie vyhrieva presklený priestor, čím sa znižujú tepelné straty budovy. Vzduch, ktorý sa v týchto priestoroch predhreje, sa dá použiť na dokurovanie ostatných miestností.</a:t>
            </a:r>
            <a:endParaRPr lang="en-US" altLang="sk-SK" sz="2000" dirty="0"/>
          </a:p>
        </p:txBody>
      </p:sp>
      <p:pic>
        <p:nvPicPr>
          <p:cNvPr id="16387" name="Picture 6" descr="f_zahrada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91263" y="2852738"/>
            <a:ext cx="2817812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7" descr="1624_skok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675" y="1557338"/>
            <a:ext cx="3455988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5" y="4076700"/>
            <a:ext cx="41052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561975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Aktívne využívanie slnečnej energie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568952" cy="5616624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sk-SK" altLang="sk-SK" sz="2600" u="sng" dirty="0" smtClean="0">
                <a:solidFill>
                  <a:srgbClr val="FF0000"/>
                </a:solidFill>
              </a:rPr>
              <a:t>Solárne systémy </a:t>
            </a:r>
            <a:r>
              <a:rPr lang="sk-SK" altLang="sk-SK" sz="2600" dirty="0" smtClean="0"/>
              <a:t>- aktívne využívajú slnečnú energiu a transformujú ju najčastejšie na </a:t>
            </a:r>
            <a:r>
              <a:rPr lang="sk-SK" altLang="sk-SK" sz="2600" b="1" dirty="0" smtClean="0"/>
              <a:t>tepelnú alebo elektrickú energiu</a:t>
            </a:r>
            <a:r>
              <a:rPr lang="sk-SK" altLang="sk-SK" sz="2600" dirty="0" smtClean="0"/>
              <a:t>. </a:t>
            </a:r>
          </a:p>
          <a:p>
            <a:pPr algn="just" eaLnBrk="1" hangingPunct="1">
              <a:lnSpc>
                <a:spcPct val="80000"/>
              </a:lnSpc>
            </a:pPr>
            <a:endParaRPr lang="sk-SK" altLang="sk-SK" sz="26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400" dirty="0" smtClean="0"/>
              <a:t>Solárne systémy sa najčastejšie používajú na ohrev vody, na vykurovanie bazénov, skleníkov a podobne. Je možné ich využiť aj na podporu vykurovania.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sk-SK" altLang="sk-SK" sz="2400" dirty="0" smtClean="0"/>
              <a:t>Vo všeobecnosti slnečné kolektory pokryjú 50-70% ročnej potreby teplej vody v domácnosti, v lete takmer úplne a v prechodnom období a v zime zabezpečia jej predohrev. </a:t>
            </a:r>
          </a:p>
        </p:txBody>
      </p:sp>
    </p:spTree>
    <p:extLst>
      <p:ext uri="{BB962C8B-B14F-4D97-AF65-F5344CB8AC3E}">
        <p14:creationId xmlns:p14="http://schemas.microsoft.com/office/powerpoint/2010/main" val="1354764024"/>
      </p:ext>
    </p:extLst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618</Words>
  <Application>Microsoft Office PowerPoint</Application>
  <PresentationFormat>Prezentácia na obrazovke (4:3)</PresentationFormat>
  <Paragraphs>108</Paragraphs>
  <Slides>22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Copperplate Gothic Bold</vt:lpstr>
      <vt:lpstr>Wingdings</vt:lpstr>
      <vt:lpstr>Predvolený návrh</vt:lpstr>
      <vt:lpstr>Využitie slnečnej energie  </vt:lpstr>
      <vt:lpstr>SLNEČNÉ ŽIARENIE</vt:lpstr>
      <vt:lpstr>Premeny slnečnej energie</vt:lpstr>
      <vt:lpstr>Množstvo dopadajúceho slnečného žiarenia na Slovensku </vt:lpstr>
      <vt:lpstr>Formy využitia slnečnej energie človekom</vt:lpstr>
      <vt:lpstr>VYUŽITIE SLNEČNEJ ENERGIE </vt:lpstr>
      <vt:lpstr>Pasívne využívanie slnečnej energie</vt:lpstr>
      <vt:lpstr>Prezentácia programu PowerPoint</vt:lpstr>
      <vt:lpstr>Aktívne využívanie slnečnej energie </vt:lpstr>
      <vt:lpstr>Fotovoltaické články</vt:lpstr>
      <vt:lpstr>Prezentácia programu PowerPoint</vt:lpstr>
      <vt:lpstr>Prezentácia programu PowerPoint</vt:lpstr>
      <vt:lpstr>Solárne pece</vt:lpstr>
      <vt:lpstr>Prezentácia programu PowerPoint</vt:lpstr>
      <vt:lpstr>Slnečné kolektory</vt:lpstr>
      <vt:lpstr>Prezentácia programu PowerPoint</vt:lpstr>
      <vt:lpstr>Solárne lietadlo</vt:lpstr>
      <vt:lpstr>Slnečná elektráreň</vt:lpstr>
      <vt:lpstr>Solárne auto</vt:lpstr>
      <vt:lpstr>Solárne hračky</vt:lpstr>
      <vt:lpstr>Vedeli ste?</vt:lpstr>
      <vt:lpstr>ĎAKUJEME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SLNEČNÁ ENERGIA</dc:title>
  <dc:creator>Miloš</dc:creator>
  <cp:lastModifiedBy>Dušan Andraško</cp:lastModifiedBy>
  <cp:revision>37</cp:revision>
  <dcterms:created xsi:type="dcterms:W3CDTF">2008-04-22T07:16:07Z</dcterms:created>
  <dcterms:modified xsi:type="dcterms:W3CDTF">2021-01-19T14:20:50Z</dcterms:modified>
</cp:coreProperties>
</file>