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61" r:id="rId4"/>
    <p:sldId id="266" r:id="rId5"/>
    <p:sldId id="268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03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52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798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34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63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19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00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549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34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5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50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89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14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28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18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1AD9-BEFD-46B8-BF1B-DDA5BBAE3152}" type="datetimeFigureOut">
              <a:rPr lang="sk-SK" smtClean="0"/>
              <a:t>17.3.2021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ROVNICE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Kvadratické rovnice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2027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03" y="2849880"/>
            <a:ext cx="4876800" cy="408432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6934" y="217711"/>
            <a:ext cx="8897111" cy="1527962"/>
          </a:xfrm>
        </p:spPr>
        <p:txBody>
          <a:bodyPr>
            <a:normAutofit/>
          </a:bodyPr>
          <a:lstStyle/>
          <a:p>
            <a:r>
              <a:rPr lang="sk-SK" dirty="0" smtClean="0"/>
              <a:t>ÚPLNÁ KVADRATICKÁ ROVNICA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25934" y="1117559"/>
                <a:ext cx="8628011" cy="2966761"/>
              </a:xfrm>
            </p:spPr>
            <p:txBody>
              <a:bodyPr>
                <a:noAutofit/>
              </a:bodyPr>
              <a:lstStyle/>
              <a:p>
                <a:r>
                  <a:rPr lang="sk-SK" sz="2400" b="1" dirty="0"/>
                  <a:t>Kvadratickou </a:t>
                </a:r>
                <a:r>
                  <a:rPr lang="sk-SK" sz="2400" b="1" dirty="0" smtClean="0"/>
                  <a:t>rovnicou (KVARO)</a:t>
                </a:r>
                <a:r>
                  <a:rPr lang="sk-SK" sz="2400" dirty="0" smtClean="0"/>
                  <a:t> </a:t>
                </a:r>
                <a:r>
                  <a:rPr lang="sk-SK" sz="2400" dirty="0"/>
                  <a:t>s neznámou x nazývame každú rovnicu tvaru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sk-SK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sk-SK" sz="24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sz="2400" dirty="0"/>
                  <a:t>, kde a, b, c sú reálne čísla a x je premenná, pričom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≠</m:t>
                    </m:r>
                    <m:r>
                      <a:rPr lang="sk-SK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k-SK" sz="2400" dirty="0"/>
              </a:p>
              <a:p>
                <a14:m>
                  <m:oMath xmlns:m="http://schemas.openxmlformats.org/officeDocument/2006/math"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sk-SK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sk-SK" sz="2400" dirty="0" smtClean="0"/>
                  <a:t> – </a:t>
                </a:r>
                <a:r>
                  <a:rPr lang="sk-SK" sz="2400" b="1" dirty="0" smtClean="0"/>
                  <a:t>kvadratický člen</a:t>
                </a:r>
                <a:r>
                  <a:rPr lang="sk-SK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</m:oMath>
                </a14:m>
                <a:r>
                  <a:rPr lang="sk-SK" sz="2400" dirty="0" smtClean="0"/>
                  <a:t> </a:t>
                </a:r>
                <a:r>
                  <a:rPr lang="sk-SK" sz="2400" dirty="0"/>
                  <a:t>– </a:t>
                </a:r>
                <a:r>
                  <a:rPr lang="sk-SK" sz="2400" b="1" dirty="0"/>
                  <a:t>lineárny člen</a:t>
                </a:r>
                <a:r>
                  <a:rPr lang="sk-SK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sk-SK" sz="2400" dirty="0" smtClean="0"/>
                  <a:t> </a:t>
                </a:r>
                <a:r>
                  <a:rPr lang="sk-SK" sz="2400" dirty="0"/>
                  <a:t>– </a:t>
                </a:r>
                <a:r>
                  <a:rPr lang="sk-SK" sz="2400" b="1" dirty="0"/>
                  <a:t>absolútny člen kvadratickej rovnice</a:t>
                </a:r>
                <a:r>
                  <a:rPr lang="sk-SK" sz="2400" dirty="0" smtClean="0"/>
                  <a:t>.</a:t>
                </a:r>
                <a:endParaRPr lang="sk-SK" sz="2400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934" y="1117559"/>
                <a:ext cx="8628011" cy="2966761"/>
              </a:xfrm>
              <a:blipFill>
                <a:blip r:embed="rId3"/>
                <a:stretch>
                  <a:fillRect l="-565" t="-16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dnadpis 3"/>
              <p:cNvSpPr txBox="1">
                <a:spLocks/>
              </p:cNvSpPr>
              <p:nvPr/>
            </p:nvSpPr>
            <p:spPr>
              <a:xfrm>
                <a:off x="6821303" y="3328406"/>
                <a:ext cx="5176345" cy="165576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sk-SK" sz="6000" b="1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sk-SK" sz="6000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sk-SK" sz="6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sz="6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𝑅</m:t>
                      </m:r>
                      <m:r>
                        <a:rPr lang="sk-SK" sz="40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; </m:t>
                      </m:r>
                      <m:r>
                        <a:rPr lang="sk-SK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sk-SK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 0</m:t>
                      </m:r>
                    </m:oMath>
                  </m:oMathPara>
                </a14:m>
                <a:endParaRPr lang="sk-SK" sz="4000" baseline="3000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sk-SK" sz="4000" b="1" dirty="0" smtClean="0">
                    <a:solidFill>
                      <a:srgbClr val="00B050"/>
                    </a:solidFill>
                  </a:rPr>
                  <a:t>ÚPLNÁ KVADRATICKÁ ROVNICA</a:t>
                </a:r>
                <a:endParaRPr lang="sk-SK" sz="4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03" y="3328406"/>
                <a:ext cx="5176345" cy="165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76" y="3429000"/>
            <a:ext cx="3389081" cy="3520440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2270658" y="2176495"/>
            <a:ext cx="23012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8084922" y="5099313"/>
            <a:ext cx="23012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41756" y="1210831"/>
                <a:ext cx="5959044" cy="24771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rgbClr val="C00000"/>
                    </a:solidFill>
                  </a:rPr>
                  <a:t>TYP A)</a:t>
                </a:r>
              </a:p>
              <a:p>
                <a:pPr marL="0" indent="0">
                  <a:buNone/>
                </a:pPr>
                <a:r>
                  <a:rPr lang="sk-SK" sz="2800" dirty="0" smtClean="0"/>
                  <a:t>A</a:t>
                </a:r>
                <a:r>
                  <a:rPr lang="sk-SK" sz="2800" dirty="0" smtClean="0"/>
                  <a:t>k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sz="2800" dirty="0"/>
                  <a:t>, tak </a:t>
                </a:r>
                <a:r>
                  <a:rPr lang="sk-SK" sz="2800" dirty="0" smtClean="0"/>
                  <a:t>rovnica </a:t>
                </a:r>
                <a:r>
                  <a:rPr lang="sk-SK" sz="2800" dirty="0"/>
                  <a:t>má </a:t>
                </a:r>
                <a:r>
                  <a:rPr lang="sk-SK" sz="2800" dirty="0" smtClean="0"/>
                  <a:t>tvar</a:t>
                </a:r>
              </a:p>
              <a:p>
                <a:pPr marL="0" indent="0" algn="ctr">
                  <a:buNone/>
                </a:pPr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sk-SK" sz="28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sk-SK" sz="2800" dirty="0" smtClean="0"/>
              </a:p>
              <a:p>
                <a:pPr marL="0" indent="0">
                  <a:buNone/>
                </a:pPr>
                <a:r>
                  <a:rPr lang="sk-SK" sz="2800" dirty="0" smtClean="0"/>
                  <a:t>a </a:t>
                </a:r>
                <a:r>
                  <a:rPr lang="sk-SK" sz="2800" dirty="0"/>
                  <a:t>nazýva sa </a:t>
                </a:r>
                <a:r>
                  <a:rPr lang="sk-SK" sz="2800" dirty="0">
                    <a:solidFill>
                      <a:srgbClr val="C00000"/>
                    </a:solidFill>
                  </a:rPr>
                  <a:t>rýdzo kvadratická </a:t>
                </a:r>
                <a:r>
                  <a:rPr lang="sk-SK" sz="2800" dirty="0" smtClean="0">
                    <a:solidFill>
                      <a:srgbClr val="C00000"/>
                    </a:solidFill>
                  </a:rPr>
                  <a:t>rovnica (</a:t>
                </a:r>
                <a:r>
                  <a:rPr lang="sk-SK" sz="2800" dirty="0" err="1" smtClean="0">
                    <a:solidFill>
                      <a:srgbClr val="C00000"/>
                    </a:solidFill>
                  </a:rPr>
                  <a:t>kvaro</a:t>
                </a:r>
                <a:r>
                  <a:rPr lang="sk-SK" sz="2800" dirty="0" smtClean="0">
                    <a:solidFill>
                      <a:srgbClr val="C00000"/>
                    </a:solidFill>
                  </a:rPr>
                  <a:t> bez lineárneho člena);</a:t>
                </a:r>
                <a:endParaRPr lang="sk-SK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756" y="1210831"/>
                <a:ext cx="5959044" cy="2477140"/>
              </a:xfrm>
              <a:blipFill>
                <a:blip r:embed="rId3"/>
                <a:stretch>
                  <a:fillRect l="-1840" t="-2463" r="-409" b="-5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2"/>
              <p:cNvSpPr txBox="1">
                <a:spLocks/>
              </p:cNvSpPr>
              <p:nvPr/>
            </p:nvSpPr>
            <p:spPr>
              <a:xfrm>
                <a:off x="6400800" y="4062884"/>
                <a:ext cx="5639004" cy="262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TYP B)</a:t>
                </a:r>
              </a:p>
              <a:p>
                <a:pPr marL="0" indent="0">
                  <a:buNone/>
                </a:pPr>
                <a:r>
                  <a:rPr lang="sk-SK" sz="28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sz="2800" dirty="0"/>
                  <a:t>Ak</a:t>
                </a:r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sz="2800" dirty="0"/>
                  <a:t>, tak </a:t>
                </a:r>
                <a:r>
                  <a:rPr lang="sk-SK" sz="2800" dirty="0" smtClean="0"/>
                  <a:t>rovnica </a:t>
                </a:r>
                <a:r>
                  <a:rPr lang="sk-SK" sz="2800" dirty="0"/>
                  <a:t>má </a:t>
                </a:r>
                <a:r>
                  <a:rPr lang="sk-SK" sz="2800" dirty="0" smtClean="0"/>
                  <a:t>tvar</a:t>
                </a:r>
              </a:p>
              <a:p>
                <a:pPr marL="0" indent="0" algn="ctr">
                  <a:buNone/>
                </a:pPr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sk-SK" sz="28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sk-SK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sk-SK" sz="2800" dirty="0" smtClean="0"/>
              </a:p>
              <a:p>
                <a:pPr marL="0" indent="0">
                  <a:buNone/>
                </a:pPr>
                <a:r>
                  <a:rPr lang="sk-SK" sz="2800" dirty="0" smtClean="0"/>
                  <a:t>a </a:t>
                </a:r>
                <a:r>
                  <a:rPr lang="sk-SK" sz="2800" dirty="0"/>
                  <a:t>nazýva sa </a:t>
                </a:r>
                <a:r>
                  <a:rPr lang="sk-SK" sz="2800" dirty="0">
                    <a:solidFill>
                      <a:srgbClr val="C00000"/>
                    </a:solidFill>
                  </a:rPr>
                  <a:t>kvadratická rovnica bez absolútneho </a:t>
                </a:r>
                <a:r>
                  <a:rPr lang="sk-SK" sz="2800" dirty="0" smtClean="0">
                    <a:solidFill>
                      <a:srgbClr val="C00000"/>
                    </a:solidFill>
                  </a:rPr>
                  <a:t>člena</a:t>
                </a:r>
                <a:r>
                  <a:rPr lang="sk-SK" sz="2800" dirty="0">
                    <a:solidFill>
                      <a:srgbClr val="C00000"/>
                    </a:solidFill>
                  </a:rPr>
                  <a:t>.</a:t>
                </a:r>
                <a:endParaRPr lang="sk-SK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Zástupný objekt pre obsah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062884"/>
                <a:ext cx="5639004" cy="2621498"/>
              </a:xfrm>
              <a:prstGeom prst="rect">
                <a:avLst/>
              </a:prstGeom>
              <a:blipFill>
                <a:blip r:embed="rId4"/>
                <a:stretch>
                  <a:fillRect l="-2162" t="-2320" b="-58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11" y="387573"/>
            <a:ext cx="3444342" cy="357784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1757" y="383965"/>
            <a:ext cx="7254444" cy="890654"/>
          </a:xfrm>
        </p:spPr>
        <p:txBody>
          <a:bodyPr>
            <a:normAutofit/>
          </a:bodyPr>
          <a:lstStyle/>
          <a:p>
            <a:r>
              <a:rPr lang="sk-SK" dirty="0" smtClean="0"/>
              <a:t>NEÚPLNÁ KVADRATICKÁ ROVNICA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13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dnadpis 3"/>
              <p:cNvSpPr txBox="1">
                <a:spLocks/>
              </p:cNvSpPr>
              <p:nvPr/>
            </p:nvSpPr>
            <p:spPr>
              <a:xfrm>
                <a:off x="441756" y="1274619"/>
                <a:ext cx="10500564" cy="287066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b="1" dirty="0" smtClean="0">
                    <a:solidFill>
                      <a:srgbClr val="C00000"/>
                    </a:solidFill>
                  </a:rPr>
                  <a:t>neúplná kvadratická rovnica </a:t>
                </a:r>
              </a:p>
              <a:p>
                <a:pPr lvl="1"/>
                <a:r>
                  <a:rPr lang="sk-SK" dirty="0" smtClean="0"/>
                  <a:t>vynímanie </a:t>
                </a:r>
                <a:r>
                  <a:rPr lang="sk-SK" dirty="0"/>
                  <a:t>pred zátvorku</a:t>
                </a:r>
              </a:p>
              <a:p>
                <a:pPr lvl="1"/>
                <a:r>
                  <a:rPr lang="sk-SK" dirty="0"/>
                  <a:t>rozklad podľa </a:t>
                </a:r>
                <a:r>
                  <a:rPr lang="sk-SK" dirty="0" smtClean="0"/>
                  <a:t>vzorcov (napr.  </a:t>
                </a:r>
                <a14:m>
                  <m:oMath xmlns:m="http://schemas.openxmlformats.org/officeDocument/2006/math">
                    <m:r>
                      <a:rPr lang="sk-SK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b="1" i="1" baseline="30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b="1" i="1" baseline="30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).(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)</a:t>
                </a:r>
              </a:p>
              <a:p>
                <a:pPr marL="457200" lvl="1" indent="0">
                  <a:buNone/>
                </a:pPr>
                <a:endParaRPr lang="sk-SK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b="1" dirty="0" smtClean="0">
                    <a:solidFill>
                      <a:srgbClr val="C00000"/>
                    </a:solidFill>
                  </a:rPr>
                  <a:t>úplná </a:t>
                </a:r>
                <a:r>
                  <a:rPr lang="sk-SK" b="1" dirty="0">
                    <a:solidFill>
                      <a:srgbClr val="C00000"/>
                    </a:solidFill>
                  </a:rPr>
                  <a:t>kvadratická rovnica </a:t>
                </a:r>
                <a:endParaRPr lang="sk-SK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sk-SK" dirty="0"/>
                  <a:t>použitie vzorca na riešenie kvadratickej </a:t>
                </a:r>
                <a:r>
                  <a:rPr lang="sk-SK" dirty="0" smtClean="0"/>
                  <a:t>rovnice</a:t>
                </a:r>
                <a:endParaRPr lang="sk-SK" dirty="0"/>
              </a:p>
            </p:txBody>
          </p:sp>
        </mc:Choice>
        <mc:Fallback>
          <p:sp>
            <p:nvSpPr>
              <p:cNvPr id="6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6" y="1274619"/>
                <a:ext cx="10500564" cy="2870661"/>
              </a:xfrm>
              <a:prstGeom prst="rect">
                <a:avLst/>
              </a:prstGeom>
              <a:blipFill>
                <a:blip r:embed="rId2"/>
                <a:stretch>
                  <a:fillRect l="-987" t="-33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/>
          <p:cNvSpPr txBox="1">
            <a:spLocks/>
          </p:cNvSpPr>
          <p:nvPr/>
        </p:nvSpPr>
        <p:spPr>
          <a:xfrm>
            <a:off x="441756" y="383965"/>
            <a:ext cx="8619117" cy="890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Ako riešiť kvadratickú rovnicu?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25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1"/>
          <p:cNvSpPr txBox="1">
            <a:spLocks/>
          </p:cNvSpPr>
          <p:nvPr/>
        </p:nvSpPr>
        <p:spPr>
          <a:xfrm>
            <a:off x="365997" y="289149"/>
            <a:ext cx="8619117" cy="133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Riešenie </a:t>
            </a:r>
            <a:r>
              <a:rPr lang="sk-SK" dirty="0" smtClean="0"/>
              <a:t>KVARO bez </a:t>
            </a:r>
            <a:r>
              <a:rPr lang="sk-SK" dirty="0" smtClean="0"/>
              <a:t>lineárneho </a:t>
            </a:r>
            <a:r>
              <a:rPr lang="sk-SK" dirty="0" smtClean="0"/>
              <a:t>člena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2400" dirty="0" smtClean="0">
                <a:solidFill>
                  <a:schemeClr val="tx1"/>
                </a:solidFill>
              </a:rPr>
              <a:t>Upravíme na súčinový tvar:</a:t>
            </a:r>
            <a:endParaRPr lang="sk-SK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Podnadpis 3"/>
              <p:cNvSpPr txBox="1">
                <a:spLocks/>
              </p:cNvSpPr>
              <p:nvPr/>
            </p:nvSpPr>
            <p:spPr>
              <a:xfrm>
                <a:off x="567146" y="1543158"/>
                <a:ext cx="3589917" cy="164841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 smtClean="0"/>
                  <a:t>PR.1: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 = 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sk-SK" b="0" u="sng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1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6" y="1543158"/>
                <a:ext cx="3589917" cy="1648414"/>
              </a:xfrm>
              <a:prstGeom prst="rect">
                <a:avLst/>
              </a:prstGeom>
              <a:blipFill>
                <a:blip r:embed="rId2"/>
                <a:stretch>
                  <a:fillRect l="-3396" t="-5904" b="-92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Podnadpis 3"/>
              <p:cNvSpPr txBox="1">
                <a:spLocks/>
              </p:cNvSpPr>
              <p:nvPr/>
            </p:nvSpPr>
            <p:spPr>
              <a:xfrm>
                <a:off x="546621" y="4129666"/>
                <a:ext cx="3811590" cy="21544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b="0" dirty="0" smtClean="0"/>
                  <a:t>PR.2: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 = 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=1∨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sk-SK" b="0" u="sng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2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1" y="4129666"/>
                <a:ext cx="3811590" cy="2154482"/>
              </a:xfrm>
              <a:prstGeom prst="rect">
                <a:avLst/>
              </a:prstGeom>
              <a:blipFill>
                <a:blip r:embed="rId3"/>
                <a:stretch>
                  <a:fillRect l="-3360" t="-45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BlokTextu 32"/>
              <p:cNvSpPr txBox="1"/>
              <p:nvPr/>
            </p:nvSpPr>
            <p:spPr>
              <a:xfrm>
                <a:off x="4358212" y="1398353"/>
                <a:ext cx="586494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C00000"/>
                    </a:solidFill>
                  </a:rPr>
                  <a:t>Postup:</a:t>
                </a:r>
              </a:p>
              <a:p>
                <a:r>
                  <a:rPr lang="sk-SK" sz="2000" dirty="0" smtClean="0">
                    <a:solidFill>
                      <a:srgbClr val="C00000"/>
                    </a:solidFill>
                  </a:rPr>
                  <a:t>-   výraz rozložíme na súčin pomocou vzorca 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sk-SK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sk-SK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sk-SK" sz="2000" dirty="0" smtClean="0">
                    <a:solidFill>
                      <a:srgbClr val="C00000"/>
                    </a:solidFill>
                  </a:rPr>
                  <a:t>, prípadne aj     </a:t>
                </a:r>
                <a:br>
                  <a:rPr lang="sk-SK" sz="2000" dirty="0" smtClean="0">
                    <a:solidFill>
                      <a:srgbClr val="C00000"/>
                    </a:solidFill>
                  </a:rPr>
                </a:br>
                <a:r>
                  <a:rPr lang="sk-SK" sz="2000" dirty="0" smtClean="0">
                    <a:solidFill>
                      <a:srgbClr val="C00000"/>
                    </a:solidFill>
                  </a:rPr>
                  <a:t>    vynímaním</a:t>
                </a:r>
              </a:p>
              <a:p>
                <a:pPr marL="285750" indent="-285750">
                  <a:buFontTx/>
                  <a:buChar char="-"/>
                </a:pPr>
                <a:r>
                  <a:rPr lang="sk-SK" sz="2000" dirty="0" smtClean="0">
                    <a:solidFill>
                      <a:srgbClr val="C00000"/>
                    </a:solidFill>
                  </a:rPr>
                  <a:t>dostaneme rovnicu v súčinovom tvare (predchádzajúce učivo)</a:t>
                </a:r>
              </a:p>
              <a:p>
                <a:pPr marL="285750" indent="-285750">
                  <a:buFontTx/>
                  <a:buChar char="-"/>
                </a:pPr>
                <a:r>
                  <a:rPr lang="sk-SK" sz="2000" dirty="0">
                    <a:solidFill>
                      <a:srgbClr val="C00000"/>
                    </a:solidFill>
                  </a:rPr>
                  <a:t>s</a:t>
                </a:r>
                <a:r>
                  <a:rPr lang="sk-SK" sz="2000" dirty="0" smtClean="0">
                    <a:solidFill>
                      <a:srgbClr val="C00000"/>
                    </a:solidFill>
                  </a:rPr>
                  <a:t>účin sa rovná nule, ak sa aspoň jeden z činiteľov rovná nule</a:t>
                </a:r>
              </a:p>
            </p:txBody>
          </p:sp>
        </mc:Choice>
        <mc:Fallback>
          <p:sp>
            <p:nvSpPr>
              <p:cNvPr id="33" name="BlokTextu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12" y="1398353"/>
                <a:ext cx="5864943" cy="2554545"/>
              </a:xfrm>
              <a:prstGeom prst="rect">
                <a:avLst/>
              </a:prstGeom>
              <a:blipFill>
                <a:blip r:embed="rId4"/>
                <a:stretch>
                  <a:fillRect l="-1143" t="-1432" b="-31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4358212" y="4129666"/>
                <a:ext cx="586494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00B050"/>
                    </a:solidFill>
                  </a:rPr>
                  <a:t>Poznámka:</a:t>
                </a:r>
              </a:p>
              <a:p>
                <a:pPr marL="342900" indent="-342900">
                  <a:buFontTx/>
                  <a:buChar char="-"/>
                </a:pPr>
                <a:r>
                  <a:rPr lang="sk-SK" sz="2000" dirty="0" smtClean="0">
                    <a:solidFill>
                      <a:srgbClr val="00B050"/>
                    </a:solidFill>
                  </a:rPr>
                  <a:t>ak úpravou dostaneme výraz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000" dirty="0" smtClean="0">
                    <a:solidFill>
                      <a:srgbClr val="00B050"/>
                    </a:solidFill>
                  </a:rPr>
                  <a:t>, ten sa </a:t>
                </a:r>
                <a:br>
                  <a:rPr lang="sk-SK" sz="2000" dirty="0" smtClean="0">
                    <a:solidFill>
                      <a:srgbClr val="00B050"/>
                    </a:solidFill>
                  </a:rPr>
                </a:br>
                <a:r>
                  <a:rPr lang="sk-SK" sz="2000" dirty="0" smtClean="0">
                    <a:solidFill>
                      <a:srgbClr val="00B050"/>
                    </a:solidFill>
                  </a:rPr>
                  <a:t>nedá rozložiť </a:t>
                </a:r>
                <a:r>
                  <a:rPr lang="sk-SK" sz="2000" dirty="0" smtClean="0">
                    <a:solidFill>
                      <a:srgbClr val="00B050"/>
                    </a:solidFill>
                  </a:rPr>
                  <a:t>=&gt; kvadratická </a:t>
                </a:r>
                <a:r>
                  <a:rPr lang="sk-SK" sz="2000" dirty="0" smtClean="0">
                    <a:solidFill>
                      <a:srgbClr val="00B050"/>
                    </a:solidFill>
                  </a:rPr>
                  <a:t>rovnica nemá riešenie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sk-SK" sz="2000" b="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sk-SK" sz="2000" dirty="0">
                    <a:solidFill>
                      <a:srgbClr val="00B050"/>
                    </a:solidFill>
                  </a:rPr>
                  <a:t>s</a:t>
                </a:r>
                <a:r>
                  <a:rPr lang="sk-SK" sz="2000" dirty="0" smtClean="0">
                    <a:solidFill>
                      <a:srgbClr val="00B050"/>
                    </a:solidFill>
                  </a:rPr>
                  <a:t>účet dvoch kladných čísel (druhá mocnina je vždy kladná) nikdy nebude nula </a:t>
                </a:r>
              </a:p>
              <a:p>
                <a:pPr marL="342900" indent="-342900">
                  <a:buFontTx/>
                  <a:buChar char="-"/>
                </a:pPr>
                <a:endParaRPr lang="sk-SK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12" y="4129666"/>
                <a:ext cx="5864943" cy="2554545"/>
              </a:xfrm>
              <a:prstGeom prst="rect">
                <a:avLst/>
              </a:prstGeom>
              <a:blipFill>
                <a:blip r:embed="rId5"/>
                <a:stretch>
                  <a:fillRect l="-1143" t="-143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4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dnadpis 3"/>
              <p:cNvSpPr txBox="1">
                <a:spLocks/>
              </p:cNvSpPr>
              <p:nvPr/>
            </p:nvSpPr>
            <p:spPr>
              <a:xfrm>
                <a:off x="441755" y="1523358"/>
                <a:ext cx="3589917" cy="209203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b="1" dirty="0" smtClean="0"/>
                  <a:t>PR3: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 = 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=0∨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sk-SK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u="sng" smtClean="0">
                              <a:latin typeface="Cambria Math" panose="02040503050406030204" pitchFamily="18" charset="0"/>
                            </a:rPr>
                            <m:t>0;2</m:t>
                          </m:r>
                        </m:e>
                      </m:d>
                    </m:oMath>
                  </m:oMathPara>
                </a14:m>
                <a:endParaRPr lang="sk-SK" b="0" u="sng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6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5" y="1523358"/>
                <a:ext cx="3589917" cy="2092035"/>
              </a:xfrm>
              <a:prstGeom prst="rect">
                <a:avLst/>
              </a:prstGeom>
              <a:blipFill>
                <a:blip r:embed="rId2"/>
                <a:stretch>
                  <a:fillRect l="-3396" t="-49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/>
          <p:cNvSpPr txBox="1">
            <a:spLocks/>
          </p:cNvSpPr>
          <p:nvPr/>
        </p:nvSpPr>
        <p:spPr>
          <a:xfrm>
            <a:off x="441756" y="383964"/>
            <a:ext cx="8619117" cy="133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Riešenie </a:t>
            </a:r>
            <a:r>
              <a:rPr lang="sk-SK" dirty="0" smtClean="0"/>
              <a:t>KVARO bez </a:t>
            </a:r>
            <a:r>
              <a:rPr lang="sk-SK" dirty="0" smtClean="0"/>
              <a:t>absolútneho </a:t>
            </a:r>
            <a:r>
              <a:rPr lang="sk-SK" dirty="0" smtClean="0"/>
              <a:t>člena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2800" dirty="0">
                <a:solidFill>
                  <a:schemeClr val="tx1"/>
                </a:solidFill>
              </a:rPr>
              <a:t>Upravíme na súčinový tvar: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751314" y="2064329"/>
            <a:ext cx="4910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C00000"/>
                </a:solidFill>
              </a:rPr>
              <a:t>Postup:</a:t>
            </a:r>
          </a:p>
          <a:p>
            <a:r>
              <a:rPr lang="sk-SK" sz="2000" dirty="0" smtClean="0">
                <a:solidFill>
                  <a:srgbClr val="C00000"/>
                </a:solidFill>
              </a:rPr>
              <a:t>-   vyberieme x pred zátvorku</a:t>
            </a:r>
          </a:p>
          <a:p>
            <a:pPr marL="285750" indent="-285750">
              <a:buFontTx/>
              <a:buChar char="-"/>
            </a:pPr>
            <a:r>
              <a:rPr lang="sk-SK" sz="2000" dirty="0" smtClean="0">
                <a:solidFill>
                  <a:srgbClr val="C00000"/>
                </a:solidFill>
              </a:rPr>
              <a:t>dostaneme rovnicu v súčinovom tvare (predchádzajúce učivo)</a:t>
            </a:r>
          </a:p>
          <a:p>
            <a:pPr marL="285750" indent="-285750">
              <a:buFontTx/>
              <a:buChar char="-"/>
            </a:pPr>
            <a:r>
              <a:rPr lang="sk-SK" sz="2000" dirty="0">
                <a:solidFill>
                  <a:srgbClr val="C00000"/>
                </a:solidFill>
              </a:rPr>
              <a:t>s</a:t>
            </a:r>
            <a:r>
              <a:rPr lang="sk-SK" sz="2000" dirty="0" smtClean="0">
                <a:solidFill>
                  <a:srgbClr val="C00000"/>
                </a:solidFill>
              </a:rPr>
              <a:t>účin sa rovná nule, ak sa aspoň jeden z činiteľov rovná nule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dnadpis 3"/>
              <p:cNvSpPr txBox="1">
                <a:spLocks/>
              </p:cNvSpPr>
              <p:nvPr/>
            </p:nvSpPr>
            <p:spPr>
              <a:xfrm>
                <a:off x="441754" y="3615392"/>
                <a:ext cx="4160725" cy="32426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dirty="0" smtClean="0">
                          <a:latin typeface="Cambria Math" panose="02040503050406030204" pitchFamily="18" charset="0"/>
                        </a:rPr>
                        <m:t>𝐏𝐑𝟒</m:t>
                      </m:r>
                      <m:r>
                        <a:rPr lang="sk-SK" b="1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sk-SK" b="0" i="1" dirty="0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sk-SK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  = 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=0∨2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sk-SK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=0∨2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u="sng" smtClean="0">
                              <a:latin typeface="Cambria Math" panose="02040503050406030204" pitchFamily="18" charset="0"/>
                            </a:rPr>
                            <m:t>0;</m:t>
                          </m:r>
                          <m:f>
                            <m:fPr>
                              <m:ctrlPr>
                                <a:rPr lang="sk-SK" b="0" i="1" u="sng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u="sng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sk-SK" b="0" i="1" u="sng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b="0" u="sng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7" name="Pod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4" y="3615392"/>
                <a:ext cx="4160725" cy="3242607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365997" y="289149"/>
            <a:ext cx="8619117" cy="133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Riešenie úplnej KVARO - vzorec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775854" y="1027587"/>
                <a:ext cx="850669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sk-SK" sz="2400" b="1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sk-SK" sz="2400" b="1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sk-SK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2400" b="1" dirty="0" smtClean="0">
                  <a:solidFill>
                    <a:srgbClr val="C00000"/>
                  </a:solidFill>
                </a:endParaRPr>
              </a:p>
              <a:p>
                <a:pPr marL="342900" indent="-342900" algn="ctr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o tom, či </a:t>
                </a:r>
                <a:r>
                  <a:rPr lang="sk-SK" sz="2400" dirty="0"/>
                  <a:t>daná rovnica má alebo nemá riešenie, resp. aké sú hodnoty koreňov danej kvadratickej rovnice </a:t>
                </a:r>
                <a:r>
                  <a:rPr lang="sk-SK" sz="2400" dirty="0" smtClean="0"/>
                  <a:t>rozhoduje </a:t>
                </a:r>
                <a:r>
                  <a:rPr lang="sk-SK" sz="2400" b="1" dirty="0" smtClean="0">
                    <a:solidFill>
                      <a:srgbClr val="C00000"/>
                    </a:solidFill>
                  </a:rPr>
                  <a:t>DISKRIMINANT  </a:t>
                </a:r>
                <a14:m>
                  <m:oMath xmlns:m="http://schemas.openxmlformats.org/officeDocument/2006/math"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endParaRPr lang="sk-SK" sz="2400" b="1" dirty="0" smtClean="0">
                  <a:solidFill>
                    <a:srgbClr val="C00000"/>
                  </a:solidFill>
                </a:endParaRPr>
              </a:p>
              <a:p>
                <a:pPr marL="342900" indent="-342900" algn="ctr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sk-SK" sz="2400" b="1" dirty="0" smtClean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accent1"/>
                  </a:buClr>
                </a:pPr>
                <a:r>
                  <a:rPr lang="sk-SK" sz="2400" b="1" dirty="0" smtClean="0"/>
                  <a:t>TRI PRÍPADY:</a:t>
                </a:r>
                <a:endParaRPr lang="sk-SK" sz="2400" b="1" dirty="0" smtClean="0"/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ak </a:t>
                </a:r>
                <a:r>
                  <a:rPr lang="sk-SK" sz="2400" b="1" dirty="0" smtClean="0">
                    <a:solidFill>
                      <a:srgbClr val="C00000"/>
                    </a:solidFill>
                  </a:rPr>
                  <a:t>D &gt; 0</a:t>
                </a:r>
                <a:r>
                  <a:rPr lang="sk-SK" sz="2400" dirty="0" smtClean="0"/>
                  <a:t>, tak KVARO má </a:t>
                </a:r>
                <a:r>
                  <a:rPr lang="sk-SK" sz="2400" dirty="0" smtClean="0">
                    <a:solidFill>
                      <a:srgbClr val="C00000"/>
                    </a:solidFill>
                  </a:rPr>
                  <a:t>2 reálne korene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ak </a:t>
                </a:r>
                <a:r>
                  <a:rPr lang="sk-SK" sz="2400" b="1" dirty="0">
                    <a:solidFill>
                      <a:srgbClr val="C00000"/>
                    </a:solidFill>
                  </a:rPr>
                  <a:t>D = 0</a:t>
                </a:r>
                <a:r>
                  <a:rPr lang="sk-SK" sz="2400" dirty="0"/>
                  <a:t>, </a:t>
                </a:r>
                <a:r>
                  <a:rPr lang="sk-SK" sz="2400" dirty="0" smtClean="0"/>
                  <a:t>tak KVARO má </a:t>
                </a:r>
                <a:r>
                  <a:rPr lang="sk-SK" sz="2400" dirty="0">
                    <a:solidFill>
                      <a:srgbClr val="C00000"/>
                    </a:solidFill>
                  </a:rPr>
                  <a:t>1 reálny koreň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ak </a:t>
                </a:r>
                <a:r>
                  <a:rPr lang="sk-SK" sz="2400" b="1" dirty="0" smtClean="0">
                    <a:solidFill>
                      <a:srgbClr val="C00000"/>
                    </a:solidFill>
                  </a:rPr>
                  <a:t>D &lt; 0</a:t>
                </a:r>
                <a:r>
                  <a:rPr lang="sk-SK" sz="2400" dirty="0" smtClean="0"/>
                  <a:t>, tak KVARO </a:t>
                </a:r>
                <a:r>
                  <a:rPr lang="sk-SK" sz="2400" dirty="0">
                    <a:solidFill>
                      <a:srgbClr val="C00000"/>
                    </a:solidFill>
                  </a:rPr>
                  <a:t>nemá riešenie </a:t>
                </a:r>
                <a:r>
                  <a:rPr lang="sk-SK" sz="2400" dirty="0" smtClean="0"/>
                  <a:t>v obore reálnych čísel</a:t>
                </a:r>
                <a:endParaRPr lang="sk-SK" sz="2400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" y="1027587"/>
                <a:ext cx="8506691" cy="3416320"/>
              </a:xfrm>
              <a:prstGeom prst="rect">
                <a:avLst/>
              </a:prstGeom>
              <a:blipFill>
                <a:blip r:embed="rId2"/>
                <a:stretch>
                  <a:fillRect l="-1074" r="-1719" b="-3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669174" y="4748177"/>
                <a:ext cx="10336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/>
                  <a:t>V prípade, že je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sk-SK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sz="2400" dirty="0"/>
                  <a:t>, </a:t>
                </a:r>
                <a:r>
                  <a:rPr lang="sk-SK" sz="2400" dirty="0" smtClean="0"/>
                  <a:t>pokračujeme </a:t>
                </a:r>
                <a:r>
                  <a:rPr lang="sk-SK" sz="2400" b="1" dirty="0" smtClean="0"/>
                  <a:t>VZORCOM PRE KORENE KVARO:</a:t>
                </a:r>
                <a:endParaRPr lang="sk-SK" sz="2400" dirty="0" smtClean="0"/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4" y="4748177"/>
                <a:ext cx="10336877" cy="461665"/>
              </a:xfrm>
              <a:prstGeom prst="rect">
                <a:avLst/>
              </a:prstGeom>
              <a:blipFill>
                <a:blip r:embed="rId3"/>
                <a:stretch>
                  <a:fillRect l="-944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2495375" y="5407432"/>
                <a:ext cx="5067648" cy="8874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rad>
                        </m:num>
                        <m:den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sk-SK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k-SK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sk-SK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sk-SK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sk-SK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sk-SK" sz="2400" b="1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375" y="5407432"/>
                <a:ext cx="5067648" cy="887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4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89157" y="2413902"/>
                <a:ext cx="142763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sk-SK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sk-SK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sk-SK" sz="2800" dirty="0" smtClean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7" y="2413902"/>
                <a:ext cx="1427635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BlokTextu 15"/>
              <p:cNvSpPr txBox="1"/>
              <p:nvPr/>
            </p:nvSpPr>
            <p:spPr>
              <a:xfrm>
                <a:off x="2039799" y="2413901"/>
                <a:ext cx="377455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−4.5.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sk-SK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=4+60</m:t>
                      </m:r>
                    </m:oMath>
                  </m:oMathPara>
                </a14:m>
                <a:endParaRPr lang="sk-SK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sk-SK" sz="2800" dirty="0" smtClean="0"/>
                  <a:t>  ≥ 0</a:t>
                </a:r>
                <a:endParaRPr lang="sk-SK" sz="2800" dirty="0" smtClean="0"/>
              </a:p>
            </p:txBody>
          </p:sp>
        </mc:Choice>
        <mc:Fallback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99" y="2413901"/>
                <a:ext cx="3774559" cy="1384995"/>
              </a:xfrm>
              <a:prstGeom prst="rect">
                <a:avLst/>
              </a:prstGeom>
              <a:blipFill>
                <a:blip r:embed="rId3"/>
                <a:stretch>
                  <a:fillRect b="-118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ĺžnik 22"/>
              <p:cNvSpPr/>
              <p:nvPr/>
            </p:nvSpPr>
            <p:spPr>
              <a:xfrm>
                <a:off x="567432" y="3843368"/>
                <a:ext cx="3478581" cy="2811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0">
                              <a:latin typeface="Cambria Math" panose="02040503050406030204" pitchFamily="18" charset="0"/>
                            </a:rPr>
                            <m:t> ±</m:t>
                          </m:r>
                          <m:rad>
                            <m:radPr>
                              <m:degHide m:val="on"/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num>
                        <m:den>
                          <m:r>
                            <a:rPr lang="sk-SK" sz="2400" b="0" i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k-SK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sk-SK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2+8</m:t>
                          </m:r>
                        </m:num>
                        <m:den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a:rPr lang="sk-SK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num>
                        <m:den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a:rPr lang="sk-SK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</m:t>
                      </m:r>
                    </m:oMath>
                  </m:oMathPara>
                </a14:m>
                <a:endParaRPr lang="sk-SK" sz="2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sk-SK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num>
                        <m:den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a:rPr lang="sk-SK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−6</m:t>
                          </m:r>
                        </m:num>
                        <m:den>
                          <m:r>
                            <a:rPr lang="sk-SK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a:rPr lang="sk-SK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sk-SK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sk-SK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sk-SK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Obdĺžni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2" y="3843368"/>
                <a:ext cx="3478581" cy="2811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Nadpis 1"/>
          <p:cNvSpPr txBox="1">
            <a:spLocks/>
          </p:cNvSpPr>
          <p:nvPr/>
        </p:nvSpPr>
        <p:spPr>
          <a:xfrm>
            <a:off x="365997" y="289149"/>
            <a:ext cx="8619117" cy="133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Úplná </a:t>
            </a:r>
            <a:r>
              <a:rPr lang="sk-SK" dirty="0" smtClean="0"/>
              <a:t>KVARO - </a:t>
            </a:r>
            <a:r>
              <a:rPr lang="sk-SK" dirty="0" smtClean="0"/>
              <a:t>príklad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BlokTextu 35"/>
              <p:cNvSpPr txBox="1"/>
              <p:nvPr/>
            </p:nvSpPr>
            <p:spPr>
              <a:xfrm>
                <a:off x="362441" y="1343778"/>
                <a:ext cx="5105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sk-SK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sk-SK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sk-SK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3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k-SK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360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sk-SK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3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sk-SK" sz="36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3600" dirty="0" smtClean="0"/>
              </a:p>
            </p:txBody>
          </p:sp>
        </mc:Choice>
        <mc:Fallback>
          <p:sp>
            <p:nvSpPr>
              <p:cNvPr id="36" name="BlokTextu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1" y="1343778"/>
                <a:ext cx="510543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228152" y="5385294"/>
                <a:ext cx="1800749" cy="704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sk-SK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sk-SK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2" y="5385294"/>
                <a:ext cx="1800749" cy="704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BlokTextu 36"/>
              <p:cNvSpPr txBox="1"/>
              <p:nvPr/>
            </p:nvSpPr>
            <p:spPr>
              <a:xfrm>
                <a:off x="5780490" y="1273859"/>
                <a:ext cx="3835535" cy="2126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C00000"/>
                    </a:solidFill>
                  </a:rPr>
                  <a:t>Postup:</a:t>
                </a:r>
              </a:p>
              <a:p>
                <a:r>
                  <a:rPr lang="sk-SK" sz="2000" dirty="0" smtClean="0">
                    <a:solidFill>
                      <a:srgbClr val="C00000"/>
                    </a:solidFill>
                  </a:rPr>
                  <a:t>-  určíme koeficienty a, b, c</a:t>
                </a:r>
              </a:p>
              <a:p>
                <a:pPr marL="285750" indent="-285750">
                  <a:buFontTx/>
                  <a:buChar char="-"/>
                </a:pPr>
                <a:r>
                  <a:rPr lang="sk-SK" sz="2000" dirty="0">
                    <a:solidFill>
                      <a:srgbClr val="C00000"/>
                    </a:solidFill>
                  </a:rPr>
                  <a:t>v</a:t>
                </a:r>
                <a:r>
                  <a:rPr lang="sk-SK" sz="2000" dirty="0" smtClean="0">
                    <a:solidFill>
                      <a:srgbClr val="C00000"/>
                    </a:solidFill>
                  </a:rPr>
                  <a:t>ypočítame podľa vzorca </a:t>
                </a:r>
                <a:r>
                  <a:rPr lang="sk-SK" sz="2000" dirty="0" err="1" smtClean="0">
                    <a:solidFill>
                      <a:srgbClr val="C00000"/>
                    </a:solidFill>
                  </a:rPr>
                  <a:t>diskriminant</a:t>
                </a:r>
                <a:r>
                  <a:rPr lang="sk-SK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20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endParaRPr lang="sk-SK" sz="2000" dirty="0" smtClean="0">
                  <a:solidFill>
                    <a:srgbClr val="C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sk-SK" sz="2000" dirty="0">
                    <a:solidFill>
                      <a:srgbClr val="C00000"/>
                    </a:solidFill>
                  </a:rPr>
                  <a:t>v</a:t>
                </a:r>
                <a:r>
                  <a:rPr lang="sk-SK" sz="2000" dirty="0" smtClean="0">
                    <a:solidFill>
                      <a:srgbClr val="C00000"/>
                    </a:solidFill>
                  </a:rPr>
                  <a:t>ypočítame korene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sk-SK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sk-SK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rad>
                      </m:num>
                      <m:den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sk-SK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BlokText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490" y="1273859"/>
                <a:ext cx="3835535" cy="2126416"/>
              </a:xfrm>
              <a:prstGeom prst="rect">
                <a:avLst/>
              </a:prstGeom>
              <a:blipFill>
                <a:blip r:embed="rId7"/>
                <a:stretch>
                  <a:fillRect l="-1590" t="-20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3" grpId="0"/>
      <p:bldP spid="35" grpId="0"/>
      <p:bldP spid="36" grpId="0"/>
      <p:bldP spid="3" grpId="0"/>
      <p:bldP spid="37" grpId="0"/>
    </p:bld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1221</TotalTime>
  <Words>845</Words>
  <Application>Microsoft Office PowerPoint</Application>
  <PresentationFormat>Širokouhlá</PresentationFormat>
  <Paragraphs>88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Symbol</vt:lpstr>
      <vt:lpstr>Trebuchet MS</vt:lpstr>
      <vt:lpstr>Wingdings</vt:lpstr>
      <vt:lpstr>Wingdings 3</vt:lpstr>
      <vt:lpstr>Fazeta</vt:lpstr>
      <vt:lpstr>ROVNICE </vt:lpstr>
      <vt:lpstr>ÚPLNÁ KVADRATICKÁ ROVNICA</vt:lpstr>
      <vt:lpstr>NEÚPLNÁ KVADRATICKÁ 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LOMENÉ VÝRAZY</dc:title>
  <dc:creator>Ucitel</dc:creator>
  <cp:lastModifiedBy>Dušan Andraško</cp:lastModifiedBy>
  <cp:revision>78</cp:revision>
  <dcterms:created xsi:type="dcterms:W3CDTF">2020-03-21T20:30:00Z</dcterms:created>
  <dcterms:modified xsi:type="dcterms:W3CDTF">2021-03-17T16:30:23Z</dcterms:modified>
</cp:coreProperties>
</file>