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handoutMasterIdLst>
    <p:handoutMasterId r:id="rId10"/>
  </p:handoutMasterIdLst>
  <p:sldIdLst>
    <p:sldId id="297" r:id="rId2"/>
    <p:sldId id="298" r:id="rId3"/>
    <p:sldId id="300" r:id="rId4"/>
    <p:sldId id="308" r:id="rId5"/>
    <p:sldId id="301" r:id="rId6"/>
    <p:sldId id="304" r:id="rId7"/>
    <p:sldId id="306" r:id="rId8"/>
    <p:sldId id="305" r:id="rId9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0066"/>
    <a:srgbClr val="99CC00"/>
    <a:srgbClr val="9966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6" autoAdjust="0"/>
    <p:restoredTop sz="93979" autoAdjust="0"/>
  </p:normalViewPr>
  <p:slideViewPr>
    <p:cSldViewPr>
      <p:cViewPr varScale="1">
        <p:scale>
          <a:sx n="66" d="100"/>
          <a:sy n="66" d="100"/>
        </p:scale>
        <p:origin x="152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AFE1815-954D-40FC-B88B-F7AC300E7B3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sk-SK" altLang="en-US" noProof="0" smtClean="0"/>
              <a:t>Kliknite sem a upravte štýl predlohy nadpisov.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sk-SK" altLang="en-US" noProof="0" smtClean="0"/>
              <a:t>Kliknite sem a upravte štýl predlohy podnadpisov.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6D35BA-6C13-4725-B6D2-45002C6AD599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84688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8771D-9AF8-49D2-AB3F-EE7222310BA4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9941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2B745-2C13-48E0-AF11-016F6637E2FC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29880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5D2E1-E35E-4FDB-8478-00E5505B6619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8712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3939F-159D-4AE5-86E1-053E85DCA456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7370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B4FD9-6E8C-4BCC-8BC1-7F6467B9AB00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13188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9FCDD-D2D3-4D22-9FF5-4423BACA8477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96096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43184-312C-4FEE-9FB9-B0BF66B49FC3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91533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E2449-2CE6-4872-AE26-0F3EA24488EF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49757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C9912-3A05-4525-8060-B86421932C5B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36695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AC37-FF23-4E02-AAE9-E47754553F0A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12191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2C64A-82AA-4B16-A72D-1242B13C1E65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8119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Kliknite sem a upravte štýly predlohy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Tretia úroveň</a:t>
            </a:r>
          </a:p>
          <a:p>
            <a:pPr lvl="3"/>
            <a:r>
              <a:rPr lang="sk-SK" altLang="en-US" smtClean="0"/>
              <a:t>Štvrtá úroveň</a:t>
            </a:r>
          </a:p>
          <a:p>
            <a:pPr lvl="4"/>
            <a:r>
              <a:rPr lang="sk-SK" altLang="en-US" smtClean="0"/>
              <a:t>Piata úroveň</a:t>
            </a:r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423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423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fld id="{1373DFB1-44BC-46F1-A149-6D21804800C7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0" y="6078538"/>
            <a:ext cx="36004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/>
              <a:t>RNDr. Anna Slovenkaiová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b="1"/>
              <a:t>Gymnázium Gelnica</a:t>
            </a:r>
            <a:endParaRPr lang="sk-SK" altLang="sk-SK" b="1">
              <a:solidFill>
                <a:schemeClr val="folHlink"/>
              </a:solidFill>
            </a:endParaRPr>
          </a:p>
        </p:txBody>
      </p:sp>
      <p:sp>
        <p:nvSpPr>
          <p:cNvPr id="4099" name="WordArt 12"/>
          <p:cNvSpPr>
            <a:spLocks noChangeArrowheads="1" noChangeShapeType="1" noTextEdit="1"/>
          </p:cNvSpPr>
          <p:nvPr/>
        </p:nvSpPr>
        <p:spPr bwMode="auto">
          <a:xfrm>
            <a:off x="395288" y="1052513"/>
            <a:ext cx="7272337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6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Kvadratické  nerovnice</a:t>
            </a:r>
          </a:p>
        </p:txBody>
      </p:sp>
      <p:pic>
        <p:nvPicPr>
          <p:cNvPr id="4100" name="Picture 13" descr="MPj043940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500438"/>
            <a:ext cx="337185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b="1" smtClean="0"/>
              <a:t>Obsah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altLang="sk-SK" dirty="0" smtClean="0"/>
          </a:p>
          <a:p>
            <a:pPr eaLnBrk="1" hangingPunct="1"/>
            <a:r>
              <a:rPr lang="sk-SK" altLang="sk-SK" b="1" dirty="0" smtClean="0">
                <a:hlinkClick r:id="rId2" action="ppaction://hlinksldjump"/>
              </a:rPr>
              <a:t>Čo je kvadratická nerovnica?</a:t>
            </a:r>
            <a:endParaRPr lang="sk-SK" altLang="sk-SK" b="1" dirty="0" smtClean="0"/>
          </a:p>
          <a:p>
            <a:pPr eaLnBrk="1" hangingPunct="1"/>
            <a:r>
              <a:rPr lang="sk-SK" altLang="sk-SK" b="1" dirty="0" smtClean="0">
                <a:hlinkClick r:id="rId3" action="ppaction://hlinksldjump"/>
              </a:rPr>
              <a:t>Rozklad na súčin koreňových činiteľov</a:t>
            </a:r>
          </a:p>
          <a:p>
            <a:pPr eaLnBrk="1" hangingPunct="1"/>
            <a:r>
              <a:rPr lang="sk-SK" altLang="sk-SK" b="1" dirty="0" smtClean="0">
                <a:hlinkClick r:id="rId3" action="ppaction://hlinksldjump"/>
              </a:rPr>
              <a:t>Ako môžeme riešiť KVANERO?</a:t>
            </a:r>
            <a:endParaRPr lang="sk-SK" altLang="sk-SK" b="1" dirty="0" smtClean="0"/>
          </a:p>
          <a:p>
            <a:pPr eaLnBrk="1" hangingPunct="1"/>
            <a:r>
              <a:rPr lang="sk-SK" altLang="sk-SK" b="1" dirty="0" smtClean="0">
                <a:hlinkClick r:id="" action="ppaction://noaction"/>
              </a:rPr>
              <a:t>Príklady</a:t>
            </a:r>
            <a:endParaRPr lang="sk-SK" altLang="sk-SK" b="1" dirty="0" smtClean="0"/>
          </a:p>
          <a:p>
            <a:pPr eaLnBrk="1" hangingPunct="1"/>
            <a:r>
              <a:rPr lang="sk-SK" altLang="sk-SK" b="1" dirty="0" smtClean="0">
                <a:hlinkClick r:id="rId4" action="ppaction://hlinksldjump"/>
              </a:rPr>
              <a:t>Úlohy na precvičenie</a:t>
            </a:r>
            <a:endParaRPr lang="sk-SK" altLang="sk-SK" b="1" dirty="0" smtClean="0"/>
          </a:p>
        </p:txBody>
      </p:sp>
      <p:pic>
        <p:nvPicPr>
          <p:cNvPr id="5124" name="Picture 4" descr="MCj0440424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05064"/>
            <a:ext cx="33115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b="1" dirty="0" smtClean="0"/>
              <a:t>Kvadratická nerovnica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z="3900" smtClean="0"/>
              <a:t>Je nerovnica zapísaná v tvare</a:t>
            </a:r>
          </a:p>
          <a:p>
            <a:pPr lvl="2" eaLnBrk="1" hangingPunct="1"/>
            <a:r>
              <a:rPr lang="sk-SK" altLang="sk-SK" sz="4000" smtClean="0"/>
              <a:t> ax</a:t>
            </a:r>
            <a:r>
              <a:rPr lang="sk-SK" altLang="sk-SK" sz="4000" baseline="30000" smtClean="0"/>
              <a:t>2</a:t>
            </a:r>
            <a:r>
              <a:rPr lang="sk-SK" altLang="sk-SK" sz="4000" smtClean="0"/>
              <a:t> + bx + c &lt; 0</a:t>
            </a:r>
          </a:p>
          <a:p>
            <a:pPr lvl="2" eaLnBrk="1" hangingPunct="1"/>
            <a:r>
              <a:rPr lang="sk-SK" altLang="sk-SK" sz="4000" smtClean="0"/>
              <a:t> ax</a:t>
            </a:r>
            <a:r>
              <a:rPr lang="sk-SK" altLang="sk-SK" sz="4000" baseline="30000" smtClean="0"/>
              <a:t>2</a:t>
            </a:r>
            <a:r>
              <a:rPr lang="sk-SK" altLang="sk-SK" sz="4000" smtClean="0"/>
              <a:t> + bx + c &gt; 0</a:t>
            </a:r>
          </a:p>
          <a:p>
            <a:pPr lvl="2" eaLnBrk="1" hangingPunct="1"/>
            <a:r>
              <a:rPr lang="sk-SK" altLang="sk-SK" sz="4000" smtClean="0"/>
              <a:t> ax</a:t>
            </a:r>
            <a:r>
              <a:rPr lang="sk-SK" altLang="sk-SK" sz="4000" baseline="30000" smtClean="0"/>
              <a:t>2</a:t>
            </a:r>
            <a:r>
              <a:rPr lang="sk-SK" altLang="sk-SK" sz="4000" smtClean="0"/>
              <a:t> + bx + c </a:t>
            </a:r>
            <a:r>
              <a:rPr lang="sk-SK" altLang="sk-SK" sz="4000" smtClean="0">
                <a:cs typeface="Arial" panose="020B0604020202020204" pitchFamily="34" charset="0"/>
              </a:rPr>
              <a:t>≤ 0</a:t>
            </a:r>
          </a:p>
          <a:p>
            <a:pPr lvl="2" eaLnBrk="1" hangingPunct="1"/>
            <a:r>
              <a:rPr lang="sk-SK" altLang="sk-SK" sz="4000" smtClean="0">
                <a:cs typeface="Arial" panose="020B0604020202020204" pitchFamily="34" charset="0"/>
              </a:rPr>
              <a:t> </a:t>
            </a:r>
            <a:r>
              <a:rPr lang="sk-SK" altLang="sk-SK" sz="4000" smtClean="0"/>
              <a:t>ax</a:t>
            </a:r>
            <a:r>
              <a:rPr lang="sk-SK" altLang="sk-SK" sz="4000" baseline="30000" smtClean="0"/>
              <a:t>2</a:t>
            </a:r>
            <a:r>
              <a:rPr lang="sk-SK" altLang="sk-SK" sz="4000" smtClean="0"/>
              <a:t> + bx + c  </a:t>
            </a:r>
            <a:r>
              <a:rPr lang="sk-SK" altLang="sk-SK" sz="4000" smtClean="0">
                <a:cs typeface="Arial" panose="020B0604020202020204" pitchFamily="34" charset="0"/>
              </a:rPr>
              <a:t>≥ 0</a:t>
            </a:r>
          </a:p>
        </p:txBody>
      </p:sp>
      <p:sp>
        <p:nvSpPr>
          <p:cNvPr id="6148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235825" y="6381750"/>
            <a:ext cx="1728788" cy="360363"/>
          </a:xfrm>
          <a:prstGeom prst="leftArrow">
            <a:avLst>
              <a:gd name="adj1" fmla="val 50000"/>
              <a:gd name="adj2" fmla="val 119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1200"/>
              <a:t>Obsah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484784"/>
            <a:ext cx="8136904" cy="4104456"/>
          </a:xfrm>
        </p:spPr>
        <p:txBody>
          <a:bodyPr/>
          <a:lstStyle/>
          <a:p>
            <a:pPr>
              <a:lnSpc>
                <a:spcPct val="150000"/>
              </a:lnSpc>
              <a:buFont typeface="Wingdings 2" pitchFamily="18" charset="2"/>
              <a:buChar char="!"/>
            </a:pPr>
            <a:r>
              <a:rPr lang="sk-SK" dirty="0" smtClean="0">
                <a:solidFill>
                  <a:schemeClr val="tx1"/>
                </a:solidFill>
              </a:rPr>
              <a:t>Ak má kvadratická rovnica                            korene         , tak platí: </a:t>
            </a:r>
          </a:p>
          <a:p>
            <a:pPr>
              <a:lnSpc>
                <a:spcPct val="150000"/>
              </a:lnSpc>
              <a:buNone/>
            </a:pPr>
            <a:endParaRPr lang="sk-SK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 2" pitchFamily="18" charset="2"/>
              <a:buChar char="!"/>
            </a:pPr>
            <a:r>
              <a:rPr lang="sk-SK" dirty="0" smtClean="0">
                <a:solidFill>
                  <a:schemeClr val="tx1"/>
                </a:solidFill>
              </a:rPr>
              <a:t>Výrazy                     sa nazývajú </a:t>
            </a:r>
            <a:r>
              <a:rPr lang="sk-SK" dirty="0" smtClean="0">
                <a:solidFill>
                  <a:srgbClr val="FF0000"/>
                </a:solidFill>
              </a:rPr>
              <a:t>KOREŇOVÉ ČINITELE </a:t>
            </a:r>
            <a:r>
              <a:rPr lang="sk-SK" dirty="0" smtClean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50000"/>
              </a:lnSpc>
              <a:buFont typeface="Wingdings 2" pitchFamily="18" charset="2"/>
              <a:buChar char="!"/>
            </a:pPr>
            <a:endParaRPr lang="sk-SK" dirty="0">
              <a:solidFill>
                <a:schemeClr val="tx1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514209"/>
              </p:ext>
            </p:extLst>
          </p:nvPr>
        </p:nvGraphicFramePr>
        <p:xfrm>
          <a:off x="5724128" y="1628800"/>
          <a:ext cx="2438420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Rovnica" r:id="rId3" imgW="990360" imgH="203040" progId="Equation.3">
                  <p:embed/>
                </p:oleObj>
              </mc:Choice>
              <mc:Fallback>
                <p:oleObj name="Rovnica" r:id="rId3" imgW="990360" imgH="20304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628800"/>
                        <a:ext cx="2438420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491917"/>
              </p:ext>
            </p:extLst>
          </p:nvPr>
        </p:nvGraphicFramePr>
        <p:xfrm>
          <a:off x="2411760" y="2348880"/>
          <a:ext cx="795157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Rovnica" r:id="rId5" imgW="342720" imgH="215640" progId="Equation.3">
                  <p:embed/>
                </p:oleObj>
              </mc:Choice>
              <mc:Fallback>
                <p:oleObj name="Rovnica" r:id="rId5" imgW="342720" imgH="21564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348880"/>
                        <a:ext cx="795157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95905"/>
              </p:ext>
            </p:extLst>
          </p:nvPr>
        </p:nvGraphicFramePr>
        <p:xfrm>
          <a:off x="2555776" y="2994084"/>
          <a:ext cx="4524400" cy="5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Rovnica" r:id="rId7" imgW="1904760" imgH="228600" progId="Equation.3">
                  <p:embed/>
                </p:oleObj>
              </mc:Choice>
              <mc:Fallback>
                <p:oleObj name="Rovnica" r:id="rId7" imgW="1904760" imgH="22860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994084"/>
                        <a:ext cx="4524400" cy="542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900164"/>
              </p:ext>
            </p:extLst>
          </p:nvPr>
        </p:nvGraphicFramePr>
        <p:xfrm>
          <a:off x="2300288" y="3900488"/>
          <a:ext cx="21320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Rovnica" r:id="rId9" imgW="990360" imgH="215640" progId="Equation.3">
                  <p:embed/>
                </p:oleObj>
              </mc:Choice>
              <mc:Fallback>
                <p:oleObj name="Rovnica" r:id="rId9" imgW="990360" imgH="21564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900488"/>
                        <a:ext cx="213201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sk-SK" altLang="sk-SK" b="1" dirty="0" smtClean="0"/>
              <a:t>Rozklad KVARO na súčin</a:t>
            </a:r>
          </a:p>
        </p:txBody>
      </p:sp>
    </p:spTree>
    <p:extLst>
      <p:ext uri="{BB962C8B-B14F-4D97-AF65-F5344CB8AC3E}">
        <p14:creationId xmlns:p14="http://schemas.microsoft.com/office/powerpoint/2010/main" val="8136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b="1" smtClean="0"/>
              <a:t>Algebrické riešenie KVANERO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z="3400" smtClean="0"/>
              <a:t>Rozkladom na súčin pomocou nulových bodov s využitím číselnej osi:</a:t>
            </a:r>
          </a:p>
          <a:p>
            <a:pPr marL="855663" lvl="4" indent="-514350" eaLnBrk="1" hangingPunct="1">
              <a:buSzPct val="65000"/>
              <a:buFont typeface="Garamond" panose="02020404030301010803" pitchFamily="18" charset="0"/>
              <a:buAutoNum type="arabicPeriod"/>
            </a:pPr>
            <a:r>
              <a:rPr lang="sk-SK" altLang="sk-SK" sz="2800" smtClean="0"/>
              <a:t>Nájdeme NB x</a:t>
            </a:r>
            <a:r>
              <a:rPr lang="sk-SK" altLang="sk-SK" sz="2800" baseline="-25000" smtClean="0"/>
              <a:t>1</a:t>
            </a:r>
            <a:r>
              <a:rPr lang="sk-SK" altLang="sk-SK" sz="2800" smtClean="0"/>
              <a:t>, x</a:t>
            </a:r>
            <a:r>
              <a:rPr lang="sk-SK" altLang="sk-SK" sz="2800" baseline="-25000" smtClean="0"/>
              <a:t>2</a:t>
            </a:r>
            <a:r>
              <a:rPr lang="sk-SK" altLang="sk-SK" sz="2800" smtClean="0"/>
              <a:t> ako korene príslušnej </a:t>
            </a:r>
            <a:r>
              <a:rPr lang="sk-SK" altLang="sk-SK" sz="2800" smtClean="0">
                <a:solidFill>
                  <a:srgbClr val="FF0000"/>
                </a:solidFill>
              </a:rPr>
              <a:t>kvadratickej rovnice </a:t>
            </a:r>
            <a:r>
              <a:rPr lang="sk-SK" altLang="sk-SK" sz="2800" smtClean="0"/>
              <a:t>ax</a:t>
            </a:r>
            <a:r>
              <a:rPr lang="sk-SK" altLang="sk-SK" sz="2800" baseline="30000" smtClean="0"/>
              <a:t>2</a:t>
            </a:r>
            <a:r>
              <a:rPr lang="sk-SK" altLang="sk-SK" sz="2800" smtClean="0"/>
              <a:t> + bx +c = 0 </a:t>
            </a:r>
          </a:p>
          <a:p>
            <a:pPr marL="855663" lvl="4" indent="-514350" eaLnBrk="1" hangingPunct="1">
              <a:buSzPct val="65000"/>
              <a:buFont typeface="Garamond" panose="02020404030301010803" pitchFamily="18" charset="0"/>
              <a:buAutoNum type="arabicPeriod"/>
            </a:pPr>
            <a:r>
              <a:rPr lang="sk-SK" altLang="sk-SK" sz="2800" smtClean="0">
                <a:solidFill>
                  <a:srgbClr val="FF0000"/>
                </a:solidFill>
              </a:rPr>
              <a:t>Kvadratickú nerovnicu </a:t>
            </a:r>
            <a:r>
              <a:rPr lang="sk-SK" altLang="sk-SK" sz="2800" smtClean="0"/>
              <a:t>rozložíme na súčin pomocou NB: a.(x – x</a:t>
            </a:r>
            <a:r>
              <a:rPr lang="sk-SK" altLang="sk-SK" sz="2800" baseline="-25000" smtClean="0"/>
              <a:t>1</a:t>
            </a:r>
            <a:r>
              <a:rPr lang="sk-SK" altLang="sk-SK" sz="2800" smtClean="0"/>
              <a:t>).(x – x</a:t>
            </a:r>
            <a:r>
              <a:rPr lang="sk-SK" altLang="sk-SK" sz="2800" baseline="-25000" smtClean="0"/>
              <a:t>2</a:t>
            </a:r>
            <a:r>
              <a:rPr lang="sk-SK" altLang="sk-SK" sz="2800" smtClean="0"/>
              <a:t>) </a:t>
            </a:r>
            <a:r>
              <a:rPr lang="en-US" altLang="sk-SK" sz="2800" smtClean="0"/>
              <a:t>&gt;</a:t>
            </a:r>
            <a:r>
              <a:rPr lang="sk-SK" altLang="sk-SK" sz="2800" smtClean="0"/>
              <a:t> 0</a:t>
            </a:r>
          </a:p>
          <a:p>
            <a:pPr marL="855663" lvl="4" indent="-514350" eaLnBrk="1" hangingPunct="1">
              <a:buSzPct val="65000"/>
              <a:buFont typeface="Garamond" panose="02020404030301010803" pitchFamily="18" charset="0"/>
              <a:buAutoNum type="arabicPeriod"/>
            </a:pPr>
            <a:r>
              <a:rPr lang="sk-SK" altLang="sk-SK" sz="2800" smtClean="0"/>
              <a:t>Ďalej riešime ako </a:t>
            </a:r>
            <a:r>
              <a:rPr lang="sk-SK" altLang="sk-SK" sz="2800" smtClean="0">
                <a:solidFill>
                  <a:srgbClr val="FF0000"/>
                </a:solidFill>
              </a:rPr>
              <a:t>nerovnicu v súčinovom tvare</a:t>
            </a:r>
            <a:r>
              <a:rPr lang="sk-SK" altLang="sk-SK" sz="2800" smtClean="0"/>
              <a:t> pomocou číselnej osti</a:t>
            </a:r>
            <a:endParaRPr lang="sk-SK" altLang="sk-SK" sz="3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pPr eaLnBrk="1" hangingPunct="1"/>
            <a:r>
              <a:rPr lang="sk-SK" altLang="sk-SK" sz="4000" b="1" dirty="0" smtClean="0">
                <a:latin typeface="Arial" panose="020B0604020202020204" pitchFamily="34" charset="0"/>
              </a:rPr>
              <a:t>Príklad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73063" y="1065825"/>
                <a:ext cx="8686800" cy="3659320"/>
              </a:xfrm>
            </p:spPr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sk-SK" altLang="sk-SK" sz="2400" dirty="0" smtClean="0"/>
                  <a:t>Riešte v R nerovnicu: x</a:t>
                </a:r>
                <a:r>
                  <a:rPr lang="sk-SK" altLang="sk-SK" sz="2400" baseline="30000" dirty="0" smtClean="0"/>
                  <a:t>2</a:t>
                </a:r>
                <a:r>
                  <a:rPr lang="sk-SK" altLang="sk-SK" sz="2400" dirty="0" smtClean="0"/>
                  <a:t> - x - 2 &lt; 0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sk-SK" altLang="sk-SK" sz="2400" b="1" i="1" dirty="0" smtClean="0"/>
                  <a:t>Riešenie:</a:t>
                </a:r>
              </a:p>
              <a:p>
                <a:pPr eaLnBrk="1" hangingPunct="1">
                  <a:buNone/>
                </a:pPr>
                <a:r>
                  <a:rPr lang="sk-SK" altLang="sk-SK" sz="2200" dirty="0" smtClean="0"/>
                  <a:t>Vypočítame NB ako korene KVARO:   </a:t>
                </a:r>
                <a:r>
                  <a:rPr lang="sk-SK" altLang="sk-SK" sz="2200" dirty="0" smtClean="0">
                    <a:solidFill>
                      <a:srgbClr val="FF0000"/>
                    </a:solidFill>
                  </a:rPr>
                  <a:t>x</a:t>
                </a:r>
                <a:r>
                  <a:rPr lang="sk-SK" altLang="sk-SK" sz="2200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sk-SK" altLang="sk-SK" sz="2200" dirty="0" smtClean="0">
                    <a:solidFill>
                      <a:srgbClr val="FF0000"/>
                    </a:solidFill>
                  </a:rPr>
                  <a:t> - x - 2 = 0</a:t>
                </a: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sk-SK" alt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altLang="sk-SK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sk-SK" alt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=1+8=9&gt;0         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sk-SK" altLang="sk-S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sk-SK" altLang="sk-S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altLang="sk-S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rad>
                        </m:num>
                        <m:den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sk-SK" altLang="sk-S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−(−1)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sk-SK" altLang="sk-S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altLang="sk-S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rad>
                        </m:num>
                        <m:den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2.1</m:t>
                          </m:r>
                        </m:den>
                      </m:f>
                    </m:oMath>
                  </m:oMathPara>
                </a14:m>
                <a:endParaRPr lang="sk-SK" altLang="sk-SK" sz="2000" dirty="0" smtClean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sk-SK" altLang="sk-SK" sz="2400" dirty="0" smtClean="0"/>
                  <a:t>                                                      x</a:t>
                </a:r>
                <a:r>
                  <a:rPr lang="sk-SK" altLang="sk-SK" sz="2400" baseline="-25000" dirty="0" smtClean="0"/>
                  <a:t>1</a:t>
                </a:r>
                <a:r>
                  <a:rPr lang="sk-SK" altLang="sk-SK" sz="2400" dirty="0" smtClean="0"/>
                  <a:t>=-1, x</a:t>
                </a:r>
                <a:r>
                  <a:rPr lang="sk-SK" altLang="sk-SK" sz="2400" baseline="-25000" dirty="0" smtClean="0"/>
                  <a:t>2 </a:t>
                </a:r>
                <a:r>
                  <a:rPr lang="sk-SK" altLang="sk-SK" sz="2400" dirty="0" smtClean="0"/>
                  <a:t>= 2</a:t>
                </a:r>
              </a:p>
              <a:p>
                <a:pPr eaLnBrk="1" hangingPunct="1">
                  <a:buNone/>
                </a:pPr>
                <a:r>
                  <a:rPr lang="sk-SK" altLang="sk-SK" sz="2200" dirty="0" smtClean="0"/>
                  <a:t>Pomocou NB zapíšeme </a:t>
                </a:r>
                <a:r>
                  <a:rPr lang="sk-SK" altLang="sk-SK" sz="2200" dirty="0" smtClean="0"/>
                  <a:t>súčin. </a:t>
                </a:r>
                <a:r>
                  <a:rPr lang="sk-SK" altLang="sk-SK" sz="2200" dirty="0" smtClean="0"/>
                  <a:t>tvar KVANERO:  </a:t>
                </a:r>
                <a:r>
                  <a:rPr lang="sk-SK" altLang="sk-SK" sz="2000" dirty="0">
                    <a:solidFill>
                      <a:srgbClr val="FF0000"/>
                    </a:solidFill>
                  </a:rPr>
                  <a:t>(</a:t>
                </a:r>
                <a:r>
                  <a:rPr lang="sk-SK" altLang="sk-SK" sz="2000" dirty="0" smtClean="0">
                    <a:solidFill>
                      <a:srgbClr val="FF0000"/>
                    </a:solidFill>
                  </a:rPr>
                  <a:t>x + 1)(x - 2) &lt; 0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</a:pPr>
                <a:r>
                  <a:rPr lang="sk-SK" altLang="sk-SK" sz="2200" dirty="0" smtClean="0"/>
                  <a:t>Rozdelíme číselnú os na 3 intervaly a po dosadení ľubovoľného čísla z daných intervalov do nerovnice zistíme </a:t>
                </a:r>
                <a:r>
                  <a:rPr lang="sk-SK" altLang="sk-SK" sz="2200" dirty="0" smtClean="0"/>
                  <a:t>riešenie: </a:t>
                </a:r>
                <a:endParaRPr lang="sk-SK" altLang="sk-SK" sz="2200" dirty="0"/>
              </a:p>
            </p:txBody>
          </p:sp>
        </mc:Choice>
        <mc:Fallback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3063" y="1065825"/>
                <a:ext cx="8686800" cy="3659320"/>
              </a:xfrm>
              <a:blipFill>
                <a:blip r:embed="rId2"/>
                <a:stretch>
                  <a:fillRect l="-1053" t="-11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539750" y="5734050"/>
            <a:ext cx="561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1403350" y="58054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/>
              <a:t>-1</a:t>
            </a:r>
            <a:endParaRPr lang="sk-SK" altLang="sk-SK" b="1" dirty="0"/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3635375" y="58054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/>
              <a:t>2</a:t>
            </a:r>
          </a:p>
        </p:txBody>
      </p:sp>
      <p:sp>
        <p:nvSpPr>
          <p:cNvPr id="9223" name="Oval 10"/>
          <p:cNvSpPr>
            <a:spLocks noChangeArrowheads="1"/>
          </p:cNvSpPr>
          <p:nvPr/>
        </p:nvSpPr>
        <p:spPr bwMode="auto">
          <a:xfrm>
            <a:off x="3779838" y="5013176"/>
            <a:ext cx="144462" cy="144463"/>
          </a:xfrm>
          <a:prstGeom prst="ellipse">
            <a:avLst/>
          </a:prstGeom>
          <a:ln w="19050">
            <a:solidFill>
              <a:srgbClr val="FF006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224" name="Oval 11"/>
          <p:cNvSpPr>
            <a:spLocks noChangeArrowheads="1"/>
          </p:cNvSpPr>
          <p:nvPr/>
        </p:nvSpPr>
        <p:spPr bwMode="auto">
          <a:xfrm>
            <a:off x="1547664" y="5013176"/>
            <a:ext cx="144463" cy="144463"/>
          </a:xfrm>
          <a:prstGeom prst="ellipse">
            <a:avLst/>
          </a:prstGeom>
          <a:ln w="19050">
            <a:solidFill>
              <a:srgbClr val="FF006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6443663" y="5438775"/>
            <a:ext cx="2462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6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K </a:t>
            </a:r>
            <a:r>
              <a:rPr lang="sk-SK" altLang="sk-SK" sz="3600" b="1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sk-SK" altLang="sk-SK" sz="3600" b="1" smtClean="0">
                <a:solidFill>
                  <a:srgbClr val="FF0000"/>
                </a:solidFill>
                <a:sym typeface="Symbol" panose="05050102010706020507" pitchFamily="18" charset="2"/>
              </a:rPr>
              <a:t>(-1;2)</a:t>
            </a:r>
            <a:endParaRPr lang="sk-SK" altLang="sk-SK" sz="36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971600" y="5763426"/>
            <a:ext cx="511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/>
              <a:t>(+)</a:t>
            </a:r>
            <a:endParaRPr lang="sk-SK" altLang="sk-SK" b="1" dirty="0"/>
          </a:p>
        </p:txBody>
      </p: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2627312" y="5300663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>
                <a:solidFill>
                  <a:srgbClr val="FF0000"/>
                </a:solidFill>
              </a:rPr>
              <a:t>(+)(-)</a:t>
            </a:r>
            <a:endParaRPr lang="sk-SK" altLang="sk-SK" b="1" dirty="0">
              <a:solidFill>
                <a:srgbClr val="FF0000"/>
              </a:solidFill>
            </a:endParaRPr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4500562" y="5300663"/>
            <a:ext cx="790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/>
              <a:t>(+)(+)</a:t>
            </a:r>
            <a:endParaRPr lang="sk-SK" altLang="sk-SK" b="1" dirty="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68504" y="5291296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/>
              <a:t>(-)(-)</a:t>
            </a:r>
            <a:endParaRPr lang="sk-SK" altLang="sk-SK" b="1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788866" y="5733256"/>
            <a:ext cx="511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>
                <a:solidFill>
                  <a:srgbClr val="FF0000"/>
                </a:solidFill>
              </a:rPr>
              <a:t>(-)</a:t>
            </a:r>
            <a:endParaRPr lang="sk-SK" altLang="sk-SK" b="1" dirty="0">
              <a:solidFill>
                <a:srgbClr val="FF0000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688866" y="5710793"/>
            <a:ext cx="511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/>
              <a:t>(+)</a:t>
            </a:r>
            <a:endParaRPr lang="sk-SK" altLang="sk-SK" b="1" dirty="0"/>
          </a:p>
        </p:txBody>
      </p:sp>
      <p:cxnSp>
        <p:nvCxnSpPr>
          <p:cNvPr id="3" name="Rovná spojnica 2"/>
          <p:cNvCxnSpPr>
            <a:endCxn id="9224" idx="4"/>
          </p:cNvCxnSpPr>
          <p:nvPr/>
        </p:nvCxnSpPr>
        <p:spPr>
          <a:xfrm flipV="1">
            <a:off x="1619895" y="5157639"/>
            <a:ext cx="1" cy="59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>
            <a:stCxn id="9223" idx="4"/>
          </p:cNvCxnSpPr>
          <p:nvPr/>
        </p:nvCxnSpPr>
        <p:spPr>
          <a:xfrm flipH="1">
            <a:off x="3849501" y="5157639"/>
            <a:ext cx="2568" cy="55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1619896" y="5085184"/>
            <a:ext cx="2232173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pPr eaLnBrk="1" hangingPunct="1"/>
            <a:r>
              <a:rPr lang="sk-SK" altLang="sk-SK" sz="4000" b="1" dirty="0" smtClean="0">
                <a:latin typeface="Arial" panose="020B0604020202020204" pitchFamily="34" charset="0"/>
              </a:rPr>
              <a:t>Príklad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9" y="1065825"/>
                <a:ext cx="8640960" cy="3659320"/>
              </a:xfrm>
              <a:ln>
                <a:noFill/>
              </a:ln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sk-SK" altLang="sk-SK" sz="2400" dirty="0" smtClean="0"/>
                  <a:t>Riešte v R nerovnicu: 2x</a:t>
                </a:r>
                <a:r>
                  <a:rPr lang="sk-SK" altLang="sk-SK" sz="2400" baseline="30000" dirty="0" smtClean="0"/>
                  <a:t>2</a:t>
                </a:r>
                <a:r>
                  <a:rPr lang="sk-SK" altLang="sk-SK" sz="2400" dirty="0" smtClean="0"/>
                  <a:t> - 7x - 15 </a:t>
                </a:r>
                <a:r>
                  <a:rPr lang="en-US" altLang="sk-SK" sz="2400" dirty="0" smtClean="0"/>
                  <a:t>≥</a:t>
                </a:r>
                <a:r>
                  <a:rPr lang="sk-SK" altLang="sk-SK" sz="2400" dirty="0" smtClean="0"/>
                  <a:t> 0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sk-SK" altLang="sk-SK" sz="2400" b="1" i="1" dirty="0" smtClean="0"/>
                  <a:t>Riešenie:</a:t>
                </a:r>
              </a:p>
              <a:p>
                <a:pPr eaLnBrk="1" hangingPunct="1">
                  <a:buNone/>
                </a:pPr>
                <a:r>
                  <a:rPr lang="sk-SK" altLang="sk-SK" sz="2200" dirty="0" smtClean="0"/>
                  <a:t>Vypočítame NB ako korene KVARO: </a:t>
                </a:r>
                <a:r>
                  <a:rPr lang="sk-SK" altLang="sk-SK" sz="2000" dirty="0" smtClean="0">
                    <a:solidFill>
                      <a:srgbClr val="FF0000"/>
                    </a:solidFill>
                  </a:rPr>
                  <a:t>2x</a:t>
                </a:r>
                <a:r>
                  <a:rPr lang="sk-SK" altLang="sk-SK" sz="2000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sk-SK" altLang="sk-SK" sz="2000" dirty="0" smtClean="0">
                    <a:solidFill>
                      <a:srgbClr val="FF0000"/>
                    </a:solidFill>
                  </a:rPr>
                  <a:t> - 7x - 15 </a:t>
                </a:r>
                <a:r>
                  <a:rPr lang="sk-SK" altLang="sk-SK" sz="2200" dirty="0" smtClean="0">
                    <a:solidFill>
                      <a:srgbClr val="FF0000"/>
                    </a:solidFill>
                  </a:rPr>
                  <a:t>= 0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sk-SK" alt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altLang="sk-SK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sk-SK" alt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=49+120=169&gt;0      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sk-SK" altLang="sk-S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sk-SK" altLang="sk-S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altLang="sk-S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rad>
                        </m:num>
                        <m:den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sk-SK" altLang="sk-S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−(−7)</m:t>
                          </m:r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sk-SK" altLang="sk-S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altLang="sk-S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169</m:t>
                              </m:r>
                            </m:e>
                          </m:rad>
                        </m:num>
                        <m:den>
                          <m:r>
                            <a:rPr lang="sk-SK" altLang="sk-SK" sz="20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den>
                      </m:f>
                    </m:oMath>
                  </m:oMathPara>
                </a14:m>
                <a:endParaRPr lang="sk-SK" altLang="sk-SK" sz="2000" dirty="0" smtClean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sk-SK" altLang="sk-SK" sz="2400" dirty="0" smtClean="0"/>
                  <a:t>                                                      x</a:t>
                </a:r>
                <a:r>
                  <a:rPr lang="sk-SK" altLang="sk-SK" sz="2400" baseline="-25000" dirty="0" smtClean="0"/>
                  <a:t>1</a:t>
                </a:r>
                <a:r>
                  <a:rPr lang="sk-SK" altLang="sk-SK" sz="2400" dirty="0" smtClean="0"/>
                  <a:t>=5, x</a:t>
                </a:r>
                <a:r>
                  <a:rPr lang="sk-SK" altLang="sk-SK" sz="2400" baseline="-25000" dirty="0" smtClean="0"/>
                  <a:t>2 </a:t>
                </a:r>
                <a:r>
                  <a:rPr lang="sk-SK" altLang="sk-SK" sz="2400" dirty="0" smtClean="0"/>
                  <a:t>= −3/2</a:t>
                </a:r>
              </a:p>
              <a:p>
                <a:pPr eaLnBrk="1" hangingPunct="1">
                  <a:buNone/>
                </a:pPr>
                <a:r>
                  <a:rPr lang="sk-SK" altLang="sk-SK" sz="2200" dirty="0" smtClean="0"/>
                  <a:t>Pomocou NB zapíšeme </a:t>
                </a:r>
                <a:r>
                  <a:rPr lang="sk-SK" altLang="sk-SK" sz="2200" dirty="0" err="1" smtClean="0"/>
                  <a:t>súč</a:t>
                </a:r>
                <a:r>
                  <a:rPr lang="sk-SK" altLang="sk-SK" sz="2200" dirty="0" smtClean="0"/>
                  <a:t>. tvar KVANERO:  </a:t>
                </a:r>
                <a:r>
                  <a:rPr lang="sk-SK" altLang="sk-SK" sz="2000" dirty="0">
                    <a:solidFill>
                      <a:srgbClr val="FF0000"/>
                    </a:solidFill>
                  </a:rPr>
                  <a:t>(</a:t>
                </a:r>
                <a:r>
                  <a:rPr lang="sk-SK" altLang="sk-SK" sz="2000" dirty="0" smtClean="0">
                    <a:solidFill>
                      <a:srgbClr val="FF0000"/>
                    </a:solidFill>
                  </a:rPr>
                  <a:t>x – 5)(x + 3/2) </a:t>
                </a:r>
                <a:r>
                  <a:rPr lang="en-US" altLang="sk-SK" sz="2000" dirty="0" smtClean="0">
                    <a:solidFill>
                      <a:srgbClr val="FF0000"/>
                    </a:solidFill>
                  </a:rPr>
                  <a:t>≥</a:t>
                </a:r>
                <a:r>
                  <a:rPr lang="sk-SK" altLang="sk-SK" sz="2000" dirty="0" smtClean="0">
                    <a:solidFill>
                      <a:srgbClr val="FF0000"/>
                    </a:solidFill>
                  </a:rPr>
                  <a:t> 0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</a:pPr>
                <a:r>
                  <a:rPr lang="sk-SK" altLang="sk-SK" sz="2200" dirty="0" smtClean="0"/>
                  <a:t>Rozdelíme číselnú os na 3 intervaly a po dosadení ľubovoľného čísla z daných intervalov do nerovnice zistíme </a:t>
                </a:r>
                <a:r>
                  <a:rPr lang="sk-SK" altLang="sk-SK" sz="2200" dirty="0" smtClean="0"/>
                  <a:t>riešenie: </a:t>
                </a:r>
                <a:endParaRPr lang="sk-SK" altLang="sk-SK" sz="2200" dirty="0"/>
              </a:p>
            </p:txBody>
          </p:sp>
        </mc:Choice>
        <mc:Fallback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9" y="1065825"/>
                <a:ext cx="8640960" cy="3659320"/>
              </a:xfrm>
              <a:blipFill>
                <a:blip r:embed="rId2"/>
                <a:stretch>
                  <a:fillRect l="-1058" t="-1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539750" y="5734050"/>
            <a:ext cx="561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1403350" y="5805488"/>
            <a:ext cx="6288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/>
              <a:t>-3/2</a:t>
            </a:r>
            <a:endParaRPr lang="sk-SK" altLang="sk-SK" b="1" dirty="0"/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3635375" y="58054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/>
              <a:t>5</a:t>
            </a:r>
            <a:endParaRPr lang="sk-SK" altLang="sk-SK" b="1" dirty="0"/>
          </a:p>
        </p:txBody>
      </p:sp>
      <p:sp>
        <p:nvSpPr>
          <p:cNvPr id="9223" name="Oval 10"/>
          <p:cNvSpPr>
            <a:spLocks noChangeArrowheads="1"/>
          </p:cNvSpPr>
          <p:nvPr/>
        </p:nvSpPr>
        <p:spPr bwMode="auto">
          <a:xfrm>
            <a:off x="3779838" y="5013176"/>
            <a:ext cx="144462" cy="1444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6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224" name="Oval 11"/>
          <p:cNvSpPr>
            <a:spLocks noChangeArrowheads="1"/>
          </p:cNvSpPr>
          <p:nvPr/>
        </p:nvSpPr>
        <p:spPr bwMode="auto">
          <a:xfrm>
            <a:off x="1547664" y="5013176"/>
            <a:ext cx="144463" cy="1444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6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971600" y="5763426"/>
            <a:ext cx="511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>
                <a:solidFill>
                  <a:srgbClr val="FF0000"/>
                </a:solidFill>
              </a:rPr>
              <a:t>(+)</a:t>
            </a:r>
            <a:endParaRPr lang="sk-SK" altLang="sk-SK" b="1" dirty="0">
              <a:solidFill>
                <a:srgbClr val="FF0000"/>
              </a:solidFill>
            </a:endParaRPr>
          </a:p>
        </p:txBody>
      </p: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2627312" y="5300663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/>
              <a:t>(-)(+)</a:t>
            </a:r>
            <a:endParaRPr lang="sk-SK" altLang="sk-SK" b="1" dirty="0"/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4500562" y="5300663"/>
            <a:ext cx="790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>
                <a:solidFill>
                  <a:srgbClr val="FF0000"/>
                </a:solidFill>
              </a:rPr>
              <a:t>(+)(+)</a:t>
            </a:r>
            <a:endParaRPr lang="sk-SK" altLang="sk-SK" b="1" dirty="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68504" y="5291296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>
                <a:solidFill>
                  <a:srgbClr val="FF0000"/>
                </a:solidFill>
              </a:rPr>
              <a:t>(-)(-)</a:t>
            </a:r>
            <a:endParaRPr lang="sk-SK" altLang="sk-SK" b="1" dirty="0">
              <a:solidFill>
                <a:srgbClr val="FF0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788866" y="5733256"/>
            <a:ext cx="511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/>
              <a:t>(-)</a:t>
            </a:r>
            <a:endParaRPr lang="sk-SK" altLang="sk-SK" b="1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688866" y="5710793"/>
            <a:ext cx="511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 dirty="0" smtClean="0">
                <a:solidFill>
                  <a:srgbClr val="FF0000"/>
                </a:solidFill>
              </a:rPr>
              <a:t>(+)</a:t>
            </a:r>
            <a:endParaRPr lang="sk-SK" altLang="sk-SK" b="1" dirty="0">
              <a:solidFill>
                <a:srgbClr val="FF0000"/>
              </a:solidFill>
            </a:endParaRPr>
          </a:p>
        </p:txBody>
      </p:sp>
      <p:cxnSp>
        <p:nvCxnSpPr>
          <p:cNvPr id="3" name="Rovná spojnica 2"/>
          <p:cNvCxnSpPr>
            <a:endCxn id="9224" idx="4"/>
          </p:cNvCxnSpPr>
          <p:nvPr/>
        </p:nvCxnSpPr>
        <p:spPr>
          <a:xfrm flipV="1">
            <a:off x="1619895" y="5157639"/>
            <a:ext cx="1" cy="59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>
            <a:stCxn id="9223" idx="4"/>
          </p:cNvCxnSpPr>
          <p:nvPr/>
        </p:nvCxnSpPr>
        <p:spPr>
          <a:xfrm flipH="1">
            <a:off x="3849501" y="5157639"/>
            <a:ext cx="2568" cy="55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619687" y="6191171"/>
            <a:ext cx="4679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 dirty="0" smtClean="0">
                <a:solidFill>
                  <a:srgbClr val="FF0000"/>
                </a:solidFill>
              </a:rPr>
              <a:t>K </a:t>
            </a:r>
            <a:r>
              <a:rPr lang="sk-SK" altLang="sk-SK" sz="3200" b="1" dirty="0">
                <a:solidFill>
                  <a:srgbClr val="FF0000"/>
                </a:solidFill>
              </a:rPr>
              <a:t>=</a:t>
            </a:r>
            <a:r>
              <a:rPr lang="sk-SK" altLang="sk-SK" sz="3200" b="1" dirty="0">
                <a:solidFill>
                  <a:srgbClr val="FF0000"/>
                </a:solidFill>
                <a:sym typeface="Symbol" panose="05050102010706020507" pitchFamily="18" charset="2"/>
              </a:rPr>
              <a:t> (-∞;-3/2 U 5;∞)</a:t>
            </a:r>
            <a:r>
              <a:rPr lang="sk-SK" altLang="sk-SK" sz="3200" b="1" dirty="0"/>
              <a:t> </a:t>
            </a:r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57200" y="5085184"/>
            <a:ext cx="1111620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3852069" y="5085184"/>
            <a:ext cx="1439068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2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z="4000" b="1" smtClean="0">
                <a:latin typeface="Arial" panose="020B0604020202020204" pitchFamily="34" charset="0"/>
              </a:rPr>
              <a:t>Úlohy na precvičenie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altLang="sk-SK" dirty="0" smtClean="0"/>
              <a:t>Riešte dané nerovnice :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dirty="0" smtClean="0"/>
              <a:t> </a:t>
            </a:r>
            <a:r>
              <a:rPr lang="sk-SK" altLang="sk-SK" sz="3200" dirty="0"/>
              <a:t>6x</a:t>
            </a:r>
            <a:r>
              <a:rPr lang="sk-SK" altLang="sk-SK" sz="3200" baseline="30000" dirty="0"/>
              <a:t>2</a:t>
            </a:r>
            <a:r>
              <a:rPr lang="sk-SK" altLang="sk-SK" sz="3200" dirty="0"/>
              <a:t> - x </a:t>
            </a:r>
            <a:r>
              <a:rPr lang="en-US" altLang="sk-SK" sz="3200" dirty="0">
                <a:cs typeface="Arial" panose="020B0604020202020204" pitchFamily="34" charset="0"/>
              </a:rPr>
              <a:t>≤</a:t>
            </a:r>
            <a:r>
              <a:rPr lang="sk-SK" altLang="sk-SK" sz="3200" dirty="0"/>
              <a:t> 0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3200" dirty="0"/>
              <a:t> x</a:t>
            </a:r>
            <a:r>
              <a:rPr lang="sk-SK" altLang="sk-SK" sz="3200" baseline="30000" dirty="0"/>
              <a:t>2</a:t>
            </a:r>
            <a:r>
              <a:rPr lang="sk-SK" altLang="sk-SK" sz="3200" dirty="0"/>
              <a:t> + 4 </a:t>
            </a:r>
            <a:r>
              <a:rPr lang="en-US" altLang="sk-SK" sz="3200" dirty="0"/>
              <a:t>≥</a:t>
            </a:r>
            <a:r>
              <a:rPr lang="sk-SK" altLang="sk-SK" sz="3200" dirty="0"/>
              <a:t> 0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3200" dirty="0"/>
              <a:t> 9x</a:t>
            </a:r>
            <a:r>
              <a:rPr lang="sk-SK" altLang="sk-SK" sz="3200" baseline="30000" dirty="0"/>
              <a:t>2 </a:t>
            </a:r>
            <a:r>
              <a:rPr lang="sk-SK" altLang="sk-SK" sz="3200" dirty="0"/>
              <a:t> - 16 &lt; 0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3200" dirty="0"/>
              <a:t>x</a:t>
            </a:r>
            <a:r>
              <a:rPr lang="sk-SK" altLang="sk-SK" sz="3200" baseline="30000" dirty="0"/>
              <a:t>2</a:t>
            </a:r>
            <a:r>
              <a:rPr lang="sk-SK" altLang="sk-SK" sz="3200" dirty="0"/>
              <a:t> - 4x +4 &lt; 0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3200" dirty="0"/>
              <a:t> x</a:t>
            </a:r>
            <a:r>
              <a:rPr lang="sk-SK" altLang="sk-SK" sz="3200" baseline="30000" dirty="0"/>
              <a:t>2</a:t>
            </a:r>
            <a:r>
              <a:rPr lang="sk-SK" altLang="sk-SK" sz="3200" dirty="0"/>
              <a:t> - x + 4 &gt; 0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3200" dirty="0" smtClean="0"/>
              <a:t>2x</a:t>
            </a:r>
            <a:r>
              <a:rPr lang="sk-SK" altLang="sk-SK" sz="3200" baseline="30000" dirty="0" smtClean="0"/>
              <a:t>2</a:t>
            </a:r>
            <a:r>
              <a:rPr lang="sk-SK" altLang="sk-SK" sz="3200" dirty="0" smtClean="0"/>
              <a:t> - 19x + 35 </a:t>
            </a:r>
            <a:r>
              <a:rPr lang="en-US" altLang="sk-SK" sz="3200" dirty="0" smtClean="0"/>
              <a:t>≥</a:t>
            </a:r>
            <a:r>
              <a:rPr lang="sk-SK" altLang="sk-SK" sz="3200" dirty="0" smtClean="0"/>
              <a:t> 0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3200" dirty="0" smtClean="0"/>
              <a:t> 3x</a:t>
            </a:r>
            <a:r>
              <a:rPr lang="sk-SK" altLang="sk-SK" sz="3200" baseline="30000" dirty="0" smtClean="0"/>
              <a:t>2</a:t>
            </a:r>
            <a:r>
              <a:rPr lang="sk-SK" altLang="sk-SK" sz="3200" dirty="0" smtClean="0"/>
              <a:t> + x +12 </a:t>
            </a:r>
            <a:r>
              <a:rPr lang="sk-SK" altLang="sk-SK" sz="3200" smtClean="0"/>
              <a:t>&lt; </a:t>
            </a:r>
            <a:r>
              <a:rPr lang="sk-SK" altLang="sk-SK" sz="3200" smtClean="0"/>
              <a:t>0</a:t>
            </a:r>
            <a:endParaRPr lang="sk-SK" altLang="sk-SK" sz="3200" dirty="0" smtClean="0"/>
          </a:p>
          <a:p>
            <a:pPr lvl="1" eaLnBrk="1" hangingPunct="1">
              <a:lnSpc>
                <a:spcPct val="90000"/>
              </a:lnSpc>
            </a:pPr>
            <a:endParaRPr lang="sk-SK" altLang="sk-SK" sz="3200" dirty="0" smtClean="0"/>
          </a:p>
          <a:p>
            <a:pPr lvl="1" eaLnBrk="1" hangingPunct="1">
              <a:lnSpc>
                <a:spcPct val="90000"/>
              </a:lnSpc>
            </a:pPr>
            <a:endParaRPr lang="sk-SK" altLang="sk-SK" sz="3200" dirty="0" smtClean="0"/>
          </a:p>
          <a:p>
            <a:pPr lvl="1" eaLnBrk="1" hangingPunct="1">
              <a:lnSpc>
                <a:spcPct val="90000"/>
              </a:lnSpc>
            </a:pPr>
            <a:endParaRPr lang="sk-SK" altLang="sk-SK" sz="3200" dirty="0" smtClean="0"/>
          </a:p>
          <a:p>
            <a:pPr lvl="1" eaLnBrk="1" hangingPunct="1">
              <a:lnSpc>
                <a:spcPct val="90000"/>
              </a:lnSpc>
            </a:pPr>
            <a:endParaRPr lang="sk-SK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raj">
  <a:themeElements>
    <a:clrScheme name="Okraj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kraj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kraj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1513</TotalTime>
  <Words>296</Words>
  <Application>Microsoft Office PowerPoint</Application>
  <PresentationFormat>Prezentácia na obrazovke (4:3)</PresentationFormat>
  <Paragraphs>71</Paragraphs>
  <Slides>8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7" baseType="lpstr">
      <vt:lpstr>Arial</vt:lpstr>
      <vt:lpstr>Cambria Math</vt:lpstr>
      <vt:lpstr>Garamond</vt:lpstr>
      <vt:lpstr>Symbol</vt:lpstr>
      <vt:lpstr>Times New Roman</vt:lpstr>
      <vt:lpstr>Wingdings</vt:lpstr>
      <vt:lpstr>Wingdings 2</vt:lpstr>
      <vt:lpstr>Okraj</vt:lpstr>
      <vt:lpstr>Rovnica</vt:lpstr>
      <vt:lpstr>Prezentácia programu PowerPoint</vt:lpstr>
      <vt:lpstr>Obsah</vt:lpstr>
      <vt:lpstr>Kvadratická nerovnica</vt:lpstr>
      <vt:lpstr>Rozklad KVARO na súčin</vt:lpstr>
      <vt:lpstr>Algebrické riešenie KVANERO</vt:lpstr>
      <vt:lpstr>Príklad 1</vt:lpstr>
      <vt:lpstr>Príklad 2</vt:lpstr>
      <vt:lpstr>Úlohy na precvičenie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anna</dc:creator>
  <cp:lastModifiedBy>Dušan Andraško</cp:lastModifiedBy>
  <cp:revision>58</cp:revision>
  <dcterms:created xsi:type="dcterms:W3CDTF">2006-03-25T16:50:16Z</dcterms:created>
  <dcterms:modified xsi:type="dcterms:W3CDTF">2021-03-23T10:03:39Z</dcterms:modified>
</cp:coreProperties>
</file>