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</p:sldIdLst>
  <p:sldSz cx="9144000" cy="6858000" type="screen4x3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368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úhlý trojúhelník 10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Skupina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Volný tvar 16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Volný tvar 18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Volný tvar 19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Přímá spojovací čára 20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cs-CZ" smtClean="0"/>
              <a:t>Klepnutím lze upravit styl předlohy podnadpisů.</a:t>
            </a:r>
            <a:endParaRPr lang="en-US"/>
          </a:p>
        </p:txBody>
      </p:sp>
      <p:sp>
        <p:nvSpPr>
          <p:cNvPr id="11" name="Zástupný symbol pro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87501653-6626-409C-AD1C-46F95975A685}" type="datetimeFigureOut">
              <a:rPr lang="sk-SK"/>
              <a:pPr>
                <a:defRPr/>
              </a:pPr>
              <a:t>12. 4. 2021</a:t>
            </a:fld>
            <a:endParaRPr lang="sk-SK"/>
          </a:p>
        </p:txBody>
      </p:sp>
      <p:sp>
        <p:nvSpPr>
          <p:cNvPr id="12" name="Zástupný symbol pro zápatí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sk-SK"/>
          </a:p>
        </p:txBody>
      </p:sp>
      <p:sp>
        <p:nvSpPr>
          <p:cNvPr id="13" name="Zástupný symbol pro číslo snímk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D0EC09-4050-44A7-8686-A732A0B1895E}" type="slidenum">
              <a:rPr lang="sk-SK" altLang="sk-SK"/>
              <a:pPr/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766038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8FFD78-55C3-4968-B6CB-968D87A197F1}" type="datetimeFigureOut">
              <a:rPr lang="sk-SK"/>
              <a:pPr>
                <a:defRPr/>
              </a:pPr>
              <a:t>12. 4. 2021</a:t>
            </a:fld>
            <a:endParaRPr lang="sk-SK"/>
          </a:p>
        </p:txBody>
      </p:sp>
      <p:sp>
        <p:nvSpPr>
          <p:cNvPr id="5" name="Zástupný symbol pro zápatí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pro číslo snímku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BCC329-4512-4829-9B6C-AEAE870C6557}" type="slidenum">
              <a:rPr lang="sk-SK" altLang="sk-SK"/>
              <a:pPr/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104375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CEFCE0-FB8F-4179-881E-C7584D7702A2}" type="datetimeFigureOut">
              <a:rPr lang="sk-SK"/>
              <a:pPr>
                <a:defRPr/>
              </a:pPr>
              <a:t>12. 4. 2021</a:t>
            </a:fld>
            <a:endParaRPr lang="sk-SK"/>
          </a:p>
        </p:txBody>
      </p:sp>
      <p:sp>
        <p:nvSpPr>
          <p:cNvPr id="5" name="Zástupný symbol pro zápatí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pro číslo snímku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49255D-D3D9-4341-93A9-856769C1C77D}" type="slidenum">
              <a:rPr lang="sk-SK" altLang="sk-SK"/>
              <a:pPr/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1716398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4" name="Zástupný symbol pro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85CC1B-8558-4F79-972D-69D6CAAFF56A}" type="datetimeFigureOut">
              <a:rPr lang="sk-SK"/>
              <a:pPr>
                <a:defRPr/>
              </a:pPr>
              <a:t>12. 4. 2021</a:t>
            </a:fld>
            <a:endParaRPr lang="sk-SK"/>
          </a:p>
        </p:txBody>
      </p:sp>
      <p:sp>
        <p:nvSpPr>
          <p:cNvPr id="5" name="Zástupný symbol pro zápatí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pro číslo snímku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A38B8E-B25F-4C1F-99F5-913735CED06B}" type="slidenum">
              <a:rPr lang="sk-SK" altLang="sk-SK"/>
              <a:pPr/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1441019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vojitá šipka 10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Dvojitá šipka 15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44AF4E-50E1-406E-9E40-A50FFA42B705}" type="datetimeFigureOut">
              <a:rPr lang="sk-SK"/>
              <a:pPr>
                <a:defRPr/>
              </a:pPr>
              <a:t>12. 4. 2021</a:t>
            </a:fld>
            <a:endParaRPr lang="sk-SK"/>
          </a:p>
        </p:txBody>
      </p:sp>
      <p:sp>
        <p:nvSpPr>
          <p:cNvPr id="7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401C22-BBF5-408A-92AF-6E673DFA1CF1}" type="slidenum">
              <a:rPr lang="sk-SK" altLang="sk-SK"/>
              <a:pPr/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3814952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64C66-4A5C-443F-85C3-E792682FD2E5}" type="datetimeFigureOut">
              <a:rPr lang="sk-SK"/>
              <a:pPr>
                <a:defRPr/>
              </a:pPr>
              <a:t>12. 4. 2021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51E16E-B0B4-4863-88DE-B8196AF35B0F}" type="slidenum">
              <a:rPr lang="sk-SK" altLang="sk-SK"/>
              <a:pPr/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522777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BC4066-5F58-422E-8FBF-7F1B834E3874}" type="datetimeFigureOut">
              <a:rPr lang="sk-SK"/>
              <a:pPr>
                <a:defRPr/>
              </a:pPr>
              <a:t>12. 4. 2021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D75BB2-81F8-4AC9-BF6C-21BBA4B2ABB3}" type="slidenum">
              <a:rPr lang="sk-SK" altLang="sk-SK"/>
              <a:pPr/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13063445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9E06A-C6DF-4A80-A95D-7294AE736E2D}" type="datetimeFigureOut">
              <a:rPr lang="sk-SK"/>
              <a:pPr>
                <a:defRPr/>
              </a:pPr>
              <a:t>12. 4. 2021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4A232A-C9D5-4CE5-8908-1848CD526007}" type="slidenum">
              <a:rPr lang="sk-SK" altLang="sk-SK"/>
              <a:pPr/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1389729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EB5DCE-89D4-4E8B-A72F-B91B353A1CD4}" type="datetimeFigureOut">
              <a:rPr lang="sk-SK"/>
              <a:pPr>
                <a:defRPr/>
              </a:pPr>
              <a:t>12. 4. 2021</a:t>
            </a:fld>
            <a:endParaRPr lang="sk-SK"/>
          </a:p>
        </p:txBody>
      </p:sp>
      <p:sp>
        <p:nvSpPr>
          <p:cNvPr id="3" name="Zástupný symbol pro zápatí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Zástupný symbol pro číslo snímku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F70EFE-28A5-4B06-8C43-1853C1C63769}" type="slidenum">
              <a:rPr lang="sk-SK" altLang="sk-SK"/>
              <a:pPr/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2617074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6E4F1-E00D-4652-B86E-89D0ED85E3F0}" type="datetimeFigureOut">
              <a:rPr lang="sk-SK"/>
              <a:pPr>
                <a:defRPr/>
              </a:pPr>
              <a:t>12. 4. 2021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17CDEA-BB62-41CF-BED7-F71B8112CCDC}" type="slidenum">
              <a:rPr lang="sk-SK" altLang="sk-SK"/>
              <a:pPr/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32731672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olný tvar 10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Volný tvar 1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Pravoúhlý trojúhelník 1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Přímá spojovací čára 18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Dvojitá šipka 19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Dvojitá šipka 20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cs-CZ" noProof="0" smtClean="0"/>
              <a:t>Klepnutím na ikonu přidáte obrázek.</a:t>
            </a:r>
            <a:endParaRPr lang="en-US" noProof="0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11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E79FD9F-43F5-44EB-8608-E992CBB84768}" type="datetimeFigureOut">
              <a:rPr lang="sk-SK"/>
              <a:pPr>
                <a:defRPr/>
              </a:pPr>
              <a:t>12. 4. 2021</a:t>
            </a:fld>
            <a:endParaRPr lang="sk-SK"/>
          </a:p>
        </p:txBody>
      </p:sp>
      <p:sp>
        <p:nvSpPr>
          <p:cNvPr id="12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sk-SK"/>
          </a:p>
        </p:txBody>
      </p:sp>
      <p:sp>
        <p:nvSpPr>
          <p:cNvPr id="13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B098A4-BCA7-4E1E-BD5B-0617102C36E9}" type="slidenum">
              <a:rPr lang="sk-SK" altLang="sk-SK"/>
              <a:pPr/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37016509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olný tvar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Volný tvar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Pravoúhlý trojúhelní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Přímá spojovací čára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ástupný symbol pro nadpis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1033" name="Zástupný symbol pro text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sk-SK" smtClean="0"/>
              <a:t>Klepnutím lze upravit styly předlohy textu.</a:t>
            </a:r>
          </a:p>
          <a:p>
            <a:pPr lvl="1"/>
            <a:r>
              <a:rPr lang="cs-CZ" altLang="sk-SK" smtClean="0"/>
              <a:t>Druhá úroveň</a:t>
            </a:r>
          </a:p>
          <a:p>
            <a:pPr lvl="2"/>
            <a:r>
              <a:rPr lang="cs-CZ" altLang="sk-SK" smtClean="0"/>
              <a:t>Třetí úroveň</a:t>
            </a:r>
          </a:p>
          <a:p>
            <a:pPr lvl="3"/>
            <a:r>
              <a:rPr lang="cs-CZ" altLang="sk-SK" smtClean="0"/>
              <a:t>Čtvrtá úroveň</a:t>
            </a:r>
          </a:p>
          <a:p>
            <a:pPr lvl="4"/>
            <a:r>
              <a:rPr lang="cs-CZ" altLang="sk-SK" smtClean="0"/>
              <a:t>Pátá úroveň</a:t>
            </a:r>
            <a:endParaRPr lang="en-US" altLang="sk-SK" smtClean="0"/>
          </a:p>
        </p:txBody>
      </p:sp>
      <p:sp>
        <p:nvSpPr>
          <p:cNvPr id="10" name="Zástupný symbol pro datum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9A469F93-F760-49A8-B2E4-1F7DDC40830F}" type="datetimeFigureOut">
              <a:rPr lang="sk-SK"/>
              <a:pPr>
                <a:defRPr/>
              </a:pPr>
              <a:t>12. 4. 2021</a:t>
            </a:fld>
            <a:endParaRPr lang="sk-SK"/>
          </a:p>
        </p:txBody>
      </p:sp>
      <p:sp>
        <p:nvSpPr>
          <p:cNvPr id="22" name="Zástupný symbol pro zápatí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sk-SK"/>
          </a:p>
        </p:txBody>
      </p:sp>
      <p:sp>
        <p:nvSpPr>
          <p:cNvPr id="18" name="Zástupný symbol pro číslo snímku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anose="020B0602030504020204" pitchFamily="34" charset="0"/>
              </a:defRPr>
            </a:lvl1pPr>
          </a:lstStyle>
          <a:p>
            <a:fld id="{943ADBEB-91AC-4B4B-8B08-DF298C6E0A72}" type="slidenum">
              <a:rPr lang="sk-SK" altLang="sk-SK"/>
              <a:pPr/>
              <a:t>‹#›</a:t>
            </a:fld>
            <a:endParaRPr lang="sk-SK" alt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9" r:id="rId2"/>
    <p:sldLayoutId id="2147483684" r:id="rId3"/>
    <p:sldLayoutId id="2147483685" r:id="rId4"/>
    <p:sldLayoutId id="2147483686" r:id="rId5"/>
    <p:sldLayoutId id="2147483687" r:id="rId6"/>
    <p:sldLayoutId id="2147483680" r:id="rId7"/>
    <p:sldLayoutId id="2147483688" r:id="rId8"/>
    <p:sldLayoutId id="2147483689" r:id="rId9"/>
    <p:sldLayoutId id="2147483681" r:id="rId10"/>
    <p:sldLayoutId id="2147483682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0" descr="http://www.mathsisfun.com/algebra/images/function-eve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4449763"/>
            <a:ext cx="1368425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bdélník 3"/>
          <p:cNvSpPr/>
          <p:nvPr/>
        </p:nvSpPr>
        <p:spPr>
          <a:xfrm>
            <a:off x="2339752" y="1196752"/>
            <a:ext cx="4176464" cy="101566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cs-CZ" sz="6000" b="1" dirty="0">
                <a:ln w="11430"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Georgia" pitchFamily="18" charset="0"/>
                <a:cs typeface="+mn-cs"/>
              </a:rPr>
              <a:t>FUNKCIE</a:t>
            </a:r>
            <a:endParaRPr lang="cs-CZ" sz="6000" b="1" dirty="0">
              <a:ln w="11430"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Georgia" pitchFamily="18" charset="0"/>
              <a:cs typeface="+mn-cs"/>
            </a:endParaRPr>
          </a:p>
        </p:txBody>
      </p:sp>
      <p:sp>
        <p:nvSpPr>
          <p:cNvPr id="5" name="Obdélník 4"/>
          <p:cNvSpPr/>
          <p:nvPr/>
        </p:nvSpPr>
        <p:spPr>
          <a:xfrm>
            <a:off x="2195736" y="2564904"/>
            <a:ext cx="4515980" cy="707886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cs-CZ" sz="4000" b="1" dirty="0">
                <a:ln w="12700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Georgia" pitchFamily="18" charset="0"/>
                <a:cs typeface="+mn-cs"/>
              </a:rPr>
              <a:t>1. Pojem </a:t>
            </a:r>
            <a:r>
              <a:rPr lang="cs-CZ" sz="4000" b="1" dirty="0" err="1">
                <a:ln w="12700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Georgia" pitchFamily="18" charset="0"/>
                <a:cs typeface="+mn-cs"/>
              </a:rPr>
              <a:t>funkcie</a:t>
            </a:r>
            <a:endParaRPr lang="cs-CZ" sz="4000" b="1" dirty="0">
              <a:ln w="12700">
                <a:solidFill>
                  <a:schemeClr val="bg2">
                    <a:lumMod val="5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Georgia" pitchFamily="18" charset="0"/>
              <a:cs typeface="+mn-cs"/>
            </a:endParaRPr>
          </a:p>
        </p:txBody>
      </p:sp>
      <p:sp>
        <p:nvSpPr>
          <p:cNvPr id="9221" name="AutoShape 4" descr="data:image/jpeg;base64,/9j/4AAQSkZJRgABAQAAAQABAAD/2wCEAAkGBhAQEBQSEBIQFBUTFxgYFxUVEBUVFBQQFRcXFRMVFRIYHSYeFxokGhIUIS8gIycpLSwsGB4xNTAqNSYuLCkBCQoKDgwOGg8PGikkHyQ0LDIvKSouLywsKTYsLCopNCwsLCwpLCwsKSw0KiwqLC0sLSwsLDIvLCwsLCwpLCwsLP/AABEIAMYA/gMBIgACEQEDEQH/xAAbAAEAAwEBAQEAAAAAAAAAAAAAAwQFAgEGB//EAEYQAAIBAgMEBQYLCAEDBQAAAAECAAMRBBIhBSIxQRNRYXGBMlKRkqGxBhUjM0JUYnKCotMUU3Oys8HC8ENjo/GDk8PR4f/EABgBAQEBAQEAAAAAAAAAAAAAAAACAwEE/8QAMhEAAgECAggFAwMFAAAAAAAAAAECESED8BIxQVFhgZHBIjJxsdGh4fEEIzMTQkPC8v/aAAwDAQACEQMRAD8A/cYiIAiIgCIiAIiIAiIgCIiAIiIAiIgCIiAIiIAiIgCIiAIiIAiIgCIiAIiIAnjMACTynsQDjpLrmWxuLjWwN+GsyPg3ts16VIVSOmeilZlUHIq1dVAewBsCNOI0vxBN7ZelPJ+7ZkA6lViE/Ll8LHnOcLslKTqyaKlJaSpxARTdd4m/AWlSVG0VOOjJovRESSRERAEREAREQDnOL258fD/RPBVBYrfUAEjsYkA/lb0Tiro6HruvpGb/AAMhwOr1m5F7DtyKqn8wYeBl6Nq51nMPxaVdn2+RtTa9DCoHxFVKallUFjYF2NgB7+wAk6Ay5efH/Dr4FYbG5Klc1mIelTVRVIRFqVURyEGlyG1PHQdQkGEwrvTwlDD18RrRy1j+0sXoqDScFuqoDmRQRexN7hTaUrVzmzNZKKimnc+3iInDMREQBMfaWPqpiqKrrS6KtUdVXNUZkNJEULlNxetyK9d7Ag7ErY3CFwTTKpVyMqVCgcpnyk7txcXRDa+uUQD3A45ayZlzDUqQwsyspswI6wRJkcEAjgdR3GUsFhjQoZSVLKGJZUZQzElsxDMxLHiSWNzcy5STKoHUAPQLTtLVI0vHo5zrPKuIVSoY2LnKva2Vmt6EY+Ex8TjqiY1r53ppRp2pU6bMxqVHqhmJDBbWojyhpyIJs1rF7+KoryRalQ9h3aaAjlcVKhB+wZLtPAdKhC9FdrA9JRFVGQX3XS6kjeJGo18QalGiXH5ZZYwuJWqi1EN1dQymxF1YAqbHsIksgwGEFGlTphmbo0VMzG7NlULdj1m0nkAREQBERAEREAp4XStWHXkf0rkv/wBr2dsuSm+mIU+cjDvKspF+vymt49suS57Hw+3Y0xNj4L6W7CIiQZiIiAIiIAiIgEOL8m/mkHwBF/ZeQ7I1oq3n3f8A9xi/+U92sfkKg0uylQOtn3VHiWAna1SKOZFzELolwLsBotzoNRa81/x88+4Xhrx/1/6RW2582n8ah/XpyLYoVGrplAYVmJsurLUtVVusj5Qrc81YDhMfZu0albDM1YsWTGUlN+j0tVokhejZhlBYgak2GtzqdqkMmLN/+akD3NRazekV0tbzD1zOLb0oLXSvR/FSn5VzNMGeznge/wB86mcJVV9aOCIiWcEREAhxPADrYew5j7FMmkL61FHUCe48B729slMp6kZQvKT5Z6szsDv4ivU5LkpDn5INRiDyuawFv+n26aUzfg+L0BUPGsWq+FRiyC/OyFFv1KJpS8bztbrdLGiEREyOiIiAIiIAiIgFPaOnRt5tRfz3pf8AyS5K+0KJek6jUlSAOs20HpklCsHRWGoYAjuIuOPfLd4rOdpo7wTznWSRESDMREQBERAEREAp7Q1NJfOqA+CA1Lkd6L4kSbDaZl81j6DvD+a3hIW3sQPsUzfvqMAvf803skw0qH7Sg+KmxPoZfRNX5Us5ocxvDofXnlFD4QqTTQBmF6tIaZT5VRVB3gdVLBh2qOI0PW1t16FXzagU/crA07dm+aRv9m3ONt+SvZWw4/79Mn+0sbUwpq0HRdGKnKfNqDWmwPIhgpB5ETH9NL9xyepunLV8lyXhWdxZqcL9Ws6lfAYsVaVOoOFRFYdgYBre2P2tV03iRpuozW6r5QbTOX7eJSVq+6/P0IcklVssRI6VdWvlPDiLEEeB1kk0TTugmmqoREEzp0hpau57l9Av/l75V2/UIw7hSQz2pqQbEPVYUlII4auNeUtYXyQfOu3rG49hEp7Q369CmPolqp+6i5AO8tWU9ytNsP8Ak9O34McLyJ779bmhTQKAFAAAsABYADgABwnURMTYREQBERAEREAREQBKeytKeT92zJbqVWOT8mU+MuSnh92tUXzgrj0ZGFvwKb/a7Jcbxazm5pG8ZLnnqXIiJBmIiIAiIgCInNRwoJPAC57hxgFXA6tVfrfKO6mApv8AiD+FpNX0Kt22Pc2n82WR7LQiil+JGZvvvvNbsuxjajAUXJdadh5ZtZTyOunG0uckpNvUvwP1K0qpbNXLV7FbbHzaHrr0P69O00p8zQxhq0CTVWoBi6IXeps6L0tEhKhpbobUsBxyst9bz6HEVSq6cTov3jwv2cz2Azzw8EPFuudlJaGlsv2M3ZN/laA0FKq92B4rUPTIq8wctUAk63U243GpTQLoAAOQAsPR4e2ZwpCjiafVVplCfOq0yaiX7SrVzfsN+U0zxHd/v95eOrxxHto+tvczgtr1nFehm1GjDg3V2HrHWJ7RrZhwsRoR1H/fZaSStX3GD8jut3HyW8Dp3E9UmXh8XUmXhel1+c7CzIsUdw24nQd7aX9slkNXV0He3oFvewm0dYxfI1vt1sSqLCwmdhN/FVn/AHYSkB1G3SufEVaY/AOuXsRWCIztwUFj90C507hKuxKLLQXP5T3dtb2eoTUYX52LEX7OUuNoN77d+31NOBeiImR0REQBERAEREAREQBKeK3a1JuvMh7iuceN6Y9JlyVNqKTSYgElLOLcboQwA7Tlt4y8PzUzc0wvNTfbrYtxPEYEAggg8CNQRyN57IMxERAEREASntXWnk/eEJ+FjZ7fhzd1r8pclOtvV6a+YGc9hO4npDVPQZeH5q7jTC81d1+hcnFTh32nc5biP95f/s8+N5Gt9utiEYm2qDGiqo7U8uIoi6qhuprUyBvKeGYejvmou9U7KYt+NtT6Ft6xmf8ACFwiqx4GpQ/JXQ+4t6Jp4SmVQX4nVvvHVrdlzLneSXPPP2PPG8VDc39KU7PkVduUz0JdQS1IiooAuSaZzFQPtLmX8WmtpbFQMqspBBsQQbgg8wR2G8lmXsncWpQ/ckhf4Lb1Gw6gNy/M0z2gVi+LAlTWr59HTqbrWak5qIGBB1BFj3Gegz2cs0Gq2IMI5K2bylOU9tuB8RY+M9paux6rL6NSfzW8JHUYJUzHQMpv95dQfVza/ZHZJcMpCi/E3J7ybn3xh+Vp+h5ouslDdlda1KW2jnVKA/5mAYf9Eb1a/UCoy363HOaUzcL8riHqfRpDok7XvmrEdYuKa9hRuvXSm2JZKOb5R6EIiJkdEREAREQBERAEREATwiexAKmyzankP/GSngpshPaVynxluU6e5XYcqihh99LK/wCXo/Qe2XJc9dd5pieau+4iIkGYiIgCU8FvPVfrbIPu09P5i/sHKT4quKaM51ygmw4k8gO0nSc4KgUpqp1IAuetvpG/O5uby1aLe/PwaK0G99u/wTzn6Xh7/wDxOpR2vXenQrvSF3Sm5QZc13VCyjLz15Tz4muK4+yb7EIqfCaqAlIZFf5aibG+gWqm8LcwStu0ibCm4nyyM7qzGqK9MYjDrRqZkYshqUGqXZAFO/caDkOqfSYY2GXzdPw/R9nuMuF6swjaVd9fplk0zceOjrU630W+SqdQDG9I+vu/+prwuNKR4igtRSjgFWFiOyawkk76jY6p8B3TqZ2yq5GajUJL0j5R41KRJyVO/Qg8N5W0sRNGZQi4xSe5Ap7TF0AAubgga3su8w06wCv4p7tHG9HSzJZmay0xfRqj6Jr1XNyRwAJ5SRN5i3Ibo/y9th+GZuzV6WqSfIwzPTT7VTgzfhQ5OWpqaWymaRilOr1bfXdz7HmhXTct/b5uzRwGEFKmqA3sNWPFnJu7HtLEk9pliInG23VnpERE4BERAEREAr0doUnbKlRGbXdDAmytlbTsbTvliY+ycEadesxr03Z8jVUWmqkVcoVW8okL0aKADc7pOY8BsQAZnfFlX63iPUw36M0Yg6nQyMTseuctsbiFysCdzD6qL3GlIe247Jzg6RrKWp4zEsAbX6OgAeBupNDeGo1GhneM2BmoVqa1a16qMt6lV3C3B1AJ048pJsTBVaSv0p8prqvTVKwRcqiwqVLMbkFuGmacod03lIrbQ2dUVRU/asR8mQblcPoh0qH5rkpY+F+UtfFlX63iPUw36Mv1EDAg8CLHuPGV9nOcmUnepnIfC2UnvUqfGaUrH0zn1NdNuHpwWfyUsRseuxQrjcQuVrncw+8tiMulIcyDrfhwjCYc1Vz0sbWdbsMyjDEXVijC4o8mUjwkr7CU06lPpcRaqpUk1mYqCCCVz3AOvVOfg3s2rh6HR1mDNnqtcEEWqVXqAXCINM9vJHhwGdDLTeUjv4sq/W8R6mG/Rj4sq/W8R6mG/RmjEUO6b4dEfObZwtRQoONqqLh3L08OQKVNlZrWpDUkqo4+VwPCWsFSNZc1PG4ggGx+Tw6kNYGzK1EEGxB1HAg85xT2e5NepRdi5zJT6Wo707g3LZdfp3A00y6cTe3sTBVKSMKoQMz5iRUaozbqjM9RlW7bttAAAFA4S5qlI5zsLnJqkd3DPpyHxZV+t4j1MN+jPBs6pa/7ViBxvu4fWxOpvSmlKmL1pZfPsvrmx9AJPgZ5cR0kvRv2+TKeI4xb7GHj8BU6BHOJrjNVoMd3D2GatT1+a4jT0cOUsYQirvUsZXYXCsclAEX1Q2NEbpvoba30PGXPhAl6Kjrq0R6ayCRbE2TUphumyXZKdOyFiMtJSoa5AIJudLaW4mbQWjY40/6SSpVcN1PfaT/FlX63iPUw36MfFlX63iPUw36MuUXPktxHtHI/7zvJZTVDscXSVeyMDaew6rrdcZWpvTIK1ClDQZgzZrIt1IWxFwDYX4Shhtsl1I/acZnFvJw9N0ObyGVhh75SQbXAJseqfVVAdbWuQbX4XHX2azK2FgagLVK4QubDOtRnDWvwzIuRVzMFUXAzNqSSTzAao4yVaN+9e5OJN6lrfBdeRXpYLEVtEr4unS1uzJQR2ve4RTSzpqfKax00BuGE9LZL03CLiayqVuAqYYDcstrdDYWBUCw5dgm1K+L0KN5rAHubd97A+EY0qqq2EyejFNbKbOXsUMVsauygLjcSpzIb5MP5KurMNKQ4gEdWuoI0PtHDM7Oq42uxpkK4AwxKsQGAb5HQ5WBt1ETWmH8HNh1MK1fPULo7KUzMhawFmLZaaak68+PiVDbTeUi38WVfreI9TDfox8WVfreI9TDfozRiKDTfDojIxexq702VcbiFYggNkw+hPPSkD6CJzSQtUamuNxJZfKAp0LDhoW6C19Rpe82Zg7C2HWw9Qln3AHFumqP0jPUDq5ptu0ioDCy3vnNzpqoNN5SLvxZV+t4j1MN+jHxZV+t4j1MN+jNGIoNN8OiPh8P8E8Z8dNi+nqiilJFJIp5q51PRlVULlW4Oa172A5kfcREJUO4mI50rssIiJ0zEREASnU+TrBvo1AFPY63KHxBI8FlyR4igHUqefMcQRqCOoggEdolRdHcuDo76iSJXwVcstmtnXRgOGa3EdhFiO+3EGWJxqjoTJaLoxK2PrFUsvlscqffPA9w1Y9gMsynh/lKhqfRXdTqJ+m/p3fwm2ja1BbXsLgv7nqRZoUQihV0CgAdwncRIbqQ3W7PHOhleoL1EXzQW9AygfmJ8JPU4d+np0mLiccw/aHqBqCIlumzI+UJvXC3JuQ9+HIc9J55XxKend9jPEukt79r9i3tz5tP41D+vTmiJ8rg8b0uHzdMKoGKohflKdRkXpKByO9LdLaltL2DgX0n1Qm+02flXPsR1Kd9RoRwP9j2Tn9ot5SsD2KWHgVHvtJolV3mDg61i6exXLFiNCo11OhPYBxHDv98nVQBYaAe6ePy7/wD7H951MoPxSXHsvgpRpd3YkWKpZkYDiQbdjcj4G0liW1VUOyWkqM4oVcyq3nAH0i87lfBaBl81iPA749jiWJyDrFVJw3WKbEREosREQBERAEREAREQBERAEREAr4jDknMhAcc+TDzW7Pd6QY/jIDy0qqero2YeDICDLkS1JamWpKlJIpktV0syJzJ0dx1AcVHabHsHGW1UAWAAA4AcAJ7E45VOSlWy1CIiSScVOXeJFgNUzecS3eGJI9lh3ARjnIQ242NuvMRlUDtuwk1JAqgDgAB4DSeeF8WT3fb7kO81wXv+DK+EtBmpIFqOny9DVQhJ+WQa51brvpbh1aTXEztufNp/Gof16c0RN9pq/Ks7hEROknNTh4j3zqc1OB7p1Ml/I/RdzuwRETU4V00qsPOUEd6khvYUliVsRo9Nu0qfxC49qgeMsyIbVneZwtVcfe4iIlmgiIgCIiAIiIAiIgCIiAIiIAiIgCIiAIiIBVxmrU162H5d/wDwlqVDrXH2UN/xEW/lPonA2i93vh64CBiDeieky8FRVqFrnlcDttPPg3cpcfaxnG8m851nG3Pm0/jUP69OaInymC2tUxOHLVPKTGUkI6Nky2q0WyWbU2zWzHja9hwH1Ym+03flXPsIiJ0g8YaTM29jKtPD5qIUuz0kGZsoHS1UpE3ytYgVLi6kX4g8DqSCphlqKFcXAZSB9qm4dD4MinwmT/kXo+x3Yc0doU3qPSVwalMIXUcVFTNkvy1yN/pEszJ2XsHoK9ar01R+my7rhLqyvVbylUEi1UKAbkBALkWtrTU4V8f5BPm2b1SGI8QCPGQ7cxT0sLXqU8udKVRluLrmVCy3HMXEuVEDAg8CLHuMgw6ipRC1AGDLlYEAq2mVwRzB1kap+vb8meqfqvb8kGz9oAkUWLvURQHboqmTPlVtauQJezA2vfXhNCY9HYOXFmuppKGJLZEYVHJULao5chlGUGwA1A6tdiWaCIiAIiIAiIgCIiAIiIAiIgCIiAIiIAiIgESJvMbC+gvzIGo/mMlnFKiFva+pJ8Txnczw4uMaPe/q2ziMb4QYQikgolaV69Am1NTcmsg4aa3sb9k2RM7bnzafxqH9enNES9pb8qzuERE6SJynPv8Afr/edRIcatPcBERLAlfB6Z181z6Gs/Dsz28JYiS1dMlxq0xERKKEREAREQBERAEREAREQBERAEREAREQBERAEREAztufNp/Gof16c0RETm0t+Vc+wiInSBERAEREAREQBERAEREAREQBERA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endParaRPr lang="sk-SK" altLang="sk-SK"/>
          </a:p>
        </p:txBody>
      </p:sp>
      <p:sp>
        <p:nvSpPr>
          <p:cNvPr id="9222" name="AutoShape 6" descr="data:image/jpeg;base64,/9j/4AAQSkZJRgABAQAAAQABAAD/2wCEAAkGBhAQEBQSEBIQFBUTFxgYFxUVEBUVFBQQFRcXFRMVFRIYHSYeFxokGhIUIS8gIycpLSwsGB4xNTAqNSYuLCkBCQoKDgwOGg8PGikkHyQ0LDIvKSouLywsKTYsLCopNCwsLCwpLCwsKSw0KiwqLC0sLSwsLDIvLCwsLCwpLCwsLP/AABEIAMYA/gMBIgACEQEDEQH/xAAbAAEAAwEBAQEAAAAAAAAAAAAAAwQFAgEGB//EAEYQAAIBAgMEBQYLCAEDBQAAAAECAAMRBBIhBSIxQRNRYXGBMlKRkqGxBhUjM0JUYnKCotMUU3Oys8HC8ENjo/GDk8PR4f/EABgBAQEBAQEAAAAAAAAAAAAAAAACAwEE/8QAMhEAAgECAggFAwMFAAAAAAAAAAECESED8BIxQVFhgZHBIjJxsdGh4fEEIzMTQkPC8v/aAAwDAQACEQMRAD8A/cYiIAiIgCIiAIiIAiIgCIiAIiIAiIgCIiAIiIAiIgCIiAIiIAiIgCIiAIiIAnjMACTynsQDjpLrmWxuLjWwN+GsyPg3ts16VIVSOmeilZlUHIq1dVAewBsCNOI0vxBN7ZelPJ+7ZkA6lViE/Ll8LHnOcLslKTqyaKlJaSpxARTdd4m/AWlSVG0VOOjJovRESSRERAEREAREQDnOL258fD/RPBVBYrfUAEjsYkA/lb0Tiro6HruvpGb/AAMhwOr1m5F7DtyKqn8wYeBl6Nq51nMPxaVdn2+RtTa9DCoHxFVKallUFjYF2NgB7+wAk6Ay5efH/Dr4FYbG5Klc1mIelTVRVIRFqVURyEGlyG1PHQdQkGEwrvTwlDD18RrRy1j+0sXoqDScFuqoDmRQRexN7hTaUrVzmzNZKKimnc+3iInDMREQBMfaWPqpiqKrrS6KtUdVXNUZkNJEULlNxetyK9d7Ag7ErY3CFwTTKpVyMqVCgcpnyk7txcXRDa+uUQD3A45ayZlzDUqQwsyspswI6wRJkcEAjgdR3GUsFhjQoZSVLKGJZUZQzElsxDMxLHiSWNzcy5STKoHUAPQLTtLVI0vHo5zrPKuIVSoY2LnKva2Vmt6EY+Ex8TjqiY1r53ppRp2pU6bMxqVHqhmJDBbWojyhpyIJs1rF7+KoryRalQ9h3aaAjlcVKhB+wZLtPAdKhC9FdrA9JRFVGQX3XS6kjeJGo18QalGiXH5ZZYwuJWqi1EN1dQymxF1YAqbHsIksgwGEFGlTphmbo0VMzG7NlULdj1m0nkAREQBERAEREAp4XStWHXkf0rkv/wBr2dsuSm+mIU+cjDvKspF+vymt49suS57Hw+3Y0xNj4L6W7CIiQZiIiAIiIAiIgEOL8m/mkHwBF/ZeQ7I1oq3n3f8A9xi/+U92sfkKg0uylQOtn3VHiWAna1SKOZFzELolwLsBotzoNRa81/x88+4Xhrx/1/6RW2582n8ah/XpyLYoVGrplAYVmJsurLUtVVusj5Qrc81YDhMfZu0albDM1YsWTGUlN+j0tVokhejZhlBYgak2GtzqdqkMmLN/+akD3NRazekV0tbzD1zOLb0oLXSvR/FSn5VzNMGeznge/wB86mcJVV9aOCIiWcEREAhxPADrYew5j7FMmkL61FHUCe48B729slMp6kZQvKT5Z6szsDv4ivU5LkpDn5INRiDyuawFv+n26aUzfg+L0BUPGsWq+FRiyC/OyFFv1KJpS8bztbrdLGiEREyOiIiAIiIAiIgFPaOnRt5tRfz3pf8AyS5K+0KJek6jUlSAOs20HpklCsHRWGoYAjuIuOPfLd4rOdpo7wTznWSRESDMREQBERAEREAp7Q1NJfOqA+CA1Lkd6L4kSbDaZl81j6DvD+a3hIW3sQPsUzfvqMAvf803skw0qH7Sg+KmxPoZfRNX5Us5ocxvDofXnlFD4QqTTQBmF6tIaZT5VRVB3gdVLBh2qOI0PW1t16FXzagU/crA07dm+aRv9m3ONt+SvZWw4/79Mn+0sbUwpq0HRdGKnKfNqDWmwPIhgpB5ETH9NL9xyepunLV8lyXhWdxZqcL9Ws6lfAYsVaVOoOFRFYdgYBre2P2tV03iRpuozW6r5QbTOX7eJSVq+6/P0IcklVssRI6VdWvlPDiLEEeB1kk0TTugmmqoREEzp0hpau57l9Av/l75V2/UIw7hSQz2pqQbEPVYUlII4auNeUtYXyQfOu3rG49hEp7Q369CmPolqp+6i5AO8tWU9ytNsP8Ak9O34McLyJ779bmhTQKAFAAAsABYADgABwnURMTYREQBERAEREAREQBKeytKeT92zJbqVWOT8mU+MuSnh92tUXzgrj0ZGFvwKb/a7Jcbxazm5pG8ZLnnqXIiJBmIiIAiIgCInNRwoJPAC57hxgFXA6tVfrfKO6mApv8AiD+FpNX0Kt22Pc2n82WR7LQiil+JGZvvvvNbsuxjajAUXJdadh5ZtZTyOunG0uckpNvUvwP1K0qpbNXLV7FbbHzaHrr0P69O00p8zQxhq0CTVWoBi6IXeps6L0tEhKhpbobUsBxyst9bz6HEVSq6cTov3jwv2cz2Azzw8EPFuudlJaGlsv2M3ZN/laA0FKq92B4rUPTIq8wctUAk63U243GpTQLoAAOQAsPR4e2ZwpCjiafVVplCfOq0yaiX7SrVzfsN+U0zxHd/v95eOrxxHto+tvczgtr1nFehm1GjDg3V2HrHWJ7RrZhwsRoR1H/fZaSStX3GD8jut3HyW8Dp3E9UmXh8XUmXhel1+c7CzIsUdw24nQd7aX9slkNXV0He3oFvewm0dYxfI1vt1sSqLCwmdhN/FVn/AHYSkB1G3SufEVaY/AOuXsRWCIztwUFj90C507hKuxKLLQXP5T3dtb2eoTUYX52LEX7OUuNoN77d+31NOBeiImR0REQBERAEREAREQBKeK3a1JuvMh7iuceN6Y9JlyVNqKTSYgElLOLcboQwA7Tlt4y8PzUzc0wvNTfbrYtxPEYEAggg8CNQRyN57IMxERAEREASntXWnk/eEJ+FjZ7fhzd1r8pclOtvV6a+YGc9hO4npDVPQZeH5q7jTC81d1+hcnFTh32nc5biP95f/s8+N5Gt9utiEYm2qDGiqo7U8uIoi6qhuprUyBvKeGYejvmou9U7KYt+NtT6Ft6xmf8ACFwiqx4GpQ/JXQ+4t6Jp4SmVQX4nVvvHVrdlzLneSXPPP2PPG8VDc39KU7PkVduUz0JdQS1IiooAuSaZzFQPtLmX8WmtpbFQMqspBBsQQbgg8wR2G8lmXsncWpQ/ckhf4Lb1Gw6gNy/M0z2gVi+LAlTWr59HTqbrWak5qIGBB1BFj3Gegz2cs0Gq2IMI5K2bylOU9tuB8RY+M9paux6rL6NSfzW8JHUYJUzHQMpv95dQfVza/ZHZJcMpCi/E3J7ybn3xh+Vp+h5ouslDdlda1KW2jnVKA/5mAYf9Eb1a/UCoy363HOaUzcL8riHqfRpDok7XvmrEdYuKa9hRuvXSm2JZKOb5R6EIiJkdEREAREQBERAEREATwiexAKmyzankP/GSngpshPaVynxluU6e5XYcqihh99LK/wCXo/Qe2XJc9dd5pieau+4iIkGYiIgCU8FvPVfrbIPu09P5i/sHKT4quKaM51ygmw4k8gO0nSc4KgUpqp1IAuetvpG/O5uby1aLe/PwaK0G99u/wTzn6Xh7/wDxOpR2vXenQrvSF3Sm5QZc13VCyjLz15Tz4muK4+yb7EIqfCaqAlIZFf5aibG+gWqm8LcwStu0ibCm4nyyM7qzGqK9MYjDrRqZkYshqUGqXZAFO/caDkOqfSYY2GXzdPw/R9nuMuF6swjaVd9fplk0zceOjrU630W+SqdQDG9I+vu/+prwuNKR4igtRSjgFWFiOyawkk76jY6p8B3TqZ2yq5GajUJL0j5R41KRJyVO/Qg8N5W0sRNGZQi4xSe5Ap7TF0AAubgga3su8w06wCv4p7tHG9HSzJZmay0xfRqj6Jr1XNyRwAJ5SRN5i3Ibo/y9th+GZuzV6WqSfIwzPTT7VTgzfhQ5OWpqaWymaRilOr1bfXdz7HmhXTct/b5uzRwGEFKmqA3sNWPFnJu7HtLEk9pliInG23VnpERE4BERAEREAr0doUnbKlRGbXdDAmytlbTsbTvliY+ycEadesxr03Z8jVUWmqkVcoVW8okL0aKADc7pOY8BsQAZnfFlX63iPUw36M0Yg6nQyMTseuctsbiFysCdzD6qL3GlIe247Jzg6RrKWp4zEsAbX6OgAeBupNDeGo1GhneM2BmoVqa1a16qMt6lV3C3B1AJ048pJsTBVaSv0p8prqvTVKwRcqiwqVLMbkFuGmacod03lIrbQ2dUVRU/asR8mQblcPoh0qH5rkpY+F+UtfFlX63iPUw36Mv1EDAg8CLHuPGV9nOcmUnepnIfC2UnvUqfGaUrH0zn1NdNuHpwWfyUsRseuxQrjcQuVrncw+8tiMulIcyDrfhwjCYc1Vz0sbWdbsMyjDEXVijC4o8mUjwkr7CU06lPpcRaqpUk1mYqCCCVz3AOvVOfg3s2rh6HR1mDNnqtcEEWqVXqAXCINM9vJHhwGdDLTeUjv4sq/W8R6mG/Rj4sq/W8R6mG/RmjEUO6b4dEfObZwtRQoONqqLh3L08OQKVNlZrWpDUkqo4+VwPCWsFSNZc1PG4ggGx+Tw6kNYGzK1EEGxB1HAg85xT2e5NepRdi5zJT6Wo707g3LZdfp3A00y6cTe3sTBVKSMKoQMz5iRUaozbqjM9RlW7bttAAAFA4S5qlI5zsLnJqkd3DPpyHxZV+t4j1MN+jPBs6pa/7ViBxvu4fWxOpvSmlKmL1pZfPsvrmx9AJPgZ5cR0kvRv2+TKeI4xb7GHj8BU6BHOJrjNVoMd3D2GatT1+a4jT0cOUsYQirvUsZXYXCsclAEX1Q2NEbpvoba30PGXPhAl6Kjrq0R6ayCRbE2TUphumyXZKdOyFiMtJSoa5AIJudLaW4mbQWjY40/6SSpVcN1PfaT/FlX63iPUw36MfFlX63iPUw36MuUXPktxHtHI/7zvJZTVDscXSVeyMDaew6rrdcZWpvTIK1ClDQZgzZrIt1IWxFwDYX4Shhtsl1I/acZnFvJw9N0ObyGVhh75SQbXAJseqfVVAdbWuQbX4XHX2azK2FgagLVK4QubDOtRnDWvwzIuRVzMFUXAzNqSSTzAao4yVaN+9e5OJN6lrfBdeRXpYLEVtEr4unS1uzJQR2ve4RTSzpqfKax00BuGE9LZL03CLiayqVuAqYYDcstrdDYWBUCw5dgm1K+L0KN5rAHubd97A+EY0qqq2EyejFNbKbOXsUMVsauygLjcSpzIb5MP5KurMNKQ4gEdWuoI0PtHDM7Oq42uxpkK4AwxKsQGAb5HQ5WBt1ETWmH8HNh1MK1fPULo7KUzMhawFmLZaaak68+PiVDbTeUi38WVfreI9TDfox8WVfreI9TDfozRiKDTfDojIxexq702VcbiFYggNkw+hPPSkD6CJzSQtUamuNxJZfKAp0LDhoW6C19Rpe82Zg7C2HWw9Qln3AHFumqP0jPUDq5ptu0ioDCy3vnNzpqoNN5SLvxZV+t4j1MN+jHxZV+t4j1MN+jNGIoNN8OiPh8P8E8Z8dNi+nqiilJFJIp5q51PRlVULlW4Oa172A5kfcREJUO4mI50rssIiJ0zEREASnU+TrBvo1AFPY63KHxBI8FlyR4igHUqefMcQRqCOoggEdolRdHcuDo76iSJXwVcstmtnXRgOGa3EdhFiO+3EGWJxqjoTJaLoxK2PrFUsvlscqffPA9w1Y9gMsynh/lKhqfRXdTqJ+m/p3fwm2ja1BbXsLgv7nqRZoUQihV0CgAdwncRIbqQ3W7PHOhleoL1EXzQW9AygfmJ8JPU4d+np0mLiccw/aHqBqCIlumzI+UJvXC3JuQ9+HIc9J55XxKend9jPEukt79r9i3tz5tP41D+vTmiJ8rg8b0uHzdMKoGKohflKdRkXpKByO9LdLaltL2DgX0n1Qm+02flXPsR1Kd9RoRwP9j2Tn9ot5SsD2KWHgVHvtJolV3mDg61i6exXLFiNCo11OhPYBxHDv98nVQBYaAe6ePy7/wD7H951MoPxSXHsvgpRpd3YkWKpZkYDiQbdjcj4G0liW1VUOyWkqM4oVcyq3nAH0i87lfBaBl81iPA749jiWJyDrFVJw3WKbEREosREQBERAEREAREQBERAEREAr4jDknMhAcc+TDzW7Pd6QY/jIDy0qqero2YeDICDLkS1JamWpKlJIpktV0syJzJ0dx1AcVHabHsHGW1UAWAAA4AcAJ7E45VOSlWy1CIiSScVOXeJFgNUzecS3eGJI9lh3ARjnIQ242NuvMRlUDtuwk1JAqgDgAB4DSeeF8WT3fb7kO81wXv+DK+EtBmpIFqOny9DVQhJ+WQa51brvpbh1aTXEztufNp/Gof16c0RN9pq/Ks7hEROknNTh4j3zqc1OB7p1Ml/I/RdzuwRETU4V00qsPOUEd6khvYUliVsRo9Nu0qfxC49qgeMsyIbVneZwtVcfe4iIlmgiIgCIiAIiIAiIgCIiAIiIAiIgCIiAIiIBVxmrU162H5d/wDwlqVDrXH2UN/xEW/lPonA2i93vh64CBiDeieky8FRVqFrnlcDttPPg3cpcfaxnG8m851nG3Pm0/jUP69OaInymC2tUxOHLVPKTGUkI6Nky2q0WyWbU2zWzHja9hwH1Ym+03flXPsIiJ0g8YaTM29jKtPD5qIUuz0kGZsoHS1UpE3ytYgVLi6kX4g8DqSCphlqKFcXAZSB9qm4dD4MinwmT/kXo+x3Yc0doU3qPSVwalMIXUcVFTNkvy1yN/pEszJ2XsHoK9ar01R+my7rhLqyvVbylUEi1UKAbkBALkWtrTU4V8f5BPm2b1SGI8QCPGQ7cxT0sLXqU8udKVRluLrmVCy3HMXEuVEDAg8CLHuMgw6ipRC1AGDLlYEAq2mVwRzB1kap+vb8meqfqvb8kGz9oAkUWLvURQHboqmTPlVtauQJezA2vfXhNCY9HYOXFmuppKGJLZEYVHJULao5chlGUGwA1A6tdiWaCIiAIiIAiIgCIiAIiIAiIgCIiAIiIAiIgESJvMbC+gvzIGo/mMlnFKiFva+pJ8Txnczw4uMaPe/q2ziMb4QYQikgolaV69Am1NTcmsg4aa3sb9k2RM7bnzafxqH9enNES9pb8qzuERE6SJynPv8Afr/edRIcatPcBERLAlfB6Z181z6Gs/Dsz28JYiS1dMlxq0xERKKEREAREQBERAEREAREQBERAEREAREQBERAEREAztufNp/Gof16c0RETm0t+Vc+wiInSBERAEREAREQBERAEREAREQBERA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endParaRPr lang="sk-SK" altLang="sk-SK"/>
          </a:p>
        </p:txBody>
      </p:sp>
      <p:pic>
        <p:nvPicPr>
          <p:cNvPr id="9223" name="Picture 8" descr="http://t2.gstatic.com/images?q=tbn:ANd9GcRek7H8OSV2fDdoVNQtpw_m08FLXGEp7I_NsQTTl9KybPfbHVs_D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4437063"/>
            <a:ext cx="20256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12" descr="http://t0.gstatic.com/images?q=tbn:ANd9GcT_ThARU3NY20KgFT5guHTXOmI-751YFCkPBfHxeBK7c4wGCLzO7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4005263"/>
            <a:ext cx="26479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kupina 6"/>
          <p:cNvGrpSpPr>
            <a:grpSpLocks/>
          </p:cNvGrpSpPr>
          <p:nvPr/>
        </p:nvGrpSpPr>
        <p:grpSpPr bwMode="auto">
          <a:xfrm>
            <a:off x="539750" y="2636838"/>
            <a:ext cx="2592388" cy="2592387"/>
            <a:chOff x="899592" y="1700808"/>
            <a:chExt cx="2736304" cy="2808312"/>
          </a:xfrm>
        </p:grpSpPr>
        <p:sp>
          <p:nvSpPr>
            <p:cNvPr id="4" name="Krychle 3"/>
            <p:cNvSpPr/>
            <p:nvPr/>
          </p:nvSpPr>
          <p:spPr>
            <a:xfrm>
              <a:off x="899592" y="1700808"/>
              <a:ext cx="2736304" cy="2808312"/>
            </a:xfrm>
            <a:prstGeom prst="cube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k-SK"/>
            </a:p>
          </p:txBody>
        </p:sp>
        <p:sp>
          <p:nvSpPr>
            <p:cNvPr id="5" name="Elipsa 4"/>
            <p:cNvSpPr/>
            <p:nvPr/>
          </p:nvSpPr>
          <p:spPr>
            <a:xfrm>
              <a:off x="1764217" y="1845265"/>
              <a:ext cx="1079106" cy="431651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k-SK"/>
            </a:p>
          </p:txBody>
        </p:sp>
        <p:sp>
          <p:nvSpPr>
            <p:cNvPr id="6" name="Elipsa 5"/>
            <p:cNvSpPr/>
            <p:nvPr/>
          </p:nvSpPr>
          <p:spPr>
            <a:xfrm rot="5400000">
              <a:off x="2735642" y="2960176"/>
              <a:ext cx="1079988" cy="432312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k-SK"/>
            </a:p>
          </p:txBody>
        </p:sp>
      </p:grpSp>
      <p:grpSp>
        <p:nvGrpSpPr>
          <p:cNvPr id="3" name="Skupina 12"/>
          <p:cNvGrpSpPr>
            <a:grpSpLocks/>
          </p:cNvGrpSpPr>
          <p:nvPr/>
        </p:nvGrpSpPr>
        <p:grpSpPr bwMode="auto">
          <a:xfrm>
            <a:off x="1547813" y="1700213"/>
            <a:ext cx="647700" cy="1296987"/>
            <a:chOff x="1763688" y="116632"/>
            <a:chExt cx="648072" cy="1296144"/>
          </a:xfrm>
        </p:grpSpPr>
        <p:sp>
          <p:nvSpPr>
            <p:cNvPr id="8" name="Šipka dolů 7"/>
            <p:cNvSpPr/>
            <p:nvPr/>
          </p:nvSpPr>
          <p:spPr>
            <a:xfrm>
              <a:off x="1908233" y="765497"/>
              <a:ext cx="287503" cy="647279"/>
            </a:xfrm>
            <a:prstGeom prst="downArrow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k-SK"/>
            </a:p>
          </p:txBody>
        </p:sp>
        <p:sp>
          <p:nvSpPr>
            <p:cNvPr id="10269" name="TextovéPole 8"/>
            <p:cNvSpPr txBox="1">
              <a:spLocks noChangeArrowheads="1"/>
            </p:cNvSpPr>
            <p:nvPr/>
          </p:nvSpPr>
          <p:spPr bwMode="auto">
            <a:xfrm>
              <a:off x="1763688" y="116632"/>
              <a:ext cx="648072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algn="ctr"/>
              <a:r>
                <a:rPr lang="sk-SK" altLang="sk-SK" sz="4000" b="1">
                  <a:latin typeface="Georgia" panose="02040502050405020303" pitchFamily="18" charset="0"/>
                </a:rPr>
                <a:t>x</a:t>
              </a:r>
            </a:p>
          </p:txBody>
        </p:sp>
      </p:grpSp>
      <p:grpSp>
        <p:nvGrpSpPr>
          <p:cNvPr id="7" name="Skupina 13"/>
          <p:cNvGrpSpPr>
            <a:grpSpLocks/>
          </p:cNvGrpSpPr>
          <p:nvPr/>
        </p:nvGrpSpPr>
        <p:grpSpPr bwMode="auto">
          <a:xfrm>
            <a:off x="2843213" y="3644900"/>
            <a:ext cx="1873250" cy="708025"/>
            <a:chOff x="3131840" y="2132856"/>
            <a:chExt cx="1872208" cy="707886"/>
          </a:xfrm>
        </p:grpSpPr>
        <p:sp>
          <p:nvSpPr>
            <p:cNvPr id="10266" name="TextovéPole 9"/>
            <p:cNvSpPr txBox="1">
              <a:spLocks noChangeArrowheads="1"/>
            </p:cNvSpPr>
            <p:nvPr/>
          </p:nvSpPr>
          <p:spPr bwMode="auto">
            <a:xfrm>
              <a:off x="3851920" y="2132856"/>
              <a:ext cx="115212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r>
                <a:rPr lang="sk-SK" altLang="sk-SK" sz="4000" b="1">
                  <a:latin typeface="Georgia" panose="02040502050405020303" pitchFamily="18" charset="0"/>
                </a:rPr>
                <a:t>f(x)</a:t>
              </a:r>
            </a:p>
          </p:txBody>
        </p:sp>
        <p:sp>
          <p:nvSpPr>
            <p:cNvPr id="11" name="Šipka dolů 10"/>
            <p:cNvSpPr/>
            <p:nvPr/>
          </p:nvSpPr>
          <p:spPr>
            <a:xfrm rot="16200000">
              <a:off x="3347568" y="2132986"/>
              <a:ext cx="288868" cy="720324"/>
            </a:xfrm>
            <a:prstGeom prst="downArrow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k-SK"/>
            </a:p>
          </p:txBody>
        </p:sp>
      </p:grpSp>
      <p:sp>
        <p:nvSpPr>
          <p:cNvPr id="12" name="TextovéPole 11"/>
          <p:cNvSpPr txBox="1">
            <a:spLocks noChangeArrowheads="1"/>
          </p:cNvSpPr>
          <p:nvPr/>
        </p:nvSpPr>
        <p:spPr bwMode="auto">
          <a:xfrm>
            <a:off x="684213" y="4508500"/>
            <a:ext cx="5032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r>
              <a:rPr lang="sk-SK" altLang="sk-SK" sz="4000" b="1">
                <a:latin typeface="Georgia" panose="02040502050405020303" pitchFamily="18" charset="0"/>
              </a:rPr>
              <a:t>f</a:t>
            </a:r>
          </a:p>
        </p:txBody>
      </p:sp>
      <p:sp>
        <p:nvSpPr>
          <p:cNvPr id="15" name="TextovéPole 14"/>
          <p:cNvSpPr txBox="1"/>
          <p:nvPr/>
        </p:nvSpPr>
        <p:spPr>
          <a:xfrm>
            <a:off x="4500563" y="476250"/>
            <a:ext cx="3959225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b="1" dirty="0">
                <a:latin typeface="Times New Roman" pitchFamily="18" charset="0"/>
                <a:cs typeface="Times New Roman" pitchFamily="18" charset="0"/>
              </a:rPr>
              <a:t>predpis</a:t>
            </a:r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 funkcie: </a:t>
            </a:r>
            <a:r>
              <a:rPr lang="sk-SK" sz="2400" b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f(x) = x + 3</a:t>
            </a:r>
            <a:endParaRPr lang="sk-SK" sz="2400" b="1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ovéPole 15"/>
          <p:cNvSpPr txBox="1">
            <a:spLocks noChangeArrowheads="1"/>
          </p:cNvSpPr>
          <p:nvPr/>
        </p:nvSpPr>
        <p:spPr bwMode="auto">
          <a:xfrm>
            <a:off x="6588125" y="908050"/>
            <a:ext cx="2305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r>
              <a:rPr lang="sk-SK" altLang="sk-SK" sz="2400">
                <a:latin typeface="Times New Roman" panose="02020603050405020304" pitchFamily="18" charset="0"/>
                <a:cs typeface="Times New Roman" panose="02020603050405020304" pitchFamily="18" charset="0"/>
              </a:rPr>
              <a:t>f(1) = 1 + 3 = 4</a:t>
            </a:r>
          </a:p>
        </p:txBody>
      </p:sp>
      <p:sp>
        <p:nvSpPr>
          <p:cNvPr id="17" name="TextovéPole 16"/>
          <p:cNvSpPr txBox="1">
            <a:spLocks noChangeArrowheads="1"/>
          </p:cNvSpPr>
          <p:nvPr/>
        </p:nvSpPr>
        <p:spPr bwMode="auto">
          <a:xfrm>
            <a:off x="6588125" y="1341438"/>
            <a:ext cx="23050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r>
              <a:rPr lang="sk-SK" altLang="sk-SK" sz="2400">
                <a:latin typeface="Times New Roman" panose="02020603050405020304" pitchFamily="18" charset="0"/>
                <a:cs typeface="Times New Roman" panose="02020603050405020304" pitchFamily="18" charset="0"/>
              </a:rPr>
              <a:t>f(5) = 5 + 3 = 8</a:t>
            </a:r>
          </a:p>
        </p:txBody>
      </p:sp>
      <p:grpSp>
        <p:nvGrpSpPr>
          <p:cNvPr id="13" name="Skupina 19"/>
          <p:cNvGrpSpPr>
            <a:grpSpLocks/>
          </p:cNvGrpSpPr>
          <p:nvPr/>
        </p:nvGrpSpPr>
        <p:grpSpPr bwMode="auto">
          <a:xfrm>
            <a:off x="6588125" y="2205038"/>
            <a:ext cx="2087563" cy="522287"/>
            <a:chOff x="6516216" y="1825660"/>
            <a:chExt cx="2088232" cy="523220"/>
          </a:xfrm>
        </p:grpSpPr>
        <p:sp>
          <p:nvSpPr>
            <p:cNvPr id="10264" name="TextovéPole 17"/>
            <p:cNvSpPr txBox="1">
              <a:spLocks noChangeArrowheads="1"/>
            </p:cNvSpPr>
            <p:nvPr/>
          </p:nvSpPr>
          <p:spPr bwMode="auto">
            <a:xfrm>
              <a:off x="6516216" y="1844824"/>
              <a:ext cx="136815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r>
                <a:rPr lang="sk-SK" altLang="sk-SK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f(auto) =</a:t>
              </a:r>
            </a:p>
          </p:txBody>
        </p:sp>
        <p:sp>
          <p:nvSpPr>
            <p:cNvPr id="10265" name="TextovéPole 18"/>
            <p:cNvSpPr txBox="1">
              <a:spLocks noChangeArrowheads="1"/>
            </p:cNvSpPr>
            <p:nvPr/>
          </p:nvSpPr>
          <p:spPr bwMode="auto">
            <a:xfrm>
              <a:off x="7668344" y="1825660"/>
              <a:ext cx="93610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algn="ctr"/>
              <a:r>
                <a:rPr lang="sk-SK" altLang="sk-SK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neznáma hodnota</a:t>
              </a:r>
            </a:p>
          </p:txBody>
        </p:sp>
      </p:grpSp>
      <p:grpSp>
        <p:nvGrpSpPr>
          <p:cNvPr id="14" name="Skupina 31"/>
          <p:cNvGrpSpPr>
            <a:grpSpLocks/>
          </p:cNvGrpSpPr>
          <p:nvPr/>
        </p:nvGrpSpPr>
        <p:grpSpPr bwMode="auto">
          <a:xfrm>
            <a:off x="2339975" y="549275"/>
            <a:ext cx="2087563" cy="1584325"/>
            <a:chOff x="2339752" y="548680"/>
            <a:chExt cx="2088232" cy="1584176"/>
          </a:xfrm>
        </p:grpSpPr>
        <p:sp>
          <p:nvSpPr>
            <p:cNvPr id="26" name="Oválný popisek 25"/>
            <p:cNvSpPr/>
            <p:nvPr/>
          </p:nvSpPr>
          <p:spPr>
            <a:xfrm>
              <a:off x="2339752" y="548680"/>
              <a:ext cx="1656294" cy="1584176"/>
            </a:xfrm>
            <a:prstGeom prst="wedgeEllipseCallout">
              <a:avLst>
                <a:gd name="adj1" fmla="val -67275"/>
                <a:gd name="adj2" fmla="val 41332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k-SK"/>
            </a:p>
          </p:txBody>
        </p:sp>
        <p:sp>
          <p:nvSpPr>
            <p:cNvPr id="10263" name="TextovéPole 20"/>
            <p:cNvSpPr txBox="1">
              <a:spLocks noChangeArrowheads="1"/>
            </p:cNvSpPr>
            <p:nvPr/>
          </p:nvSpPr>
          <p:spPr bwMode="auto">
            <a:xfrm>
              <a:off x="2699792" y="692696"/>
              <a:ext cx="1728192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r>
                <a:rPr lang="sk-SK" altLang="sk-SK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r>
                <a:rPr lang="sk-SK" altLang="sk-SK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5</a:t>
              </a:r>
            </a:p>
            <a:p>
              <a:r>
                <a:rPr lang="sk-SK" altLang="sk-SK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10</a:t>
              </a:r>
            </a:p>
          </p:txBody>
        </p:sp>
      </p:grpSp>
      <p:sp>
        <p:nvSpPr>
          <p:cNvPr id="22" name="TextovéPole 21"/>
          <p:cNvSpPr txBox="1">
            <a:spLocks noChangeArrowheads="1"/>
          </p:cNvSpPr>
          <p:nvPr/>
        </p:nvSpPr>
        <p:spPr bwMode="auto">
          <a:xfrm>
            <a:off x="6588125" y="1773238"/>
            <a:ext cx="2305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r>
              <a:rPr lang="sk-SK" altLang="sk-SK" sz="2400">
                <a:latin typeface="Times New Roman" panose="02020603050405020304" pitchFamily="18" charset="0"/>
                <a:cs typeface="Times New Roman" panose="02020603050405020304" pitchFamily="18" charset="0"/>
              </a:rPr>
              <a:t>f(10) = 13</a:t>
            </a:r>
          </a:p>
        </p:txBody>
      </p:sp>
      <p:grpSp>
        <p:nvGrpSpPr>
          <p:cNvPr id="20" name="Skupina 32"/>
          <p:cNvGrpSpPr>
            <a:grpSpLocks/>
          </p:cNvGrpSpPr>
          <p:nvPr/>
        </p:nvGrpSpPr>
        <p:grpSpPr bwMode="auto">
          <a:xfrm>
            <a:off x="3563938" y="4724400"/>
            <a:ext cx="2016125" cy="1512888"/>
            <a:chOff x="3563888" y="4725144"/>
            <a:chExt cx="2016224" cy="1512168"/>
          </a:xfrm>
        </p:grpSpPr>
        <p:sp>
          <p:nvSpPr>
            <p:cNvPr id="25" name="Oválný popisek 24"/>
            <p:cNvSpPr/>
            <p:nvPr/>
          </p:nvSpPr>
          <p:spPr>
            <a:xfrm>
              <a:off x="3563888" y="4725144"/>
              <a:ext cx="1584403" cy="1512168"/>
            </a:xfrm>
            <a:prstGeom prst="wedgeEllipseCallout">
              <a:avLst>
                <a:gd name="adj1" fmla="val -6193"/>
                <a:gd name="adj2" fmla="val -79311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k-SK"/>
            </a:p>
          </p:txBody>
        </p:sp>
        <p:sp>
          <p:nvSpPr>
            <p:cNvPr id="10261" name="TextovéPole 22"/>
            <p:cNvSpPr txBox="1">
              <a:spLocks noChangeArrowheads="1"/>
            </p:cNvSpPr>
            <p:nvPr/>
          </p:nvSpPr>
          <p:spPr bwMode="auto">
            <a:xfrm>
              <a:off x="3851920" y="4869160"/>
              <a:ext cx="1728192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r>
                <a:rPr lang="sk-SK" altLang="sk-SK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  <a:p>
              <a:r>
                <a:rPr lang="sk-SK" altLang="sk-SK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13</a:t>
              </a:r>
            </a:p>
            <a:p>
              <a:r>
                <a:rPr lang="sk-SK" altLang="sk-SK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8</a:t>
              </a:r>
            </a:p>
          </p:txBody>
        </p:sp>
      </p:grpSp>
      <p:grpSp>
        <p:nvGrpSpPr>
          <p:cNvPr id="24" name="Skupina 33"/>
          <p:cNvGrpSpPr>
            <a:grpSpLocks/>
          </p:cNvGrpSpPr>
          <p:nvPr/>
        </p:nvGrpSpPr>
        <p:grpSpPr bwMode="auto">
          <a:xfrm>
            <a:off x="3708400" y="1484313"/>
            <a:ext cx="2376488" cy="1385887"/>
            <a:chOff x="3707904" y="1484784"/>
            <a:chExt cx="2376264" cy="1384995"/>
          </a:xfrm>
        </p:grpSpPr>
        <p:sp>
          <p:nvSpPr>
            <p:cNvPr id="10258" name="TextovéPole 26"/>
            <p:cNvSpPr txBox="1">
              <a:spLocks noChangeArrowheads="1"/>
            </p:cNvSpPr>
            <p:nvPr/>
          </p:nvSpPr>
          <p:spPr bwMode="auto">
            <a:xfrm>
              <a:off x="3995936" y="1484784"/>
              <a:ext cx="2088232" cy="1384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r>
                <a:rPr lang="sk-SK" altLang="sk-SK" sz="36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D(f)</a:t>
              </a:r>
            </a:p>
            <a:p>
              <a:pPr algn="ctr"/>
              <a:r>
                <a:rPr lang="sk-SK" altLang="sk-SK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definičný obor funkcie</a:t>
              </a:r>
            </a:p>
          </p:txBody>
        </p:sp>
        <p:sp>
          <p:nvSpPr>
            <p:cNvPr id="29" name="Je rovno 28"/>
            <p:cNvSpPr/>
            <p:nvPr/>
          </p:nvSpPr>
          <p:spPr>
            <a:xfrm>
              <a:off x="3707904" y="1629153"/>
              <a:ext cx="360329" cy="431522"/>
            </a:xfrm>
            <a:prstGeom prst="mathEqual">
              <a:avLst>
                <a:gd name="adj1" fmla="val 14043"/>
                <a:gd name="adj2" fmla="val 11760"/>
              </a:avLst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k-SK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Skupina 34"/>
          <p:cNvGrpSpPr>
            <a:grpSpLocks/>
          </p:cNvGrpSpPr>
          <p:nvPr/>
        </p:nvGrpSpPr>
        <p:grpSpPr bwMode="auto">
          <a:xfrm>
            <a:off x="4932363" y="4797425"/>
            <a:ext cx="2376487" cy="1384300"/>
            <a:chOff x="4932040" y="4797152"/>
            <a:chExt cx="2376264" cy="1384995"/>
          </a:xfrm>
        </p:grpSpPr>
        <p:sp>
          <p:nvSpPr>
            <p:cNvPr id="10256" name="TextovéPole 27"/>
            <p:cNvSpPr txBox="1">
              <a:spLocks noChangeArrowheads="1"/>
            </p:cNvSpPr>
            <p:nvPr/>
          </p:nvSpPr>
          <p:spPr bwMode="auto">
            <a:xfrm>
              <a:off x="5220072" y="4797152"/>
              <a:ext cx="2088232" cy="1384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r>
                <a:rPr lang="sk-SK" altLang="sk-SK" sz="36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H(f)</a:t>
              </a:r>
            </a:p>
            <a:p>
              <a:pPr algn="ctr"/>
              <a:r>
                <a:rPr lang="sk-SK" altLang="sk-SK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obor hodnôt funkcie</a:t>
              </a:r>
            </a:p>
          </p:txBody>
        </p:sp>
        <p:sp>
          <p:nvSpPr>
            <p:cNvPr id="30" name="Je rovno 29"/>
            <p:cNvSpPr/>
            <p:nvPr/>
          </p:nvSpPr>
          <p:spPr>
            <a:xfrm>
              <a:off x="4932040" y="4941688"/>
              <a:ext cx="360328" cy="432017"/>
            </a:xfrm>
            <a:prstGeom prst="mathEqual">
              <a:avLst>
                <a:gd name="adj1" fmla="val 14043"/>
                <a:gd name="adj2" fmla="val 11760"/>
              </a:avLst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k-SK">
                <a:solidFill>
                  <a:schemeClr val="tx1"/>
                </a:solidFill>
              </a:endParaRPr>
            </a:p>
          </p:txBody>
        </p:sp>
      </p:grpSp>
      <p:sp>
        <p:nvSpPr>
          <p:cNvPr id="31" name="TextovéPole 30"/>
          <p:cNvSpPr txBox="1">
            <a:spLocks noChangeArrowheads="1"/>
          </p:cNvSpPr>
          <p:nvPr/>
        </p:nvSpPr>
        <p:spPr bwMode="auto">
          <a:xfrm>
            <a:off x="1692275" y="1012825"/>
            <a:ext cx="719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r>
              <a:rPr lang="sk-SK" altLang="sk-SK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auto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  <p:bldP spid="17" grpId="0"/>
      <p:bldP spid="22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kupina 14"/>
          <p:cNvGrpSpPr>
            <a:grpSpLocks/>
          </p:cNvGrpSpPr>
          <p:nvPr/>
        </p:nvGrpSpPr>
        <p:grpSpPr bwMode="auto">
          <a:xfrm>
            <a:off x="539750" y="673100"/>
            <a:ext cx="1944688" cy="3960813"/>
            <a:chOff x="611560" y="476672"/>
            <a:chExt cx="1944216" cy="3960440"/>
          </a:xfrm>
        </p:grpSpPr>
        <p:sp>
          <p:nvSpPr>
            <p:cNvPr id="4" name="Elipsa 3"/>
            <p:cNvSpPr/>
            <p:nvPr/>
          </p:nvSpPr>
          <p:spPr>
            <a:xfrm>
              <a:off x="611560" y="763983"/>
              <a:ext cx="1944216" cy="367312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k-SK"/>
            </a:p>
          </p:txBody>
        </p:sp>
        <p:sp>
          <p:nvSpPr>
            <p:cNvPr id="11294" name="TextovéPole 4"/>
            <p:cNvSpPr txBox="1">
              <a:spLocks noChangeArrowheads="1"/>
            </p:cNvSpPr>
            <p:nvPr/>
          </p:nvSpPr>
          <p:spPr bwMode="auto">
            <a:xfrm>
              <a:off x="611560" y="476672"/>
              <a:ext cx="57606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r>
                <a:rPr lang="sk-SK" altLang="sk-SK" sz="2800" b="1">
                  <a:latin typeface="Georgia" panose="02040502050405020303" pitchFamily="18" charset="0"/>
                </a:rPr>
                <a:t>x</a:t>
              </a:r>
            </a:p>
          </p:txBody>
        </p:sp>
        <p:cxnSp>
          <p:nvCxnSpPr>
            <p:cNvPr id="7" name="Přímá spojovací čára 6"/>
            <p:cNvCxnSpPr/>
            <p:nvPr/>
          </p:nvCxnSpPr>
          <p:spPr>
            <a:xfrm>
              <a:off x="898828" y="908431"/>
              <a:ext cx="288855" cy="21588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Skupina 15"/>
          <p:cNvGrpSpPr>
            <a:grpSpLocks/>
          </p:cNvGrpSpPr>
          <p:nvPr/>
        </p:nvGrpSpPr>
        <p:grpSpPr bwMode="auto">
          <a:xfrm>
            <a:off x="3563938" y="673100"/>
            <a:ext cx="2520950" cy="3979863"/>
            <a:chOff x="2915816" y="601524"/>
            <a:chExt cx="2520280" cy="3979604"/>
          </a:xfrm>
        </p:grpSpPr>
        <p:sp>
          <p:nvSpPr>
            <p:cNvPr id="10" name="Elipsa 9"/>
            <p:cNvSpPr/>
            <p:nvPr/>
          </p:nvSpPr>
          <p:spPr>
            <a:xfrm>
              <a:off x="2915816" y="909479"/>
              <a:ext cx="1944170" cy="367164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k-SK"/>
            </a:p>
          </p:txBody>
        </p:sp>
        <p:sp>
          <p:nvSpPr>
            <p:cNvPr id="11291" name="TextovéPole 10"/>
            <p:cNvSpPr txBox="1">
              <a:spLocks noChangeArrowheads="1"/>
            </p:cNvSpPr>
            <p:nvPr/>
          </p:nvSpPr>
          <p:spPr bwMode="auto">
            <a:xfrm>
              <a:off x="4427984" y="601524"/>
              <a:ext cx="100811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r>
                <a:rPr lang="sk-SK" altLang="sk-SK" sz="2800" b="1">
                  <a:latin typeface="Georgia" panose="02040502050405020303" pitchFamily="18" charset="0"/>
                </a:rPr>
                <a:t>f(x)</a:t>
              </a:r>
            </a:p>
          </p:txBody>
        </p:sp>
        <p:cxnSp>
          <p:nvCxnSpPr>
            <p:cNvPr id="12" name="Přímá spojovací čára 11"/>
            <p:cNvCxnSpPr/>
            <p:nvPr/>
          </p:nvCxnSpPr>
          <p:spPr>
            <a:xfrm flipH="1">
              <a:off x="4283877" y="1052345"/>
              <a:ext cx="360266" cy="21588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Skupina 21"/>
          <p:cNvGrpSpPr>
            <a:grpSpLocks/>
          </p:cNvGrpSpPr>
          <p:nvPr/>
        </p:nvGrpSpPr>
        <p:grpSpPr bwMode="auto">
          <a:xfrm>
            <a:off x="1908175" y="260350"/>
            <a:ext cx="2519363" cy="1133475"/>
            <a:chOff x="1907704" y="260648"/>
            <a:chExt cx="2520280" cy="1132964"/>
          </a:xfrm>
        </p:grpSpPr>
        <p:sp>
          <p:nvSpPr>
            <p:cNvPr id="27" name="Zahnutá šipka dolů 26"/>
            <p:cNvSpPr/>
            <p:nvPr/>
          </p:nvSpPr>
          <p:spPr>
            <a:xfrm>
              <a:off x="1907704" y="1033412"/>
              <a:ext cx="2232837" cy="360200"/>
            </a:xfrm>
            <a:prstGeom prst="curvedDownArrow">
              <a:avLst>
                <a:gd name="adj1" fmla="val 22488"/>
                <a:gd name="adj2" fmla="val 88210"/>
                <a:gd name="adj3" fmla="val 21209"/>
              </a:avLst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k-SK">
                <a:solidFill>
                  <a:schemeClr val="tx1"/>
                </a:solidFill>
              </a:endParaRPr>
            </a:p>
          </p:txBody>
        </p:sp>
        <p:sp>
          <p:nvSpPr>
            <p:cNvPr id="11289" name="TextovéPole 27"/>
            <p:cNvSpPr txBox="1">
              <a:spLocks noChangeArrowheads="1"/>
            </p:cNvSpPr>
            <p:nvPr/>
          </p:nvSpPr>
          <p:spPr bwMode="auto">
            <a:xfrm>
              <a:off x="2123728" y="260648"/>
              <a:ext cx="2304256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r>
                <a:rPr lang="sk-SK" altLang="sk-SK" sz="2800" b="1">
                  <a:latin typeface="Georgia" panose="02040502050405020303" pitchFamily="18" charset="0"/>
                </a:rPr>
                <a:t>f – </a:t>
              </a:r>
              <a:r>
                <a:rPr lang="sk-SK" altLang="sk-SK" sz="2000">
                  <a:latin typeface="Georgia" panose="02040502050405020303" pitchFamily="18" charset="0"/>
                </a:rPr>
                <a:t>známkovanie</a:t>
              </a:r>
            </a:p>
            <a:p>
              <a:r>
                <a:rPr lang="sk-SK" altLang="sk-SK" sz="2000">
                  <a:latin typeface="Georgia" panose="02040502050405020303" pitchFamily="18" charset="0"/>
                </a:rPr>
                <a:t>         žiakov</a:t>
              </a:r>
            </a:p>
          </p:txBody>
        </p:sp>
      </p:grpSp>
      <p:sp>
        <p:nvSpPr>
          <p:cNvPr id="29" name="TextovéPole 28"/>
          <p:cNvSpPr txBox="1">
            <a:spLocks noChangeArrowheads="1"/>
          </p:cNvSpPr>
          <p:nvPr/>
        </p:nvSpPr>
        <p:spPr bwMode="auto">
          <a:xfrm>
            <a:off x="684213" y="4652963"/>
            <a:ext cx="1800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r>
              <a:rPr lang="sk-SK" altLang="sk-SK" sz="2400">
                <a:latin typeface="Georgia" panose="02040502050405020303" pitchFamily="18" charset="0"/>
              </a:rPr>
              <a:t>D(f) = žiaci</a:t>
            </a:r>
          </a:p>
        </p:txBody>
      </p:sp>
      <p:sp>
        <p:nvSpPr>
          <p:cNvPr id="30" name="TextovéPole 29"/>
          <p:cNvSpPr txBox="1">
            <a:spLocks noChangeArrowheads="1"/>
          </p:cNvSpPr>
          <p:nvPr/>
        </p:nvSpPr>
        <p:spPr bwMode="auto">
          <a:xfrm>
            <a:off x="3708400" y="4622800"/>
            <a:ext cx="2159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r>
              <a:rPr lang="sk-SK" altLang="sk-SK" sz="2400">
                <a:latin typeface="Georgia" panose="02040502050405020303" pitchFamily="18" charset="0"/>
              </a:rPr>
              <a:t>H(f) = známky</a:t>
            </a:r>
          </a:p>
        </p:txBody>
      </p:sp>
      <p:sp>
        <p:nvSpPr>
          <p:cNvPr id="31" name="TextovéPole 30"/>
          <p:cNvSpPr txBox="1">
            <a:spLocks noChangeArrowheads="1"/>
          </p:cNvSpPr>
          <p:nvPr/>
        </p:nvSpPr>
        <p:spPr bwMode="auto">
          <a:xfrm>
            <a:off x="6516688" y="1196975"/>
            <a:ext cx="23034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r>
              <a:rPr lang="sk-SK" altLang="sk-SK" sz="2400">
                <a:latin typeface="Times New Roman" panose="02020603050405020304" pitchFamily="18" charset="0"/>
                <a:cs typeface="Times New Roman" panose="02020603050405020304" pitchFamily="18" charset="0"/>
              </a:rPr>
              <a:t>f(Zuzana) = 1</a:t>
            </a:r>
          </a:p>
          <a:p>
            <a:r>
              <a:rPr lang="sk-SK" altLang="sk-SK" sz="2400">
                <a:latin typeface="Times New Roman" panose="02020603050405020304" pitchFamily="18" charset="0"/>
                <a:cs typeface="Times New Roman" panose="02020603050405020304" pitchFamily="18" charset="0"/>
              </a:rPr>
              <a:t>f(Petra) = 2</a:t>
            </a:r>
          </a:p>
          <a:p>
            <a:r>
              <a:rPr lang="sk-SK" altLang="sk-SK" sz="2400">
                <a:latin typeface="Times New Roman" panose="02020603050405020304" pitchFamily="18" charset="0"/>
                <a:cs typeface="Times New Roman" panose="02020603050405020304" pitchFamily="18" charset="0"/>
              </a:rPr>
              <a:t>f(Adrián) = 3</a:t>
            </a:r>
          </a:p>
        </p:txBody>
      </p:sp>
      <p:sp>
        <p:nvSpPr>
          <p:cNvPr id="32" name="TextovéPole 31"/>
          <p:cNvSpPr txBox="1">
            <a:spLocks noChangeArrowheads="1"/>
          </p:cNvSpPr>
          <p:nvPr/>
        </p:nvSpPr>
        <p:spPr bwMode="auto">
          <a:xfrm>
            <a:off x="900113" y="1358900"/>
            <a:ext cx="1223962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sk-SK" altLang="sk-SK" sz="2400">
                <a:latin typeface="Times New Roman" panose="02020603050405020304" pitchFamily="18" charset="0"/>
                <a:cs typeface="Times New Roman" panose="02020603050405020304" pitchFamily="18" charset="0"/>
              </a:rPr>
              <a:t>Zuzana</a:t>
            </a:r>
          </a:p>
          <a:p>
            <a:pPr algn="ctr">
              <a:lnSpc>
                <a:spcPct val="150000"/>
              </a:lnSpc>
            </a:pPr>
            <a:r>
              <a:rPr lang="sk-SK" altLang="sk-SK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Petra</a:t>
            </a:r>
          </a:p>
          <a:p>
            <a:pPr algn="ctr">
              <a:lnSpc>
                <a:spcPct val="150000"/>
              </a:lnSpc>
            </a:pPr>
            <a:r>
              <a:rPr lang="sk-SK" altLang="sk-SK" sz="2400">
                <a:latin typeface="Times New Roman" panose="02020603050405020304" pitchFamily="18" charset="0"/>
                <a:cs typeface="Times New Roman" panose="02020603050405020304" pitchFamily="18" charset="0"/>
              </a:rPr>
              <a:t>Adrián</a:t>
            </a:r>
          </a:p>
        </p:txBody>
      </p:sp>
      <p:sp>
        <p:nvSpPr>
          <p:cNvPr id="33" name="TextovéPole 32"/>
          <p:cNvSpPr txBox="1">
            <a:spLocks noChangeArrowheads="1"/>
          </p:cNvSpPr>
          <p:nvPr/>
        </p:nvSpPr>
        <p:spPr bwMode="auto">
          <a:xfrm>
            <a:off x="3924300" y="1341438"/>
            <a:ext cx="1223963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sk-SK" altLang="sk-SK" sz="2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r">
              <a:lnSpc>
                <a:spcPct val="150000"/>
              </a:lnSpc>
            </a:pPr>
            <a:r>
              <a:rPr lang="sk-SK" altLang="sk-SK" sz="24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ctr">
              <a:lnSpc>
                <a:spcPct val="150000"/>
              </a:lnSpc>
            </a:pPr>
            <a:r>
              <a:rPr lang="sk-SK" altLang="sk-SK" sz="24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sk-SK" altLang="sk-SK" sz="24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algn="ctr">
              <a:lnSpc>
                <a:spcPct val="150000"/>
              </a:lnSpc>
            </a:pPr>
            <a:r>
              <a:rPr lang="sk-SK" altLang="sk-SK" sz="24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4" name="TextovéPole 33"/>
          <p:cNvSpPr txBox="1">
            <a:spLocks noChangeArrowheads="1"/>
          </p:cNvSpPr>
          <p:nvPr/>
        </p:nvSpPr>
        <p:spPr bwMode="auto">
          <a:xfrm>
            <a:off x="1042988" y="3644900"/>
            <a:ext cx="10810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r>
              <a:rPr lang="sk-SK" altLang="sk-SK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Tomáš</a:t>
            </a:r>
          </a:p>
        </p:txBody>
      </p:sp>
      <p:grpSp>
        <p:nvGrpSpPr>
          <p:cNvPr id="8" name="Skupina 36"/>
          <p:cNvGrpSpPr>
            <a:grpSpLocks/>
          </p:cNvGrpSpPr>
          <p:nvPr/>
        </p:nvGrpSpPr>
        <p:grpSpPr bwMode="auto">
          <a:xfrm>
            <a:off x="6516688" y="3011488"/>
            <a:ext cx="2303462" cy="1570037"/>
            <a:chOff x="6516216" y="3371508"/>
            <a:chExt cx="2304256" cy="1569660"/>
          </a:xfrm>
        </p:grpSpPr>
        <p:sp>
          <p:nvSpPr>
            <p:cNvPr id="11286" name="TextovéPole 34"/>
            <p:cNvSpPr txBox="1">
              <a:spLocks noChangeArrowheads="1"/>
            </p:cNvSpPr>
            <p:nvPr/>
          </p:nvSpPr>
          <p:spPr bwMode="auto">
            <a:xfrm>
              <a:off x="6516216" y="3371508"/>
              <a:ext cx="2304256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r>
                <a:rPr lang="sk-SK" altLang="sk-SK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f(Tomáš)    1 a 4</a:t>
              </a:r>
            </a:p>
            <a:p>
              <a:endParaRPr lang="sk-SK" altLang="sk-SK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sk-SK" altLang="sk-SK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sk-SK" altLang="sk-SK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Není rovno 35"/>
            <p:cNvSpPr/>
            <p:nvPr/>
          </p:nvSpPr>
          <p:spPr>
            <a:xfrm>
              <a:off x="7740600" y="3501652"/>
              <a:ext cx="215974" cy="215848"/>
            </a:xfrm>
            <a:prstGeom prst="mathNotEqual">
              <a:avLst/>
            </a:prstGeom>
            <a:solidFill>
              <a:srgbClr val="FF0000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k-SK">
                <a:solidFill>
                  <a:schemeClr val="tx1"/>
                </a:solidFill>
              </a:endParaRPr>
            </a:p>
          </p:txBody>
        </p:sp>
      </p:grpSp>
      <p:sp>
        <p:nvSpPr>
          <p:cNvPr id="38" name="TextovéPole 37"/>
          <p:cNvSpPr txBox="1">
            <a:spLocks noChangeArrowheads="1"/>
          </p:cNvSpPr>
          <p:nvPr/>
        </p:nvSpPr>
        <p:spPr bwMode="auto">
          <a:xfrm>
            <a:off x="863600" y="5373688"/>
            <a:ext cx="80295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r>
              <a:rPr lang="sk-SK" altLang="sk-SK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Funkcia</a:t>
            </a:r>
            <a:r>
              <a:rPr lang="sk-SK" altLang="sk-SK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musí mať </a:t>
            </a:r>
            <a:r>
              <a:rPr lang="sk-SK" altLang="sk-SK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jednoznačný výstup </a:t>
            </a:r>
            <a:r>
              <a:rPr lang="sk-SK" altLang="sk-SK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 každý argument!</a:t>
            </a:r>
          </a:p>
        </p:txBody>
      </p:sp>
      <p:cxnSp>
        <p:nvCxnSpPr>
          <p:cNvPr id="24" name="Přímá spojovací šipka 23"/>
          <p:cNvCxnSpPr/>
          <p:nvPr/>
        </p:nvCxnSpPr>
        <p:spPr>
          <a:xfrm flipV="1">
            <a:off x="2051050" y="1700213"/>
            <a:ext cx="2233613" cy="730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" name="Přímá spojovací šipka 24"/>
          <p:cNvCxnSpPr/>
          <p:nvPr/>
        </p:nvCxnSpPr>
        <p:spPr>
          <a:xfrm>
            <a:off x="1979613" y="2276475"/>
            <a:ext cx="27368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9" name="Přímá spojovací šipka 38"/>
          <p:cNvCxnSpPr/>
          <p:nvPr/>
        </p:nvCxnSpPr>
        <p:spPr>
          <a:xfrm>
            <a:off x="2051050" y="2781300"/>
            <a:ext cx="223361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1" name="Přímá spojovací šipka 40"/>
          <p:cNvCxnSpPr/>
          <p:nvPr/>
        </p:nvCxnSpPr>
        <p:spPr>
          <a:xfrm flipV="1">
            <a:off x="2051050" y="1844675"/>
            <a:ext cx="2305050" cy="20891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3" name="Přímá spojovací šipka 42"/>
          <p:cNvCxnSpPr/>
          <p:nvPr/>
        </p:nvCxnSpPr>
        <p:spPr>
          <a:xfrm flipV="1">
            <a:off x="2051050" y="3357563"/>
            <a:ext cx="1944688" cy="5762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9" name="Skupina 50"/>
          <p:cNvGrpSpPr>
            <a:grpSpLocks/>
          </p:cNvGrpSpPr>
          <p:nvPr/>
        </p:nvGrpSpPr>
        <p:grpSpPr bwMode="auto">
          <a:xfrm>
            <a:off x="2124075" y="3141663"/>
            <a:ext cx="719138" cy="1008062"/>
            <a:chOff x="2123728" y="3140968"/>
            <a:chExt cx="720080" cy="1008112"/>
          </a:xfrm>
        </p:grpSpPr>
        <p:cxnSp>
          <p:nvCxnSpPr>
            <p:cNvPr id="46" name="Přímá spojovací čára 45"/>
            <p:cNvCxnSpPr/>
            <p:nvPr/>
          </p:nvCxnSpPr>
          <p:spPr>
            <a:xfrm>
              <a:off x="2123728" y="3356879"/>
              <a:ext cx="720080" cy="72076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Přímá spojovací čára 46"/>
            <p:cNvCxnSpPr/>
            <p:nvPr/>
          </p:nvCxnSpPr>
          <p:spPr>
            <a:xfrm flipH="1">
              <a:off x="2339911" y="3140968"/>
              <a:ext cx="359245" cy="100811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Obdélník 51"/>
          <p:cNvSpPr>
            <a:spLocks noChangeArrowheads="1"/>
          </p:cNvSpPr>
          <p:nvPr/>
        </p:nvSpPr>
        <p:spPr bwMode="auto">
          <a:xfrm>
            <a:off x="6516688" y="2349500"/>
            <a:ext cx="17875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r>
              <a:rPr lang="sk-SK" altLang="sk-SK" sz="2400">
                <a:latin typeface="Times New Roman" panose="02020603050405020304" pitchFamily="18" charset="0"/>
                <a:cs typeface="Times New Roman" panose="02020603050405020304" pitchFamily="18" charset="0"/>
              </a:rPr>
              <a:t>f(Tomáš) = 1</a:t>
            </a:r>
            <a:endParaRPr lang="sk-SK" altLang="sk-SK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3" grpId="0"/>
      <p:bldP spid="34" grpId="0"/>
      <p:bldP spid="38" grpId="0"/>
      <p:bldP spid="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>
            <a:spLocks noChangeArrowheads="1"/>
          </p:cNvSpPr>
          <p:nvPr/>
        </p:nvSpPr>
        <p:spPr bwMode="auto">
          <a:xfrm>
            <a:off x="684213" y="476250"/>
            <a:ext cx="61912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r>
              <a:rPr lang="sk-SK" altLang="sk-SK" sz="2400">
                <a:latin typeface="Times New Roman" panose="02020603050405020304" pitchFamily="18" charset="0"/>
                <a:cs typeface="Times New Roman" panose="02020603050405020304" pitchFamily="18" charset="0"/>
              </a:rPr>
              <a:t>D(f) = {Zuzana, Petra, Adrián, Tomáš}</a:t>
            </a:r>
          </a:p>
          <a:p>
            <a:r>
              <a:rPr lang="sk-SK" altLang="sk-SK" sz="2400">
                <a:latin typeface="Times New Roman" panose="02020603050405020304" pitchFamily="18" charset="0"/>
                <a:cs typeface="Times New Roman" panose="02020603050405020304" pitchFamily="18" charset="0"/>
              </a:rPr>
              <a:t>H(f) = {1, 2, 3}</a:t>
            </a:r>
          </a:p>
        </p:txBody>
      </p:sp>
      <p:sp>
        <p:nvSpPr>
          <p:cNvPr id="5" name="TextovéPole 4"/>
          <p:cNvSpPr txBox="1">
            <a:spLocks noChangeArrowheads="1"/>
          </p:cNvSpPr>
          <p:nvPr/>
        </p:nvSpPr>
        <p:spPr bwMode="auto">
          <a:xfrm>
            <a:off x="684213" y="1412875"/>
            <a:ext cx="81359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r>
              <a:rPr lang="sk-SK" altLang="sk-SK" sz="2400">
                <a:latin typeface="Times New Roman" panose="02020603050405020304" pitchFamily="18" charset="0"/>
                <a:cs typeface="Times New Roman" panose="02020603050405020304" pitchFamily="18" charset="0"/>
              </a:rPr>
              <a:t>f = {[Zuzana, 1]</a:t>
            </a:r>
            <a:r>
              <a:rPr lang="en-US" altLang="sk-SK" sz="240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sk-SK" altLang="sk-SK" sz="240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sk-SK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Petra</a:t>
            </a:r>
            <a:r>
              <a:rPr lang="sk-SK" altLang="sk-SK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sk-SK" sz="24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k-SK" altLang="sk-SK" sz="240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sk-SK" sz="240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sk-SK" altLang="sk-SK" sz="2400">
                <a:latin typeface="Times New Roman" panose="02020603050405020304" pitchFamily="18" charset="0"/>
                <a:cs typeface="Times New Roman" panose="02020603050405020304" pitchFamily="18" charset="0"/>
              </a:rPr>
              <a:t>[Adrián, 3]</a:t>
            </a:r>
            <a:r>
              <a:rPr lang="en-US" altLang="sk-SK" sz="240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sk-SK" altLang="sk-SK" sz="2400">
                <a:latin typeface="Times New Roman" panose="02020603050405020304" pitchFamily="18" charset="0"/>
                <a:cs typeface="Times New Roman" panose="02020603050405020304" pitchFamily="18" charset="0"/>
              </a:rPr>
              <a:t>[Tomáš, 1]}</a:t>
            </a:r>
          </a:p>
        </p:txBody>
      </p:sp>
      <p:grpSp>
        <p:nvGrpSpPr>
          <p:cNvPr id="2" name="Skupina 22"/>
          <p:cNvGrpSpPr>
            <a:grpSpLocks/>
          </p:cNvGrpSpPr>
          <p:nvPr/>
        </p:nvGrpSpPr>
        <p:grpSpPr bwMode="auto">
          <a:xfrm>
            <a:off x="1331913" y="1341438"/>
            <a:ext cx="5616575" cy="1468437"/>
            <a:chOff x="1331640" y="1340768"/>
            <a:chExt cx="5616624" cy="1469777"/>
          </a:xfrm>
        </p:grpSpPr>
        <p:sp>
          <p:nvSpPr>
            <p:cNvPr id="6" name="Elipsa 5"/>
            <p:cNvSpPr/>
            <p:nvPr/>
          </p:nvSpPr>
          <p:spPr>
            <a:xfrm>
              <a:off x="1331640" y="1340768"/>
              <a:ext cx="1439875" cy="57678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k-SK"/>
            </a:p>
          </p:txBody>
        </p:sp>
        <p:sp>
          <p:nvSpPr>
            <p:cNvPr id="7" name="Elipsa 6"/>
            <p:cNvSpPr/>
            <p:nvPr/>
          </p:nvSpPr>
          <p:spPr>
            <a:xfrm>
              <a:off x="2844540" y="1340768"/>
              <a:ext cx="1223974" cy="57678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k-SK"/>
            </a:p>
          </p:txBody>
        </p:sp>
        <p:sp>
          <p:nvSpPr>
            <p:cNvPr id="8" name="Elipsa 7"/>
            <p:cNvSpPr/>
            <p:nvPr/>
          </p:nvSpPr>
          <p:spPr>
            <a:xfrm>
              <a:off x="4139951" y="1340768"/>
              <a:ext cx="1439876" cy="57678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k-SK"/>
            </a:p>
          </p:txBody>
        </p:sp>
        <p:sp>
          <p:nvSpPr>
            <p:cNvPr id="9" name="Elipsa 8"/>
            <p:cNvSpPr/>
            <p:nvPr/>
          </p:nvSpPr>
          <p:spPr>
            <a:xfrm>
              <a:off x="5724290" y="1340768"/>
              <a:ext cx="1223974" cy="57678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k-SK"/>
            </a:p>
          </p:txBody>
        </p:sp>
        <p:cxnSp>
          <p:nvCxnSpPr>
            <p:cNvPr id="11" name="Přímá spojovací šipka 10"/>
            <p:cNvCxnSpPr/>
            <p:nvPr/>
          </p:nvCxnSpPr>
          <p:spPr>
            <a:xfrm>
              <a:off x="2268273" y="1917556"/>
              <a:ext cx="1366849" cy="5036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Přímá spojovací šipka 11"/>
            <p:cNvCxnSpPr>
              <a:stCxn id="7" idx="4"/>
            </p:cNvCxnSpPr>
            <p:nvPr/>
          </p:nvCxnSpPr>
          <p:spPr>
            <a:xfrm>
              <a:off x="3455734" y="1917556"/>
              <a:ext cx="396878" cy="5036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" name="Přímá spojovací šipka 12"/>
            <p:cNvCxnSpPr>
              <a:stCxn id="8" idx="4"/>
            </p:cNvCxnSpPr>
            <p:nvPr/>
          </p:nvCxnSpPr>
          <p:spPr>
            <a:xfrm flipH="1">
              <a:off x="4139951" y="1917556"/>
              <a:ext cx="720731" cy="5036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Přímá spojovací šipka 13"/>
            <p:cNvCxnSpPr>
              <a:stCxn id="9" idx="4"/>
            </p:cNvCxnSpPr>
            <p:nvPr/>
          </p:nvCxnSpPr>
          <p:spPr>
            <a:xfrm flipH="1">
              <a:off x="4644781" y="1917556"/>
              <a:ext cx="1690703" cy="5036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2302" name="TextovéPole 21"/>
            <p:cNvSpPr txBox="1">
              <a:spLocks noChangeArrowheads="1"/>
            </p:cNvSpPr>
            <p:nvPr/>
          </p:nvSpPr>
          <p:spPr bwMode="auto">
            <a:xfrm>
              <a:off x="2699792" y="2348880"/>
              <a:ext cx="295232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r>
                <a:rPr lang="sk-SK" altLang="sk-SK" sz="24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usporiadané dvojice</a:t>
              </a:r>
            </a:p>
          </p:txBody>
        </p:sp>
      </p:grpSp>
      <p:sp>
        <p:nvSpPr>
          <p:cNvPr id="24" name="TextovéPole 23"/>
          <p:cNvSpPr txBox="1"/>
          <p:nvPr/>
        </p:nvSpPr>
        <p:spPr>
          <a:xfrm>
            <a:off x="684213" y="3484563"/>
            <a:ext cx="7559675" cy="1816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Funkciou</a:t>
            </a:r>
            <a:r>
              <a:rPr lang="sk-SK" sz="2800" dirty="0">
                <a:latin typeface="Times New Roman" pitchFamily="18" charset="0"/>
                <a:cs typeface="Times New Roman" pitchFamily="18" charset="0"/>
              </a:rPr>
              <a:t> nazývame každé zobrazenie množiny </a:t>
            </a:r>
            <a:r>
              <a:rPr lang="sk-SK" sz="2800" b="1" dirty="0">
                <a:latin typeface="Times New Roman" pitchFamily="18" charset="0"/>
                <a:cs typeface="Times New Roman" pitchFamily="18" charset="0"/>
              </a:rPr>
              <a:t>D(f)</a:t>
            </a:r>
            <a:r>
              <a:rPr lang="sk-SK" sz="2800" dirty="0">
                <a:latin typeface="Times New Roman" pitchFamily="18" charset="0"/>
                <a:cs typeface="Times New Roman" pitchFamily="18" charset="0"/>
              </a:rPr>
              <a:t> do množiny </a:t>
            </a:r>
            <a:r>
              <a:rPr lang="sk-SK" sz="2800" b="1" dirty="0">
                <a:latin typeface="Times New Roman" pitchFamily="18" charset="0"/>
                <a:cs typeface="Times New Roman" pitchFamily="18" charset="0"/>
              </a:rPr>
              <a:t>H(f)</a:t>
            </a:r>
            <a:r>
              <a:rPr lang="sk-SK" sz="2800" dirty="0">
                <a:latin typeface="Times New Roman" pitchFamily="18" charset="0"/>
                <a:cs typeface="Times New Roman" pitchFamily="18" charset="0"/>
              </a:rPr>
              <a:t>, obsahujúce usporiadané dvojice [x, y], pre ktoré platí, že každému </a:t>
            </a:r>
            <a:r>
              <a:rPr lang="sk-SK" sz="2800" b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az-Cyrl-AZ" sz="2800" b="1" dirty="0"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sk-SK" sz="2800" b="1" dirty="0">
                <a:latin typeface="Times New Roman" pitchFamily="18" charset="0"/>
                <a:cs typeface="Times New Roman" pitchFamily="18" charset="0"/>
              </a:rPr>
              <a:t> D(f) </a:t>
            </a:r>
            <a:r>
              <a:rPr lang="sk-SK" sz="2800" dirty="0">
                <a:latin typeface="Times New Roman" pitchFamily="18" charset="0"/>
                <a:cs typeface="Times New Roman" pitchFamily="18" charset="0"/>
              </a:rPr>
              <a:t>je priradené </a:t>
            </a:r>
            <a:r>
              <a:rPr lang="sk-SK" sz="2800" u="dbl" dirty="0">
                <a:latin typeface="Times New Roman" pitchFamily="18" charset="0"/>
                <a:cs typeface="Times New Roman" pitchFamily="18" charset="0"/>
              </a:rPr>
              <a:t>práve jedno</a:t>
            </a:r>
            <a:r>
              <a:rPr lang="sk-SK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800" b="1" dirty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az-Cyrl-AZ" sz="2800" b="1" dirty="0"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sk-SK" sz="2800" b="1" dirty="0">
                <a:latin typeface="Times New Roman" pitchFamily="18" charset="0"/>
                <a:cs typeface="Times New Roman" pitchFamily="18" charset="0"/>
              </a:rPr>
              <a:t> H(f)</a:t>
            </a:r>
            <a:r>
              <a:rPr lang="sk-SK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sk-SK" sz="2800" dirty="0" err="1" smtClean="0">
                <a:latin typeface="Times New Roman" pitchFamily="18" charset="0"/>
                <a:cs typeface="Times New Roman" pitchFamily="18" charset="0"/>
              </a:rPr>
              <a:t>t.j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sk-SK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[x</a:t>
            </a:r>
            <a:r>
              <a:rPr lang="sk-SK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y] </a:t>
            </a:r>
            <a:r>
              <a:rPr lang="az-Cyrl-AZ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sk-SK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f</a:t>
            </a:r>
            <a:r>
              <a:rPr lang="sk-SK" sz="2800" dirty="0">
                <a:latin typeface="Times New Roman" pitchFamily="18" charset="0"/>
                <a:cs typeface="Times New Roman" pitchFamily="18" charset="0"/>
              </a:rPr>
              <a:t>.</a:t>
            </a:r>
            <a:endParaRPr lang="sk-SK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/>
          <p:cNvSpPr txBox="1">
            <a:spLocks noChangeArrowheads="1"/>
          </p:cNvSpPr>
          <p:nvPr/>
        </p:nvSpPr>
        <p:spPr bwMode="auto">
          <a:xfrm>
            <a:off x="360363" y="260350"/>
            <a:ext cx="61928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r>
              <a:rPr lang="sk-SK" altLang="sk-SK" sz="24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Úlohy:</a:t>
            </a:r>
          </a:p>
        </p:txBody>
      </p:sp>
      <p:sp>
        <p:nvSpPr>
          <p:cNvPr id="3" name="TextovéPole 2"/>
          <p:cNvSpPr txBox="1">
            <a:spLocks noChangeArrowheads="1"/>
          </p:cNvSpPr>
          <p:nvPr/>
        </p:nvSpPr>
        <p:spPr bwMode="auto">
          <a:xfrm>
            <a:off x="539750" y="860425"/>
            <a:ext cx="83534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buClr>
                <a:srgbClr val="00B050"/>
              </a:buClr>
              <a:buFontTx/>
              <a:buAutoNum type="arabicPeriod"/>
            </a:pPr>
            <a:r>
              <a:rPr lang="sk-SK" altLang="sk-SK" sz="2400">
                <a:latin typeface="Times New Roman" panose="02020603050405020304" pitchFamily="18" charset="0"/>
                <a:cs typeface="Times New Roman" panose="02020603050405020304" pitchFamily="18" charset="0"/>
              </a:rPr>
              <a:t>Funkcia f je daná množinou usporiadaných dvojíc:</a:t>
            </a:r>
          </a:p>
          <a:p>
            <a:r>
              <a:rPr lang="sk-SK" altLang="sk-SK" sz="24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sk-SK" altLang="sk-SK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 ={[-2; 0], [-1,1; 0,7], [0; 1,5], [3,8; 6]}</a:t>
            </a:r>
            <a:r>
              <a:rPr lang="sk-SK" altLang="sk-SK" sz="24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sk-SK" altLang="sk-SK" sz="2400">
                <a:latin typeface="Times New Roman" panose="02020603050405020304" pitchFamily="18" charset="0"/>
                <a:cs typeface="Times New Roman" panose="02020603050405020304" pitchFamily="18" charset="0"/>
              </a:rPr>
              <a:t>	Vypíšte definičný obor funkcie a obor hodnôt funkcie. 	</a:t>
            </a:r>
            <a:endParaRPr lang="sk-SK" altLang="sk-SK" sz="240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ovéPole 3"/>
          <p:cNvSpPr txBox="1">
            <a:spLocks noChangeArrowheads="1"/>
          </p:cNvSpPr>
          <p:nvPr/>
        </p:nvSpPr>
        <p:spPr bwMode="auto">
          <a:xfrm>
            <a:off x="576263" y="2636838"/>
            <a:ext cx="835342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buClr>
                <a:srgbClr val="00B050"/>
              </a:buClr>
              <a:buFont typeface="Lucida Sans Unicode" panose="020B0602030504020204" pitchFamily="34" charset="0"/>
              <a:buAutoNum type="arabicPeriod" startAt="2"/>
            </a:pPr>
            <a:r>
              <a:rPr lang="sk-SK" altLang="sk-SK" sz="2400">
                <a:latin typeface="Times New Roman" panose="02020603050405020304" pitchFamily="18" charset="0"/>
                <a:cs typeface="Times New Roman" panose="02020603050405020304" pitchFamily="18" charset="0"/>
              </a:rPr>
              <a:t>Funkcia g je daná predpisom </a:t>
            </a:r>
            <a:r>
              <a:rPr lang="sk-SK" altLang="sk-SK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g(x) = 2x – 1</a:t>
            </a:r>
            <a:r>
              <a:rPr lang="sk-SK" altLang="sk-SK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sk-SK" altLang="sk-SK" sz="2400">
                <a:latin typeface="Times New Roman" panose="02020603050405020304" pitchFamily="18" charset="0"/>
                <a:cs typeface="Times New Roman" panose="02020603050405020304" pitchFamily="18" charset="0"/>
              </a:rPr>
              <a:t>	Vypočítajte: </a:t>
            </a:r>
            <a:r>
              <a:rPr lang="sk-SK" altLang="sk-SK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g(-3) </a:t>
            </a:r>
            <a:r>
              <a:rPr lang="sk-SK" altLang="sk-SK" sz="240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</a:p>
          <a:p>
            <a:r>
              <a:rPr lang="sk-SK" altLang="sk-SK" sz="2400">
                <a:latin typeface="Times New Roman" panose="02020603050405020304" pitchFamily="18" charset="0"/>
                <a:cs typeface="Times New Roman" panose="02020603050405020304" pitchFamily="18" charset="0"/>
              </a:rPr>
              <a:t>			  </a:t>
            </a:r>
            <a:r>
              <a:rPr lang="sk-SK" altLang="sk-SK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g(0)</a:t>
            </a:r>
            <a:r>
              <a:rPr lang="sk-SK" altLang="sk-SK" sz="240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r>
              <a:rPr lang="sk-SK" altLang="sk-SK" sz="2400">
                <a:latin typeface="Times New Roman" panose="02020603050405020304" pitchFamily="18" charset="0"/>
                <a:cs typeface="Times New Roman" panose="02020603050405020304" pitchFamily="18" charset="0"/>
              </a:rPr>
              <a:t>			  </a:t>
            </a:r>
            <a:r>
              <a:rPr lang="sk-SK" altLang="sk-SK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g(1,5)</a:t>
            </a:r>
            <a:r>
              <a:rPr lang="sk-SK" altLang="sk-SK" sz="2400">
                <a:latin typeface="Times New Roman" panose="02020603050405020304" pitchFamily="18" charset="0"/>
                <a:cs typeface="Times New Roman" panose="02020603050405020304" pitchFamily="18" charset="0"/>
              </a:rPr>
              <a:t> = 					</a:t>
            </a:r>
            <a:endParaRPr lang="sk-SK" altLang="sk-SK" sz="240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7" name="Rectangle 2"/>
          <p:cNvSpPr>
            <a:spLocks noChangeArrowheads="1"/>
          </p:cNvSpPr>
          <p:nvPr/>
        </p:nvSpPr>
        <p:spPr bwMode="auto">
          <a:xfrm>
            <a:off x="180975" y="2159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endParaRPr lang="sk-SK" altLang="sk-SK"/>
          </a:p>
        </p:txBody>
      </p:sp>
      <p:sp>
        <p:nvSpPr>
          <p:cNvPr id="13318" name="Rectangle 3"/>
          <p:cNvSpPr>
            <a:spLocks noChangeArrowheads="1"/>
          </p:cNvSpPr>
          <p:nvPr/>
        </p:nvSpPr>
        <p:spPr bwMode="auto">
          <a:xfrm>
            <a:off x="180975" y="1120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endParaRPr lang="sk-SK" altLang="sk-SK">
              <a:latin typeface="Arial" panose="020B0604020202020204" pitchFamily="34" charset="0"/>
            </a:endParaRPr>
          </a:p>
        </p:txBody>
      </p:sp>
      <p:sp>
        <p:nvSpPr>
          <p:cNvPr id="13319" name="Rectangle 5"/>
          <p:cNvSpPr>
            <a:spLocks noChangeArrowheads="1"/>
          </p:cNvSpPr>
          <p:nvPr/>
        </p:nvSpPr>
        <p:spPr bwMode="auto">
          <a:xfrm>
            <a:off x="180975" y="2159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endParaRPr lang="sk-SK" altLang="sk-SK"/>
          </a:p>
        </p:txBody>
      </p:sp>
      <p:sp>
        <p:nvSpPr>
          <p:cNvPr id="13320" name="Rectangle 6"/>
          <p:cNvSpPr>
            <a:spLocks noChangeArrowheads="1"/>
          </p:cNvSpPr>
          <p:nvPr/>
        </p:nvSpPr>
        <p:spPr bwMode="auto">
          <a:xfrm>
            <a:off x="180975" y="1120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endParaRPr lang="sk-SK" altLang="sk-SK">
              <a:latin typeface="Arial" panose="020B0604020202020204" pitchFamily="34" charset="0"/>
            </a:endParaRPr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180975" y="2159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endParaRPr lang="sk-SK" altLang="sk-SK"/>
          </a:p>
        </p:txBody>
      </p:sp>
      <p:grpSp>
        <p:nvGrpSpPr>
          <p:cNvPr id="6" name="Skupina 15"/>
          <p:cNvGrpSpPr>
            <a:grpSpLocks/>
          </p:cNvGrpSpPr>
          <p:nvPr/>
        </p:nvGrpSpPr>
        <p:grpSpPr bwMode="auto">
          <a:xfrm>
            <a:off x="611188" y="4605338"/>
            <a:ext cx="8353425" cy="1200150"/>
            <a:chOff x="395536" y="3956863"/>
            <a:chExt cx="8352928" cy="1200329"/>
          </a:xfrm>
        </p:grpSpPr>
        <p:sp>
          <p:nvSpPr>
            <p:cNvPr id="13324" name="TextovéPole 4"/>
            <p:cNvSpPr txBox="1">
              <a:spLocks noChangeArrowheads="1"/>
            </p:cNvSpPr>
            <p:nvPr/>
          </p:nvSpPr>
          <p:spPr bwMode="auto">
            <a:xfrm>
              <a:off x="395536" y="3956863"/>
              <a:ext cx="8352928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>
                <a:buClr>
                  <a:srgbClr val="00B050"/>
                </a:buClr>
                <a:buFont typeface="Lucida Sans Unicode" panose="020B0602030504020204" pitchFamily="34" charset="0"/>
                <a:buAutoNum type="arabicPeriod" startAt="3"/>
              </a:pPr>
              <a:r>
                <a:rPr lang="sk-SK" altLang="sk-SK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Rozhodnite, ktoré z usporiadaných dvojíc </a:t>
              </a:r>
              <a:r>
                <a:rPr lang="sk-SK" altLang="sk-SK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[2; 1], [4; 2], [9; 3], [10; 5]</a:t>
              </a:r>
              <a:r>
                <a:rPr lang="sk-SK" altLang="sk-SK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patria funkcii </a:t>
              </a:r>
              <a:r>
                <a:rPr lang="sk-SK" altLang="sk-SK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h(x) =       </a:t>
              </a:r>
              <a:r>
                <a:rPr lang="sk-SK" altLang="sk-SK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, ak x ≥ 0.		 </a:t>
              </a:r>
              <a:endParaRPr lang="sk-SK" altLang="sk-SK" sz="24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sk-SK" altLang="sk-SK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</a:p>
          </p:txBody>
        </p:sp>
        <p:pic>
          <p:nvPicPr>
            <p:cNvPr id="13325" name="Picture 7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6549" y="4349477"/>
              <a:ext cx="371475" cy="447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323" name="Rectangle 9"/>
          <p:cNvSpPr>
            <a:spLocks noChangeArrowheads="1"/>
          </p:cNvSpPr>
          <p:nvPr/>
        </p:nvSpPr>
        <p:spPr bwMode="auto">
          <a:xfrm>
            <a:off x="180975" y="1120775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endParaRPr lang="sk-SK" altLang="sk-SK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1115616" y="2348880"/>
            <a:ext cx="7416824" cy="830997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4800" b="1" dirty="0">
                <a:ln w="11430"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Georgia" pitchFamily="18" charset="0"/>
                <a:cs typeface="+mn-cs"/>
              </a:rPr>
              <a:t>Ďakujem za pozornosť</a:t>
            </a:r>
            <a:endParaRPr lang="sk-SK" sz="4800" b="1" dirty="0">
              <a:ln w="11430"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Georgia" pitchFamily="18" charset="0"/>
              <a:cs typeface="+mn-cs"/>
            </a:endParaRPr>
          </a:p>
        </p:txBody>
      </p:sp>
      <p:sp>
        <p:nvSpPr>
          <p:cNvPr id="3" name="TextovéPole 2"/>
          <p:cNvSpPr txBox="1">
            <a:spLocks noChangeArrowheads="1"/>
          </p:cNvSpPr>
          <p:nvPr/>
        </p:nvSpPr>
        <p:spPr bwMode="auto">
          <a:xfrm>
            <a:off x="611188" y="4652963"/>
            <a:ext cx="482441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buClr>
                <a:srgbClr val="00B050"/>
              </a:buClr>
            </a:pPr>
            <a:r>
              <a:rPr lang="sk-SK" altLang="sk-SK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Vypracovala: </a:t>
            </a:r>
            <a:r>
              <a:rPr lang="sk-SK" altLang="sk-SK" sz="2400">
                <a:latin typeface="Times New Roman" panose="02020603050405020304" pitchFamily="18" charset="0"/>
                <a:cs typeface="Times New Roman" panose="02020603050405020304" pitchFamily="18" charset="0"/>
              </a:rPr>
              <a:t>Mgr. Martina Dzurová </a:t>
            </a:r>
            <a:endParaRPr lang="sk-SK" altLang="sk-SK" sz="240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altLang="sk-SK" sz="24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hluk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Shluk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Shluk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tro">
    <a:dk1>
      <a:sysClr val="windowText" lastClr="000000"/>
    </a:dk1>
    <a:lt1>
      <a:sysClr val="window" lastClr="FFFFFF"/>
    </a:lt1>
    <a:dk2>
      <a:srgbClr val="4E5B6F"/>
    </a:dk2>
    <a:lt2>
      <a:srgbClr val="D6ECFF"/>
    </a:lt2>
    <a:accent1>
      <a:srgbClr val="7FD13B"/>
    </a:accent1>
    <a:accent2>
      <a:srgbClr val="EA157A"/>
    </a:accent2>
    <a:accent3>
      <a:srgbClr val="FEB80A"/>
    </a:accent3>
    <a:accent4>
      <a:srgbClr val="00ADDC"/>
    </a:accent4>
    <a:accent5>
      <a:srgbClr val="738AC8"/>
    </a:accent5>
    <a:accent6>
      <a:srgbClr val="1AB39F"/>
    </a:accent6>
    <a:hlink>
      <a:srgbClr val="EB8803"/>
    </a:hlink>
    <a:folHlink>
      <a:srgbClr val="5F7791"/>
    </a:folHlink>
  </a:clrScheme>
</a:themeOverride>
</file>

<file path=ppt/theme/themeOverride2.xml><?xml version="1.0" encoding="utf-8"?>
<a:themeOverride xmlns:a="http://schemas.openxmlformats.org/drawingml/2006/main">
  <a:clrScheme name="Metro">
    <a:dk1>
      <a:sysClr val="windowText" lastClr="000000"/>
    </a:dk1>
    <a:lt1>
      <a:sysClr val="window" lastClr="FFFFFF"/>
    </a:lt1>
    <a:dk2>
      <a:srgbClr val="4E5B6F"/>
    </a:dk2>
    <a:lt2>
      <a:srgbClr val="D6ECFF"/>
    </a:lt2>
    <a:accent1>
      <a:srgbClr val="7FD13B"/>
    </a:accent1>
    <a:accent2>
      <a:srgbClr val="EA157A"/>
    </a:accent2>
    <a:accent3>
      <a:srgbClr val="FEB80A"/>
    </a:accent3>
    <a:accent4>
      <a:srgbClr val="00ADDC"/>
    </a:accent4>
    <a:accent5>
      <a:srgbClr val="738AC8"/>
    </a:accent5>
    <a:accent6>
      <a:srgbClr val="1AB39F"/>
    </a:accent6>
    <a:hlink>
      <a:srgbClr val="EB8803"/>
    </a:hlink>
    <a:folHlink>
      <a:srgbClr val="5F7791"/>
    </a:folHlink>
  </a:clrScheme>
</a:themeOverride>
</file>

<file path=ppt/theme/themeOverride3.xml><?xml version="1.0" encoding="utf-8"?>
<a:themeOverride xmlns:a="http://schemas.openxmlformats.org/drawingml/2006/main">
  <a:clrScheme name="Metro">
    <a:dk1>
      <a:sysClr val="windowText" lastClr="000000"/>
    </a:dk1>
    <a:lt1>
      <a:sysClr val="window" lastClr="FFFFFF"/>
    </a:lt1>
    <a:dk2>
      <a:srgbClr val="4E5B6F"/>
    </a:dk2>
    <a:lt2>
      <a:srgbClr val="D6ECFF"/>
    </a:lt2>
    <a:accent1>
      <a:srgbClr val="7FD13B"/>
    </a:accent1>
    <a:accent2>
      <a:srgbClr val="EA157A"/>
    </a:accent2>
    <a:accent3>
      <a:srgbClr val="FEB80A"/>
    </a:accent3>
    <a:accent4>
      <a:srgbClr val="00ADDC"/>
    </a:accent4>
    <a:accent5>
      <a:srgbClr val="738AC8"/>
    </a:accent5>
    <a:accent6>
      <a:srgbClr val="1AB39F"/>
    </a:accent6>
    <a:hlink>
      <a:srgbClr val="EB8803"/>
    </a:hlink>
    <a:folHlink>
      <a:srgbClr val="5F7791"/>
    </a:folHlink>
  </a:clrScheme>
</a:themeOverride>
</file>

<file path=ppt/theme/themeOverride4.xml><?xml version="1.0" encoding="utf-8"?>
<a:themeOverride xmlns:a="http://schemas.openxmlformats.org/drawingml/2006/main">
  <a:clrScheme name="Metro">
    <a:dk1>
      <a:sysClr val="windowText" lastClr="000000"/>
    </a:dk1>
    <a:lt1>
      <a:sysClr val="window" lastClr="FFFFFF"/>
    </a:lt1>
    <a:dk2>
      <a:srgbClr val="4E5B6F"/>
    </a:dk2>
    <a:lt2>
      <a:srgbClr val="D6ECFF"/>
    </a:lt2>
    <a:accent1>
      <a:srgbClr val="7FD13B"/>
    </a:accent1>
    <a:accent2>
      <a:srgbClr val="EA157A"/>
    </a:accent2>
    <a:accent3>
      <a:srgbClr val="FEB80A"/>
    </a:accent3>
    <a:accent4>
      <a:srgbClr val="00ADDC"/>
    </a:accent4>
    <a:accent5>
      <a:srgbClr val="738AC8"/>
    </a:accent5>
    <a:accent6>
      <a:srgbClr val="1AB39F"/>
    </a:accent6>
    <a:hlink>
      <a:srgbClr val="EB8803"/>
    </a:hlink>
    <a:folHlink>
      <a:srgbClr val="5F77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235</TotalTime>
  <Words>284</Words>
  <Application>Microsoft Office PowerPoint</Application>
  <PresentationFormat>Prezentácia na obrazovke (4:3)</PresentationFormat>
  <Paragraphs>62</Paragraphs>
  <Slides>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8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15" baseType="lpstr">
      <vt:lpstr>Lucida Sans Unicode</vt:lpstr>
      <vt:lpstr>Arial</vt:lpstr>
      <vt:lpstr>Wingdings 3</vt:lpstr>
      <vt:lpstr>Verdana</vt:lpstr>
      <vt:lpstr>Wingdings 2</vt:lpstr>
      <vt:lpstr>Calibri</vt:lpstr>
      <vt:lpstr>Georgia</vt:lpstr>
      <vt:lpstr>Times New Roman</vt:lpstr>
      <vt:lpstr>Shluk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lenovo_ntb</dc:creator>
  <cp:lastModifiedBy>Dušan Andraško</cp:lastModifiedBy>
  <cp:revision>56</cp:revision>
  <dcterms:created xsi:type="dcterms:W3CDTF">2012-12-11T17:03:59Z</dcterms:created>
  <dcterms:modified xsi:type="dcterms:W3CDTF">2021-04-12T03:45:56Z</dcterms:modified>
</cp:coreProperties>
</file>