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24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58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01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24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7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Funkcie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Matematika </a:t>
            </a:r>
            <a:r>
              <a:rPr lang="sk-SK" dirty="0" smtClean="0"/>
              <a:t>1. </a:t>
            </a:r>
            <a:r>
              <a:rPr lang="sk-SK" dirty="0" smtClean="0"/>
              <a:t>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27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3563" y="925605"/>
            <a:ext cx="7385287" cy="711359"/>
          </a:xfrm>
        </p:spPr>
        <p:txBody>
          <a:bodyPr/>
          <a:lstStyle/>
          <a:p>
            <a:r>
              <a:rPr lang="sk-SK" dirty="0" smtClean="0"/>
              <a:t>1. Monotónnosť funkcie - rastúca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rastúca 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ak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 &lt;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, potom f(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) &lt; f(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).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5" y="1502016"/>
            <a:ext cx="5107577" cy="36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9933" y="502094"/>
            <a:ext cx="7875487" cy="711359"/>
          </a:xfrm>
        </p:spPr>
        <p:txBody>
          <a:bodyPr/>
          <a:lstStyle/>
          <a:p>
            <a:r>
              <a:rPr lang="sk-SK" dirty="0" smtClean="0"/>
              <a:t>1. Monotónnosť funkcie - klesajúca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80885" y="4933387"/>
                <a:ext cx="8425543" cy="16984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klesajúca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&lt; 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&gt; 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400" b="1" dirty="0"/>
                  <a:t>Ak je funkcia na celom definičnom obore </a:t>
                </a:r>
                <a:r>
                  <a:rPr lang="sk-SK" sz="2400" b="1" dirty="0" smtClean="0"/>
                  <a:t>len rastúca</a:t>
                </a:r>
                <a:r>
                  <a:rPr lang="sk-SK" sz="2400" b="1" dirty="0"/>
                  <a:t>, resp. </a:t>
                </a:r>
                <a:r>
                  <a:rPr lang="sk-SK" sz="2400" b="1" dirty="0" smtClean="0"/>
                  <a:t>len klesajúca</a:t>
                </a:r>
                <a:r>
                  <a:rPr lang="sk-SK" sz="2400" b="1" dirty="0"/>
                  <a:t>, tak sa nazýva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monotónna funkcia</a:t>
                </a:r>
                <a:r>
                  <a:rPr lang="sk-SK" sz="2400" b="1" dirty="0"/>
                  <a:t>.</a:t>
                </a:r>
              </a:p>
              <a:p>
                <a:pPr marL="0" indent="0">
                  <a:buNone/>
                </a:pPr>
                <a:endParaRPr lang="sk-SK" sz="2400" b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885" y="4933387"/>
                <a:ext cx="8425543" cy="1698420"/>
              </a:xfrm>
              <a:blipFill>
                <a:blip r:embed="rId2"/>
                <a:stretch>
                  <a:fillRect l="-940" t="-60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91" y="1303607"/>
            <a:ext cx="5303598" cy="35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7979990" cy="711359"/>
          </a:xfrm>
        </p:spPr>
        <p:txBody>
          <a:bodyPr/>
          <a:lstStyle/>
          <a:p>
            <a:r>
              <a:rPr lang="sk-SK" dirty="0" smtClean="0"/>
              <a:t>1. Monotónnosť funkcie - konštantná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64166" y="2152619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konštantná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</a:t>
                </a:r>
                <a:r>
                  <a:rPr lang="pl-PL" sz="2400" b="1" dirty="0" smtClean="0"/>
                  <a:t>= </a:t>
                </a:r>
                <a:r>
                  <a:rPr lang="pl-PL" sz="2400" b="1" dirty="0"/>
                  <a:t>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</a:t>
                </a:r>
                <a:r>
                  <a:rPr lang="sk-SK" sz="2400" b="1" dirty="0"/>
                  <a:t>=</a:t>
                </a:r>
                <a:r>
                  <a:rPr lang="pl-PL" sz="2400" b="1" dirty="0" smtClean="0"/>
                  <a:t> </a:t>
                </a:r>
                <a:r>
                  <a:rPr lang="pl-PL" sz="2400" b="1" dirty="0"/>
                  <a:t>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  <a:endParaRPr lang="sk-SK" sz="2400" b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166" y="2152619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08" y="3387976"/>
            <a:ext cx="6399449" cy="32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</a:t>
            </a:r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b="1" dirty="0" smtClean="0"/>
              <a:t>Čo majú spoločné grafy funkcií na obrázku?</a:t>
            </a:r>
            <a:endParaRPr lang="sk-SK" sz="2300" b="1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49" y="2700275"/>
            <a:ext cx="3735979" cy="39120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" y="2700275"/>
            <a:ext cx="3651613" cy="39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</a:t>
            </a:r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300" b="1" dirty="0"/>
              <a:t>Funkciu f nazývame </a:t>
            </a:r>
            <a:r>
              <a:rPr lang="pl-PL" sz="2300" b="1" dirty="0">
                <a:solidFill>
                  <a:srgbClr val="FF0000"/>
                </a:solidFill>
              </a:rPr>
              <a:t>párnou</a:t>
            </a:r>
            <a:r>
              <a:rPr lang="pl-PL" sz="2300" b="1" dirty="0"/>
              <a:t> práve vtedy, ak platí</a:t>
            </a:r>
          </a:p>
          <a:p>
            <a:pPr marL="0" indent="0">
              <a:buNone/>
            </a:pPr>
            <a:r>
              <a:rPr lang="pl-PL" sz="2300" b="1" dirty="0"/>
              <a:t>1. </a:t>
            </a:r>
            <a:r>
              <a:rPr lang="pl-PL" sz="2300" b="1" dirty="0" smtClean="0"/>
              <a:t>Pre každé 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D(f) </a:t>
            </a:r>
            <a:r>
              <a:rPr lang="pl-PL" sz="2300" b="1" dirty="0"/>
              <a:t>aj </a:t>
            </a:r>
            <a:r>
              <a:rPr lang="pl-PL" sz="2300" b="1" dirty="0" smtClean="0"/>
              <a:t>−x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D(f</a:t>
            </a:r>
            <a:r>
              <a:rPr lang="pl-PL" sz="2300" b="1" dirty="0" smtClean="0"/>
              <a:t>) (symetrická podľa osi y)</a:t>
            </a:r>
            <a:endParaRPr lang="pl-PL" sz="2300" b="1" dirty="0"/>
          </a:p>
          <a:p>
            <a:pPr marL="0" indent="0">
              <a:buNone/>
            </a:pPr>
            <a:r>
              <a:rPr lang="pl-PL" sz="2300" b="1" dirty="0"/>
              <a:t>2. </a:t>
            </a:r>
            <a:r>
              <a:rPr lang="pl-PL" sz="2300" b="1" dirty="0" smtClean="0"/>
              <a:t>Pre každé 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</a:t>
            </a:r>
            <a:r>
              <a:rPr lang="pl-PL" sz="2300" b="1" dirty="0"/>
              <a:t>D platí </a:t>
            </a:r>
            <a:r>
              <a:rPr lang="pl-PL" sz="2300" b="1" dirty="0" smtClean="0"/>
              <a:t>: f</a:t>
            </a:r>
            <a:r>
              <a:rPr lang="pl-PL" sz="2300" b="1" dirty="0"/>
              <a:t>(−x) = f(x).</a:t>
            </a:r>
          </a:p>
          <a:p>
            <a:pPr marL="0" indent="0">
              <a:buNone/>
            </a:pPr>
            <a:r>
              <a:rPr lang="pl-PL" sz="2300" b="1" dirty="0"/>
              <a:t>Graf párnej funkcie je súmerný podla osi y</a:t>
            </a:r>
            <a:r>
              <a:rPr lang="pl-PL" sz="2300" b="1" dirty="0" smtClean="0"/>
              <a:t>.</a:t>
            </a:r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r>
              <a:rPr lang="pl-PL" sz="2300" b="1" dirty="0"/>
              <a:t>Funkciu f nazývame </a:t>
            </a:r>
            <a:r>
              <a:rPr lang="pl-PL" sz="2300" b="1" dirty="0">
                <a:solidFill>
                  <a:srgbClr val="FF0000"/>
                </a:solidFill>
              </a:rPr>
              <a:t>nepárnou</a:t>
            </a:r>
            <a:r>
              <a:rPr lang="pl-PL" sz="2300" b="1" dirty="0"/>
              <a:t> práve vtedy, ak platí</a:t>
            </a:r>
          </a:p>
          <a:p>
            <a:pPr marL="0" indent="0">
              <a:buNone/>
            </a:pPr>
            <a:r>
              <a:rPr lang="pl-PL" sz="2300" b="1" dirty="0"/>
              <a:t>1. Pre každé x </a:t>
            </a:r>
            <a:r>
              <a:rPr lang="az-Cyrl-AZ" sz="2300" b="1" dirty="0"/>
              <a:t>є</a:t>
            </a:r>
            <a:r>
              <a:rPr lang="pl-PL" sz="2300" b="1" dirty="0"/>
              <a:t> </a:t>
            </a:r>
            <a:r>
              <a:rPr lang="pl-PL" sz="2300" b="1" dirty="0" smtClean="0"/>
              <a:t>D(f) </a:t>
            </a:r>
            <a:r>
              <a:rPr lang="pl-PL" sz="2300" b="1" dirty="0"/>
              <a:t>aj − x </a:t>
            </a:r>
            <a:r>
              <a:rPr lang="az-Cyrl-AZ" sz="2300" b="1" dirty="0"/>
              <a:t>є</a:t>
            </a:r>
            <a:r>
              <a:rPr lang="pl-PL" sz="2300" b="1" dirty="0"/>
              <a:t> </a:t>
            </a:r>
            <a:r>
              <a:rPr lang="pl-PL" sz="2300" b="1" dirty="0" smtClean="0"/>
              <a:t>D(f</a:t>
            </a:r>
            <a:r>
              <a:rPr lang="pl-PL" sz="2300" b="1" dirty="0"/>
              <a:t>) (symetrická podľa osi y</a:t>
            </a:r>
            <a:r>
              <a:rPr lang="pl-PL" sz="2300" b="1" dirty="0" smtClean="0"/>
              <a:t>)</a:t>
            </a:r>
            <a:endParaRPr lang="pl-PL" sz="2300" b="1" dirty="0"/>
          </a:p>
          <a:p>
            <a:pPr marL="0" indent="0">
              <a:buNone/>
            </a:pPr>
            <a:r>
              <a:rPr lang="pl-PL" sz="2300" b="1" dirty="0" smtClean="0"/>
              <a:t>2</a:t>
            </a:r>
            <a:r>
              <a:rPr lang="pl-PL" sz="2300" b="1" dirty="0"/>
              <a:t>. Pre každé x </a:t>
            </a:r>
            <a:r>
              <a:rPr lang="az-Cyrl-AZ" sz="2300" b="1" dirty="0"/>
              <a:t>є</a:t>
            </a:r>
            <a:r>
              <a:rPr lang="pl-PL" sz="2300" b="1" dirty="0"/>
              <a:t> D platí : </a:t>
            </a:r>
            <a:r>
              <a:rPr lang="pl-PL" sz="2300" b="1" dirty="0" smtClean="0"/>
              <a:t>f</a:t>
            </a:r>
            <a:r>
              <a:rPr lang="pl-PL" sz="2300" b="1" dirty="0"/>
              <a:t>(−x) = −f(x).</a:t>
            </a:r>
          </a:p>
          <a:p>
            <a:pPr marL="0" indent="0">
              <a:buNone/>
            </a:pPr>
            <a:r>
              <a:rPr lang="pl-PL" sz="2300" b="1" dirty="0"/>
              <a:t>Graf nepárnej funkcie je súmerný podla </a:t>
            </a:r>
            <a:r>
              <a:rPr lang="pl-PL" sz="2300" b="1" dirty="0" smtClean="0"/>
              <a:t>začiatku </a:t>
            </a:r>
            <a:r>
              <a:rPr lang="pl-PL" sz="2300" b="1" dirty="0"/>
              <a:t>súradnicovej sústavy.</a:t>
            </a:r>
          </a:p>
        </p:txBody>
      </p:sp>
    </p:spTree>
    <p:extLst>
      <p:ext uri="{BB962C8B-B14F-4D97-AF65-F5344CB8AC3E}">
        <p14:creationId xmlns:p14="http://schemas.microsoft.com/office/powerpoint/2010/main" val="36010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</a:t>
            </a:r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</a:t>
            </a:r>
            <a:r>
              <a:rPr lang="sk-SK" sz="2300" b="1" dirty="0" err="1" smtClean="0"/>
              <a:t>párnosť</a:t>
            </a:r>
            <a:r>
              <a:rPr lang="sk-SK" sz="2300" b="1" dirty="0" smtClean="0"/>
              <a:t> funkcií:</a:t>
            </a:r>
            <a:endParaRPr lang="pl-PL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4" y="2646724"/>
            <a:ext cx="4065814" cy="405452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73" y="2521205"/>
            <a:ext cx="4105003" cy="441287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98" y="2899954"/>
            <a:ext cx="4697802" cy="386545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049" y="2877823"/>
            <a:ext cx="4971251" cy="382827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049" y="2728006"/>
            <a:ext cx="4642631" cy="41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3. </a:t>
            </a:r>
            <a:r>
              <a:rPr lang="sk-SK" dirty="0" smtClean="0"/>
              <a:t>Prostosť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5368" y="5081451"/>
            <a:ext cx="8752118" cy="1646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300" b="1" dirty="0" smtClean="0"/>
              <a:t>Ak každá rovnobežka s osou x pretne </a:t>
            </a:r>
            <a:r>
              <a:rPr lang="pl-PL" sz="2300" b="1" dirty="0"/>
              <a:t>graf funkcie f najviac raz, tak potom </a:t>
            </a:r>
            <a:r>
              <a:rPr lang="pl-PL" sz="2300" b="1" dirty="0" smtClean="0"/>
              <a:t>je funkcia </a:t>
            </a:r>
            <a:r>
              <a:rPr lang="pl-PL" sz="2300" b="1" dirty="0"/>
              <a:t>f </a:t>
            </a:r>
            <a:r>
              <a:rPr lang="pl-PL" sz="2300" b="1" dirty="0" smtClean="0"/>
              <a:t>prostá.</a:t>
            </a:r>
          </a:p>
          <a:p>
            <a:pPr marL="0" indent="0">
              <a:buNone/>
            </a:pPr>
            <a:r>
              <a:rPr lang="sk-SK" sz="2300" b="1" dirty="0"/>
              <a:t>Funkcia f sa nazýva </a:t>
            </a:r>
            <a:r>
              <a:rPr lang="sk-SK" sz="2300" b="1" dirty="0">
                <a:solidFill>
                  <a:srgbClr val="FF0000"/>
                </a:solidFill>
              </a:rPr>
              <a:t>prostá</a:t>
            </a:r>
            <a:r>
              <a:rPr lang="sk-SK" sz="2300" b="1" dirty="0"/>
              <a:t> práve vtedy, keď pre všetky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1</a:t>
            </a:r>
            <a:r>
              <a:rPr lang="sk-SK" sz="2300" b="1" dirty="0"/>
              <a:t>,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2</a:t>
            </a:r>
            <a:r>
              <a:rPr lang="sk-SK" sz="2300" b="1" dirty="0"/>
              <a:t> </a:t>
            </a:r>
            <a:r>
              <a:rPr lang="az-Cyrl-AZ" sz="2300" b="1" dirty="0"/>
              <a:t>є </a:t>
            </a:r>
            <a:r>
              <a:rPr lang="sk-SK" sz="2300" b="1" dirty="0"/>
              <a:t>D platí: Ak x</a:t>
            </a:r>
            <a:r>
              <a:rPr lang="sk-SK" sz="2300" b="1" baseline="-25000" dirty="0"/>
              <a:t>1</a:t>
            </a:r>
            <a:r>
              <a:rPr lang="sk-SK" sz="2300" b="1" dirty="0"/>
              <a:t> ≠ x</a:t>
            </a:r>
            <a:r>
              <a:rPr lang="sk-SK" sz="2300" b="1" baseline="-25000" dirty="0"/>
              <a:t>2</a:t>
            </a:r>
            <a:r>
              <a:rPr lang="sk-SK" sz="2300" b="1" dirty="0"/>
              <a:t>, tak f(x</a:t>
            </a:r>
            <a:r>
              <a:rPr lang="sk-SK" sz="2300" b="1" baseline="-25000" dirty="0"/>
              <a:t>1</a:t>
            </a:r>
            <a:r>
              <a:rPr lang="sk-SK" sz="2300" b="1" dirty="0"/>
              <a:t>) ≠ f(x</a:t>
            </a:r>
            <a:r>
              <a:rPr lang="sk-SK" sz="2300" b="1" baseline="-25000" dirty="0"/>
              <a:t>2</a:t>
            </a:r>
            <a:r>
              <a:rPr lang="sk-SK" sz="2300" b="1" dirty="0" smtClean="0"/>
              <a:t>). </a:t>
            </a:r>
            <a:r>
              <a:rPr lang="en-US" sz="2300" b="1" dirty="0" err="1"/>
              <a:t>Ak</a:t>
            </a:r>
            <a:r>
              <a:rPr lang="en-US" sz="2300" b="1" dirty="0"/>
              <a:t> je </a:t>
            </a:r>
            <a:r>
              <a:rPr lang="en-US" sz="2300" b="1" dirty="0" err="1"/>
              <a:t>funkcia</a:t>
            </a:r>
            <a:r>
              <a:rPr lang="en-US" sz="2300" b="1" dirty="0"/>
              <a:t> </a:t>
            </a:r>
            <a:r>
              <a:rPr lang="en-US" sz="2300" b="1" dirty="0" err="1"/>
              <a:t>monotónna</a:t>
            </a:r>
            <a:r>
              <a:rPr lang="en-US" sz="2300" b="1" dirty="0"/>
              <a:t>, </a:t>
            </a:r>
            <a:r>
              <a:rPr lang="en-US" sz="2300" b="1" dirty="0" err="1"/>
              <a:t>tak</a:t>
            </a:r>
            <a:r>
              <a:rPr lang="en-US" sz="2300" b="1" dirty="0"/>
              <a:t> je </a:t>
            </a:r>
            <a:r>
              <a:rPr lang="en-US" sz="2300" b="1" dirty="0" err="1"/>
              <a:t>určite</a:t>
            </a:r>
            <a:r>
              <a:rPr lang="en-US" sz="2300" b="1" dirty="0"/>
              <a:t> </a:t>
            </a:r>
            <a:r>
              <a:rPr lang="en-US" sz="2300" b="1" dirty="0" err="1"/>
              <a:t>prostá</a:t>
            </a:r>
            <a:r>
              <a:rPr lang="en-US" sz="2300" b="1" dirty="0"/>
              <a:t>!!!</a:t>
            </a:r>
            <a:endParaRPr lang="sk-SK" sz="2300" b="1" dirty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" y="1271204"/>
            <a:ext cx="9078632" cy="36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1081</TotalTime>
  <Words>365</Words>
  <Application>Microsoft Office PowerPoint</Application>
  <PresentationFormat>Prezentácia na obrazovke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Ión − zasadacia miestnosť</vt:lpstr>
      <vt:lpstr>Funkcie</vt:lpstr>
      <vt:lpstr>1. Monotónnosť funkcie - rastúca</vt:lpstr>
      <vt:lpstr>1. Monotónnosť funkcie - klesajúca</vt:lpstr>
      <vt:lpstr>1. Monotónnosť funkcie - konštantná</vt:lpstr>
      <vt:lpstr>2. Párnosť funkcie</vt:lpstr>
      <vt:lpstr>2. Párnosť funkcie</vt:lpstr>
      <vt:lpstr>2. Párnosť funkcie</vt:lpstr>
      <vt:lpstr>3. Prostosť funkcie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Ivan</dc:creator>
  <cp:lastModifiedBy>Dušan Andraško</cp:lastModifiedBy>
  <cp:revision>49</cp:revision>
  <dcterms:created xsi:type="dcterms:W3CDTF">2017-11-13T16:03:08Z</dcterms:created>
  <dcterms:modified xsi:type="dcterms:W3CDTF">2021-04-19T03:39:45Z</dcterms:modified>
</cp:coreProperties>
</file>