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24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58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01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24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7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6862645" cy="2554758"/>
          </a:xfrm>
        </p:spPr>
        <p:txBody>
          <a:bodyPr/>
          <a:lstStyle/>
          <a:p>
            <a:r>
              <a:rPr lang="sk-SK" dirty="0" smtClean="0"/>
              <a:t>Funkcie – Vlastnosti 2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Matematika 1. </a:t>
            </a:r>
            <a:r>
              <a:rPr lang="sk-SK" dirty="0" smtClean="0"/>
              <a:t>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2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Ohraničenosť funkcie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25" y="1702057"/>
            <a:ext cx="5917475" cy="5155943"/>
          </a:xfrm>
          <a:prstGeom prst="rect">
            <a:avLst/>
          </a:prstGeom>
        </p:spPr>
      </p:pic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3" y="2131843"/>
            <a:ext cx="8752118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ohraničenosť </a:t>
            </a:r>
          </a:p>
          <a:p>
            <a:pPr marL="0" indent="0">
              <a:buNone/>
            </a:pPr>
            <a:r>
              <a:rPr lang="sk-SK" sz="2300" b="1" dirty="0" smtClean="0"/>
              <a:t>funkcie na D(f) </a:t>
            </a:r>
          </a:p>
          <a:p>
            <a:pPr marL="0" indent="0">
              <a:buNone/>
            </a:pPr>
            <a:r>
              <a:rPr lang="sk-SK" sz="2300" b="1" dirty="0" smtClean="0"/>
              <a:t>a potom na </a:t>
            </a:r>
            <a:r>
              <a:rPr lang="nn-NO" sz="2300" b="1" dirty="0" smtClean="0"/>
              <a:t>množine</a:t>
            </a:r>
            <a:endParaRPr lang="sk-SK" sz="2300" b="1" dirty="0" smtClean="0"/>
          </a:p>
          <a:p>
            <a:pPr marL="0" indent="0">
              <a:buNone/>
            </a:pPr>
            <a:r>
              <a:rPr lang="nn-NO" sz="2300" b="1" dirty="0" smtClean="0"/>
              <a:t> </a:t>
            </a:r>
            <a:r>
              <a:rPr lang="nn-NO" sz="2300" b="1" dirty="0"/>
              <a:t>M = </a:t>
            </a:r>
            <a:r>
              <a:rPr lang="nn-NO" sz="3600" b="1" dirty="0" smtClean="0"/>
              <a:t>‹</a:t>
            </a:r>
            <a:r>
              <a:rPr lang="nn-NO" sz="2300" b="1" dirty="0" smtClean="0"/>
              <a:t>−</a:t>
            </a:r>
            <a:r>
              <a:rPr lang="nn-NO" sz="2300" b="1" dirty="0"/>
              <a:t>1; </a:t>
            </a:r>
            <a:r>
              <a:rPr lang="nn-NO" sz="2300" b="1" dirty="0" smtClean="0"/>
              <a:t>1</a:t>
            </a:r>
            <a:r>
              <a:rPr lang="nn-NO" sz="3600" b="1" dirty="0" smtClean="0"/>
              <a:t>›</a:t>
            </a:r>
            <a:r>
              <a:rPr lang="sk-SK" sz="2300" b="1" dirty="0" smtClean="0"/>
              <a:t>.</a:t>
            </a:r>
            <a:endParaRPr lang="sk-SK" sz="2300" b="1" dirty="0"/>
          </a:p>
        </p:txBody>
      </p:sp>
    </p:spTree>
    <p:extLst>
      <p:ext uri="{BB962C8B-B14F-4D97-AF65-F5344CB8AC3E}">
        <p14:creationId xmlns:p14="http://schemas.microsoft.com/office/powerpoint/2010/main" val="16883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Ohraničenosť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3" y="2131843"/>
            <a:ext cx="8752118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ohraničenosť funkcie na D(f)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30" y="2503304"/>
            <a:ext cx="5577024" cy="422661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11" y="2636042"/>
            <a:ext cx="4733941" cy="390845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11" y="2508264"/>
            <a:ext cx="4894832" cy="41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3. 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r>
              <a:rPr lang="sk-SK" sz="2300" b="1" dirty="0"/>
              <a:t>Táto funkcia patrí medzi </a:t>
            </a:r>
            <a:r>
              <a:rPr lang="sk-SK" sz="2300" b="1" dirty="0" smtClean="0">
                <a:solidFill>
                  <a:srgbClr val="FF0000"/>
                </a:solidFill>
              </a:rPr>
              <a:t>periodické </a:t>
            </a:r>
            <a:r>
              <a:rPr lang="sk-SK" sz="2300" b="1" dirty="0">
                <a:solidFill>
                  <a:srgbClr val="FF0000"/>
                </a:solidFill>
              </a:rPr>
              <a:t>funkcie</a:t>
            </a:r>
            <a:r>
              <a:rPr lang="sk-SK" sz="2300" b="1" dirty="0"/>
              <a:t>. </a:t>
            </a:r>
            <a:endParaRPr lang="sk-SK" sz="2300" b="1" dirty="0" smtClean="0"/>
          </a:p>
          <a:p>
            <a:pPr marL="0" indent="0">
              <a:buNone/>
            </a:pPr>
            <a:r>
              <a:rPr lang="sk-SK" sz="2300" b="1" dirty="0" smtClean="0"/>
              <a:t>Perióda - časový </a:t>
            </a:r>
            <a:r>
              <a:rPr lang="sk-SK" sz="2300" b="1" dirty="0"/>
              <a:t>úsek, ktorý uplynie medzi dvoma opakujúcim sa javmi.</a:t>
            </a:r>
          </a:p>
          <a:p>
            <a:pPr marL="0" indent="0">
              <a:buNone/>
            </a:pPr>
            <a:endParaRPr lang="pl-PL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00" y="3052898"/>
            <a:ext cx="3807871" cy="91821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35" y="1271204"/>
            <a:ext cx="5306430" cy="37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3. 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/>
              <a:t>Funkcia f sa nazýva </a:t>
            </a:r>
            <a:r>
              <a:rPr lang="sk-SK" sz="2300" b="1" dirty="0">
                <a:solidFill>
                  <a:srgbClr val="FF0000"/>
                </a:solidFill>
              </a:rPr>
              <a:t>periodická</a:t>
            </a:r>
            <a:r>
              <a:rPr lang="sk-SK" sz="2300" b="1" dirty="0"/>
              <a:t> práve vtedy, </a:t>
            </a:r>
            <a:r>
              <a:rPr lang="sk-SK" sz="2300" b="1" dirty="0" smtClean="0"/>
              <a:t>keď </a:t>
            </a:r>
            <a:r>
              <a:rPr lang="sk-SK" sz="2300" b="1" dirty="0"/>
              <a:t>existuje také kladné </a:t>
            </a:r>
            <a:r>
              <a:rPr lang="sk-SK" sz="2300" b="1" dirty="0" smtClean="0"/>
              <a:t>číslo p, že </a:t>
            </a:r>
            <a:r>
              <a:rPr lang="sk-SK" sz="2300" b="1" dirty="0"/>
              <a:t>pre každé celé </a:t>
            </a:r>
            <a:r>
              <a:rPr lang="sk-SK" sz="2300" b="1" dirty="0" smtClean="0"/>
              <a:t>číslo </a:t>
            </a:r>
            <a:r>
              <a:rPr lang="sk-SK" sz="2300" b="1" dirty="0"/>
              <a:t>k platí:</a:t>
            </a:r>
          </a:p>
          <a:p>
            <a:pPr marL="457200" indent="-457200">
              <a:buAutoNum type="arabicParenR"/>
            </a:pPr>
            <a:r>
              <a:rPr lang="sk-SK" sz="2300" b="1" dirty="0" smtClean="0"/>
              <a:t>ak </a:t>
            </a:r>
            <a:r>
              <a:rPr lang="sk-SK" sz="2300" b="1" dirty="0"/>
              <a:t>x </a:t>
            </a:r>
            <a:r>
              <a:rPr lang="az-Cyrl-AZ" sz="2300" b="1" dirty="0" smtClean="0"/>
              <a:t>є</a:t>
            </a:r>
            <a:r>
              <a:rPr lang="sk-SK" sz="2300" b="1" dirty="0" smtClean="0"/>
              <a:t> D(f</a:t>
            </a:r>
            <a:r>
              <a:rPr lang="sk-SK" sz="2300" b="1" dirty="0"/>
              <a:t>), tak aj x + </a:t>
            </a:r>
            <a:r>
              <a:rPr lang="sk-SK" sz="2300" b="1" dirty="0" err="1" smtClean="0"/>
              <a:t>k.p</a:t>
            </a:r>
            <a:r>
              <a:rPr lang="sk-SK" sz="2300" b="1" dirty="0" smtClean="0"/>
              <a:t> </a:t>
            </a:r>
            <a:r>
              <a:rPr lang="az-Cyrl-AZ" sz="2300" b="1" dirty="0" smtClean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D(f</a:t>
            </a:r>
            <a:r>
              <a:rPr lang="sk-SK" sz="2300" b="1" dirty="0" smtClean="0"/>
              <a:t>)</a:t>
            </a:r>
          </a:p>
          <a:p>
            <a:pPr marL="457200" indent="-457200">
              <a:buAutoNum type="arabicParenR"/>
            </a:pPr>
            <a:r>
              <a:rPr lang="sk-SK" sz="2300" b="1" dirty="0" smtClean="0"/>
              <a:t>f</a:t>
            </a:r>
            <a:r>
              <a:rPr lang="sk-SK" sz="2300" b="1" dirty="0" smtClean="0"/>
              <a:t>(x </a:t>
            </a:r>
            <a:r>
              <a:rPr lang="sk-SK" sz="2300" b="1" dirty="0"/>
              <a:t>+ </a:t>
            </a:r>
            <a:r>
              <a:rPr lang="sk-SK" sz="2300" b="1" dirty="0" err="1" smtClean="0"/>
              <a:t>k.p</a:t>
            </a:r>
            <a:r>
              <a:rPr lang="sk-SK" sz="2300" b="1" dirty="0"/>
              <a:t>) = f(x).</a:t>
            </a:r>
          </a:p>
          <a:p>
            <a:pPr marL="0" indent="0">
              <a:buNone/>
            </a:pPr>
            <a:r>
              <a:rPr lang="sk-SK" sz="2300" b="1" dirty="0" smtClean="0"/>
              <a:t>Číslo </a:t>
            </a:r>
            <a:r>
              <a:rPr lang="sk-SK" sz="2300" b="1" dirty="0"/>
              <a:t>p nazývame perióda funkcie f</a:t>
            </a:r>
            <a:r>
              <a:rPr lang="sk-SK" sz="2300" b="1" dirty="0" smtClean="0"/>
              <a:t>.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02" y="4323118"/>
            <a:ext cx="8783981" cy="25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3. 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Rozhodnite, či sú funkcie periodické: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91" y="2950164"/>
            <a:ext cx="6139180" cy="318937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91" y="2845048"/>
            <a:ext cx="5980794" cy="339960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0" y="2845048"/>
            <a:ext cx="7711395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smtClean="0"/>
              <a:t>3. </a:t>
            </a:r>
            <a:r>
              <a:rPr lang="sk-SK" dirty="0" smtClean="0"/>
              <a:t>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Načrtnite </a:t>
            </a:r>
            <a:r>
              <a:rPr lang="sk-SK" sz="2300" b="1" dirty="0"/>
              <a:t>graf funkcie, ktorá je periodická a </a:t>
            </a:r>
            <a:r>
              <a:rPr lang="sk-SK" sz="2300" b="1" dirty="0" smtClean="0"/>
              <a:t>súčasne</a:t>
            </a:r>
            <a:r>
              <a:rPr lang="sk-SK" sz="2300" b="1" dirty="0"/>
              <a:t>:</a:t>
            </a:r>
          </a:p>
          <a:p>
            <a:pPr marL="0" indent="0">
              <a:buNone/>
            </a:pPr>
            <a:r>
              <a:rPr lang="sk-SK" sz="2300" b="1" dirty="0"/>
              <a:t>a) je </a:t>
            </a:r>
            <a:r>
              <a:rPr lang="sk-SK" sz="2300" b="1" dirty="0" smtClean="0"/>
              <a:t>ohraničená </a:t>
            </a:r>
            <a:r>
              <a:rPr lang="sk-SK" sz="2300" b="1" dirty="0"/>
              <a:t>a párna;</a:t>
            </a:r>
          </a:p>
          <a:p>
            <a:pPr marL="0" indent="0">
              <a:buNone/>
            </a:pPr>
            <a:r>
              <a:rPr lang="sk-SK" sz="2300" b="1" dirty="0"/>
              <a:t>b) je zhora </a:t>
            </a:r>
            <a:r>
              <a:rPr lang="sk-SK" sz="2300" b="1" dirty="0" smtClean="0"/>
              <a:t>ohraničená</a:t>
            </a:r>
            <a:r>
              <a:rPr lang="sk-SK" sz="2300" b="1" dirty="0"/>
              <a:t>, ale nie je zdola </a:t>
            </a:r>
            <a:r>
              <a:rPr lang="sk-SK" sz="2300" b="1" dirty="0" smtClean="0"/>
              <a:t>ohraničená</a:t>
            </a:r>
            <a:r>
              <a:rPr lang="sk-SK" sz="2300" b="1" dirty="0"/>
              <a:t>.</a:t>
            </a:r>
            <a:endParaRPr lang="sk-SK" sz="2300" b="1" dirty="0" smtClean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7" y="3929993"/>
            <a:ext cx="7334388" cy="216707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3430317"/>
            <a:ext cx="7138445" cy="31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1. 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35129" y="5841275"/>
            <a:ext cx="8425543" cy="101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Maximálna hodnota – 0,8001</a:t>
            </a:r>
          </a:p>
          <a:p>
            <a:pPr marL="0" indent="0">
              <a:buNone/>
            </a:pPr>
            <a:r>
              <a:rPr lang="sk-SK" sz="2400" b="1" dirty="0" smtClean="0"/>
              <a:t>Minimálna hodnota – 0,7228</a:t>
            </a:r>
            <a:endParaRPr lang="sk-SK" sz="24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3" y="1170103"/>
            <a:ext cx="7174064" cy="46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9131" y="954481"/>
            <a:ext cx="7855550" cy="711359"/>
          </a:xfrm>
        </p:spPr>
        <p:txBody>
          <a:bodyPr/>
          <a:lstStyle/>
          <a:p>
            <a:r>
              <a:rPr lang="sk-SK" dirty="0" smtClean="0"/>
              <a:t>1. Extrémy funkcie – globálne a lokálne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4135" y="2889070"/>
            <a:ext cx="8425543" cy="272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/>
              <a:t>Ak budeme </a:t>
            </a:r>
            <a:r>
              <a:rPr lang="sk-SK" sz="2400" b="1" dirty="0" smtClean="0"/>
              <a:t>hovoriť </a:t>
            </a:r>
            <a:r>
              <a:rPr lang="sk-SK" sz="2400" b="1" dirty="0"/>
              <a:t>o maxime a </a:t>
            </a:r>
            <a:r>
              <a:rPr lang="sk-SK" sz="2400" b="1" dirty="0" smtClean="0"/>
              <a:t>minime na </a:t>
            </a:r>
            <a:r>
              <a:rPr lang="sk-SK" sz="2400" b="1" dirty="0"/>
              <a:t>celom </a:t>
            </a:r>
            <a:r>
              <a:rPr lang="sk-SK" sz="2400" b="1" dirty="0" smtClean="0"/>
              <a:t>definičnom </a:t>
            </a:r>
            <a:r>
              <a:rPr lang="sk-SK" sz="2400" b="1" dirty="0"/>
              <a:t>obore funkcie, </a:t>
            </a:r>
            <a:r>
              <a:rPr lang="sk-SK" sz="2400" b="1" dirty="0" smtClean="0"/>
              <a:t>nazývame ich </a:t>
            </a:r>
            <a:r>
              <a:rPr lang="sk-SK" sz="2400" b="1" dirty="0" smtClean="0">
                <a:solidFill>
                  <a:srgbClr val="FF0000"/>
                </a:solidFill>
              </a:rPr>
              <a:t>globálne</a:t>
            </a:r>
            <a:r>
              <a:rPr lang="sk-SK" sz="2400" b="1" dirty="0"/>
              <a:t>, teda celkové. </a:t>
            </a: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Ak však nájdeme </a:t>
            </a:r>
            <a:r>
              <a:rPr lang="sk-SK" sz="2400" b="1" dirty="0"/>
              <a:t>maximum alebo minimum len na nejakej </a:t>
            </a:r>
            <a:r>
              <a:rPr lang="sk-SK" sz="2400" b="1" dirty="0" smtClean="0"/>
              <a:t>časti definičného </a:t>
            </a:r>
            <a:r>
              <a:rPr lang="sk-SK" sz="2400" b="1" dirty="0"/>
              <a:t>oboru</a:t>
            </a:r>
            <a:r>
              <a:rPr lang="sk-SK" sz="2400" b="1" dirty="0" smtClean="0"/>
              <a:t>, budeme </a:t>
            </a:r>
            <a:r>
              <a:rPr lang="sk-SK" sz="2400" b="1" dirty="0"/>
              <a:t>ho </a:t>
            </a:r>
            <a:r>
              <a:rPr lang="sk-SK" sz="2400" b="1" dirty="0" smtClean="0"/>
              <a:t>nazývať </a:t>
            </a:r>
            <a:r>
              <a:rPr lang="sk-SK" sz="2400" b="1" dirty="0">
                <a:solidFill>
                  <a:srgbClr val="FF0000"/>
                </a:solidFill>
              </a:rPr>
              <a:t>lokálne</a:t>
            </a:r>
            <a:r>
              <a:rPr lang="sk-SK" sz="2400" b="1" dirty="0"/>
              <a:t>, </a:t>
            </a:r>
            <a:r>
              <a:rPr lang="sk-SK" sz="2400" b="1" dirty="0" smtClean="0"/>
              <a:t>teda miestne.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604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26569" y="5958841"/>
            <a:ext cx="8425543" cy="89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Určte lokálne a globálne extrémy funkcie.</a:t>
            </a:r>
            <a:endParaRPr lang="sk-SK" sz="24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9" y="277721"/>
            <a:ext cx="8242663" cy="54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807423" cy="711359"/>
          </a:xfrm>
        </p:spPr>
        <p:txBody>
          <a:bodyPr/>
          <a:lstStyle/>
          <a:p>
            <a:r>
              <a:rPr lang="sk-SK" dirty="0" smtClean="0"/>
              <a:t>1. Extrémy funkcie – max. a min.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9813" y="4770541"/>
            <a:ext cx="8752118" cy="208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Funkcia </a:t>
            </a:r>
            <a:r>
              <a:rPr lang="sk-SK" sz="2300" b="1" dirty="0"/>
              <a:t>f má v bode </a:t>
            </a:r>
            <a:r>
              <a:rPr lang="sk-SK" sz="2300" b="1" dirty="0" smtClean="0"/>
              <a:t>a</a:t>
            </a:r>
            <a:r>
              <a:rPr lang="az-Cyrl-AZ" sz="2300" b="1" dirty="0"/>
              <a:t> є </a:t>
            </a:r>
            <a:r>
              <a:rPr lang="sk-SK" sz="2300" b="1" dirty="0" smtClean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maximum</a:t>
            </a:r>
            <a:r>
              <a:rPr lang="sk-SK" sz="2300" b="1" dirty="0"/>
              <a:t> na množine M práve</a:t>
            </a:r>
          </a:p>
          <a:p>
            <a:pPr marL="0" indent="0">
              <a:buNone/>
            </a:pP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platí f(x) </a:t>
            </a:r>
            <a:r>
              <a:rPr lang="sk-SK" sz="2300" b="1" dirty="0" smtClean="0"/>
              <a:t>≤ </a:t>
            </a:r>
            <a:r>
              <a:rPr lang="sk-SK" sz="2300" b="1" dirty="0"/>
              <a:t>f(a).</a:t>
            </a:r>
          </a:p>
          <a:p>
            <a:pPr marL="0" indent="0">
              <a:buNone/>
            </a:pPr>
            <a:r>
              <a:rPr lang="sk-SK" sz="2300" b="1" dirty="0"/>
              <a:t>F</a:t>
            </a:r>
            <a:r>
              <a:rPr lang="sk-SK" sz="2300" b="1" dirty="0" smtClean="0"/>
              <a:t>unkcia </a:t>
            </a:r>
            <a:r>
              <a:rPr lang="sk-SK" sz="2300" b="1" dirty="0"/>
              <a:t>f má v bode b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minimum</a:t>
            </a:r>
            <a:r>
              <a:rPr lang="sk-SK" sz="2300" b="1" dirty="0"/>
              <a:t> na množine M práve</a:t>
            </a:r>
          </a:p>
          <a:p>
            <a:pPr marL="0" indent="0">
              <a:buNone/>
            </a:pP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platí f(x) </a:t>
            </a:r>
            <a:r>
              <a:rPr lang="sk-SK" sz="2300" b="1" dirty="0" smtClean="0"/>
              <a:t>≥ </a:t>
            </a:r>
            <a:r>
              <a:rPr lang="sk-SK" sz="2300" b="1" dirty="0"/>
              <a:t>f(b).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9" y="1179764"/>
            <a:ext cx="6804333" cy="34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1. 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037638"/>
            <a:ext cx="8752118" cy="82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Určte extrémy funkcie na obrázku:</a:t>
            </a:r>
            <a:endParaRPr lang="sk-SK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35" y="182109"/>
            <a:ext cx="6913757" cy="58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1. 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037638"/>
            <a:ext cx="8752118" cy="82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Určte extrémy funkcie na obrázku:</a:t>
            </a:r>
            <a:endParaRPr lang="sk-SK" sz="23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7590"/>
            <a:ext cx="9235065" cy="41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Ohraničenosť funkcie</a:t>
            </a:r>
            <a:endParaRPr lang="sk-SK" dirty="0"/>
          </a:p>
        </p:txBody>
      </p:sp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3" y="1366701"/>
            <a:ext cx="8170954" cy="52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2. Ohraničenosť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04503" y="2131843"/>
                <a:ext cx="8752118" cy="40991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>
                    <a:solidFill>
                      <a:srgbClr val="FF0000"/>
                    </a:solidFill>
                  </a:rPr>
                  <a:t>zhora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 </a:t>
                </a:r>
                <a:r>
                  <a:rPr lang="sk-SK" sz="23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sk-SK" sz="2300" b="1" dirty="0"/>
                  <a:t> D práve vtedy, </a:t>
                </a:r>
                <a:r>
                  <a:rPr lang="sk-SK" sz="2300" b="1" dirty="0" smtClean="0"/>
                  <a:t>ak existuje </a:t>
                </a:r>
                <a:r>
                  <a:rPr lang="sk-SK" sz="2300" b="1" dirty="0"/>
                  <a:t>také </a:t>
                </a:r>
                <a:r>
                  <a:rPr lang="sk-SK" sz="2300" b="1" dirty="0" smtClean="0"/>
                  <a:t>číslo </a:t>
                </a:r>
                <a:r>
                  <a:rPr lang="sk-SK" sz="2300" b="1" dirty="0"/>
                  <a:t>h, že pre všetky x </a:t>
                </a:r>
                <a:r>
                  <a:rPr lang="az-Cyrl-AZ" sz="2300" b="1" dirty="0" smtClean="0"/>
                  <a:t>є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M platí f(x) </a:t>
                </a:r>
                <a:r>
                  <a:rPr lang="sk-SK" sz="2300" b="1" dirty="0" smtClean="0"/>
                  <a:t>≤ </a:t>
                </a:r>
                <a:r>
                  <a:rPr lang="sk-SK" sz="2300" b="1" dirty="0"/>
                  <a:t>h. </a:t>
                </a:r>
                <a:r>
                  <a:rPr lang="sk-SK" sz="2300" b="1" dirty="0" smtClean="0"/>
                  <a:t>Číslu </a:t>
                </a:r>
                <a:r>
                  <a:rPr lang="sk-SK" sz="2300" b="1" dirty="0"/>
                  <a:t>h </a:t>
                </a:r>
                <a:r>
                  <a:rPr lang="sk-SK" sz="2300" b="1" dirty="0" smtClean="0"/>
                  <a:t>hovoríme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horné ohraničenie (horná hranica)</a:t>
                </a:r>
                <a:r>
                  <a:rPr lang="sk-SK" sz="2300" b="1" dirty="0" smtClean="0"/>
                  <a:t>.</a:t>
                </a:r>
                <a:endParaRPr lang="sk-SK" sz="2300" b="1" dirty="0"/>
              </a:p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>
                    <a:solidFill>
                      <a:srgbClr val="FF0000"/>
                    </a:solidFill>
                  </a:rPr>
                  <a:t>zdola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 </a:t>
                </a:r>
                <a:r>
                  <a:rPr lang="sk-SK" sz="2300" b="1" dirty="0"/>
                  <a:t>na množine M ⊂ D práve vtedy, </a:t>
                </a:r>
                <a:r>
                  <a:rPr lang="sk-SK" sz="2300" b="1" dirty="0" smtClean="0"/>
                  <a:t>ak existuje </a:t>
                </a:r>
                <a:r>
                  <a:rPr lang="sk-SK" sz="2300" b="1" dirty="0"/>
                  <a:t>také </a:t>
                </a:r>
                <a:r>
                  <a:rPr lang="sk-SK" sz="2300" b="1" dirty="0" smtClean="0"/>
                  <a:t>číslo </a:t>
                </a:r>
                <a:r>
                  <a:rPr lang="sk-SK" sz="2300" b="1" dirty="0"/>
                  <a:t>d, že pre všetky x </a:t>
                </a:r>
                <a:r>
                  <a:rPr lang="az-Cyrl-AZ" sz="2300" b="1" dirty="0" smtClean="0"/>
                  <a:t>є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M platí f(x) </a:t>
                </a:r>
                <a:r>
                  <a:rPr lang="sk-SK" sz="2300" b="1" dirty="0" smtClean="0"/>
                  <a:t>≥ </a:t>
                </a:r>
                <a:r>
                  <a:rPr lang="sk-SK" sz="2300" b="1" dirty="0"/>
                  <a:t>d. </a:t>
                </a:r>
                <a:r>
                  <a:rPr lang="sk-SK" sz="2300" b="1" dirty="0" smtClean="0"/>
                  <a:t>Číslu </a:t>
                </a:r>
                <a:r>
                  <a:rPr lang="sk-SK" sz="2300" b="1" dirty="0"/>
                  <a:t>d </a:t>
                </a:r>
                <a:r>
                  <a:rPr lang="sk-SK" sz="2300" b="1" dirty="0" smtClean="0"/>
                  <a:t>hovoríme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dolné ohraničenie (dolná hranica)</a:t>
                </a:r>
                <a:r>
                  <a:rPr lang="sk-SK" sz="23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na množine M ⊂ D práve vtedy, ak je </a:t>
                </a:r>
                <a:r>
                  <a:rPr lang="sk-SK" sz="2300" b="1" dirty="0" smtClean="0"/>
                  <a:t>na množine </a:t>
                </a:r>
                <a:r>
                  <a:rPr lang="sk-SK" sz="2300" b="1" dirty="0"/>
                  <a:t>M </a:t>
                </a:r>
                <a:r>
                  <a:rPr lang="sk-SK" sz="2300" b="1" dirty="0" smtClean="0"/>
                  <a:t>ohraničená </a:t>
                </a:r>
                <a:r>
                  <a:rPr lang="sk-SK" sz="2300" b="1" dirty="0"/>
                  <a:t>zhora a </a:t>
                </a:r>
                <a:r>
                  <a:rPr lang="sk-SK" sz="2300" b="1" dirty="0" smtClean="0"/>
                  <a:t>súčasne </a:t>
                </a:r>
                <a:r>
                  <a:rPr lang="sk-SK" sz="2300" b="1" dirty="0"/>
                  <a:t>aj zdola.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3" y="2131843"/>
                <a:ext cx="8752118" cy="4099140"/>
              </a:xfrm>
              <a:blipFill>
                <a:blip r:embed="rId2"/>
                <a:stretch>
                  <a:fillRect l="-975" t="-20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1099</TotalTime>
  <Words>433</Words>
  <Application>Microsoft Office PowerPoint</Application>
  <PresentationFormat>Prezentácia na obrazovke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Ión − zasadacia miestnosť</vt:lpstr>
      <vt:lpstr>Funkcie – Vlastnosti 2</vt:lpstr>
      <vt:lpstr>1. Extrémy funkcie</vt:lpstr>
      <vt:lpstr>1. Extrémy funkcie – globálne a lokálne</vt:lpstr>
      <vt:lpstr>Extrémy funkcie</vt:lpstr>
      <vt:lpstr>1. Extrémy funkcie – max. a min.</vt:lpstr>
      <vt:lpstr>1. Extrémy funkcie</vt:lpstr>
      <vt:lpstr>1. Extrémy funkcie</vt:lpstr>
      <vt:lpstr>2. Ohraničenosť funkcie</vt:lpstr>
      <vt:lpstr>2. Ohraničenosť funkcie</vt:lpstr>
      <vt:lpstr>2. Ohraničenosť funkcie</vt:lpstr>
      <vt:lpstr>2. Ohraničenosť funkcie</vt:lpstr>
      <vt:lpstr>3. Periodické funkcie</vt:lpstr>
      <vt:lpstr>3. Periodické funkcie</vt:lpstr>
      <vt:lpstr>3. Periodické funkcie</vt:lpstr>
      <vt:lpstr>3. Periodické funkcie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Ivan</dc:creator>
  <cp:lastModifiedBy>Dušan Andraško</cp:lastModifiedBy>
  <cp:revision>50</cp:revision>
  <dcterms:created xsi:type="dcterms:W3CDTF">2017-11-13T16:03:08Z</dcterms:created>
  <dcterms:modified xsi:type="dcterms:W3CDTF">2021-04-22T06:02:10Z</dcterms:modified>
</cp:coreProperties>
</file>