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Se&#353;i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List1!$B$4</c:f>
              <c:strCache>
                <c:ptCount val="1"/>
                <c:pt idx="0">
                  <c:v>vreckové - 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List1!$C$3:$G$3</c:f>
              <c:numCache>
                <c:formatCode>General</c:formatCode>
                <c:ptCount val="5"/>
                <c:pt idx="0">
                  <c:v>20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List1!$C$4:$G$4</c:f>
              <c:numCache>
                <c:formatCode>General</c:formatCode>
                <c:ptCount val="5"/>
                <c:pt idx="0">
                  <c:v>100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3C-47E4-B820-1B260D6DE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1403535"/>
        <c:axId val="1131406447"/>
      </c:scatterChart>
      <c:valAx>
        <c:axId val="1131403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131406447"/>
        <c:crosses val="autoZero"/>
        <c:crossBetween val="midCat"/>
      </c:valAx>
      <c:valAx>
        <c:axId val="113140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1314035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4AB-B100-4559-93DF-DDB62E54E78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22F-992A-43FA-9851-3F4DE89417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858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4AB-B100-4559-93DF-DDB62E54E78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22F-992A-43FA-9851-3F4DE89417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937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4AB-B100-4559-93DF-DDB62E54E78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22F-992A-43FA-9851-3F4DE894174A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23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4AB-B100-4559-93DF-DDB62E54E78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22F-992A-43FA-9851-3F4DE89417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9306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4AB-B100-4559-93DF-DDB62E54E78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22F-992A-43FA-9851-3F4DE894174A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9369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4AB-B100-4559-93DF-DDB62E54E78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22F-992A-43FA-9851-3F4DE89417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5046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4AB-B100-4559-93DF-DDB62E54E78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22F-992A-43FA-9851-3F4DE89417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3004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4AB-B100-4559-93DF-DDB62E54E78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22F-992A-43FA-9851-3F4DE89417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0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4AB-B100-4559-93DF-DDB62E54E78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22F-992A-43FA-9851-3F4DE89417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916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4AB-B100-4559-93DF-DDB62E54E78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22F-992A-43FA-9851-3F4DE89417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074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4AB-B100-4559-93DF-DDB62E54E78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22F-992A-43FA-9851-3F4DE89417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74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4AB-B100-4559-93DF-DDB62E54E78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22F-992A-43FA-9851-3F4DE89417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62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4AB-B100-4559-93DF-DDB62E54E78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22F-992A-43FA-9851-3F4DE89417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593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4AB-B100-4559-93DF-DDB62E54E78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22F-992A-43FA-9851-3F4DE89417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124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4AB-B100-4559-93DF-DDB62E54E78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22F-992A-43FA-9851-3F4DE89417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81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4AB-B100-4559-93DF-DDB62E54E78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22F-992A-43FA-9851-3F4DE89417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268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54AB-B100-4559-93DF-DDB62E54E78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8CB22F-992A-43FA-9851-3F4DE89417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147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Graf a rovnica priamej úmernosti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Vzorové príklady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0695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Príklad 1:</a:t>
            </a:r>
            <a:r>
              <a:rPr lang="sk-SK" sz="1800" dirty="0" smtClean="0"/>
              <a:t/>
            </a:r>
            <a:br>
              <a:rPr lang="sk-SK" sz="1800" dirty="0" smtClean="0"/>
            </a:br>
            <a:r>
              <a:rPr lang="sk-SK" sz="1800" dirty="0" smtClean="0"/>
              <a:t>Zuzana dostane od rodičov mesačne vreckové 12 eur. Koľko eur je to za 1, 2, 3, 4, 5 mesiacov?</a:t>
            </a:r>
            <a:endParaRPr lang="sk-SK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77334" y="1780674"/>
                <a:ext cx="4558809" cy="48992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Riešenie:</a:t>
                </a:r>
                <a:endParaRPr lang="sk-SK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sk-SK" sz="2000" dirty="0" smtClean="0"/>
                  <a:t>Počet mesiacov........................x</a:t>
                </a:r>
              </a:p>
              <a:p>
                <a:pPr marL="0" indent="0">
                  <a:buNone/>
                </a:pPr>
                <a:r>
                  <a:rPr lang="sk-SK" sz="2000" dirty="0" smtClean="0"/>
                  <a:t>Suma v eurách.........................y</a:t>
                </a:r>
              </a:p>
              <a:p>
                <a:pPr marL="0" indent="0">
                  <a:buNone/>
                </a:pPr>
                <a:endParaRPr lang="sk-SK" sz="2000" dirty="0" smtClean="0"/>
              </a:p>
              <a:p>
                <a:pPr marL="0" indent="0">
                  <a:buNone/>
                </a:pPr>
                <a:endParaRPr lang="sk-SK" sz="2000" dirty="0"/>
              </a:p>
              <a:p>
                <a:pPr marL="0" indent="0">
                  <a:buNone/>
                </a:pPr>
                <a:endParaRPr lang="sk-SK" sz="2000" dirty="0" smtClean="0"/>
              </a:p>
              <a:p>
                <a:pPr marL="0" indent="0">
                  <a:buNone/>
                </a:pPr>
                <a:r>
                  <a:rPr lang="sk-SK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Rovnica priamej úmernosti: </a:t>
                </a:r>
                <a:endParaRPr lang="sk-SK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sk-SK" sz="2000" dirty="0" smtClean="0">
                    <a:solidFill>
                      <a:srgbClr val="FF0000"/>
                    </a:solidFill>
                  </a:rPr>
                  <a:t>y </a:t>
                </a:r>
                <a:r>
                  <a:rPr lang="sk-SK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sk-SK" sz="2000" dirty="0" err="1" smtClean="0">
                    <a:solidFill>
                      <a:srgbClr val="FF0000"/>
                    </a:solidFill>
                  </a:rPr>
                  <a:t>k.x</a:t>
                </a:r>
                <a:r>
                  <a:rPr lang="sk-SK" sz="2000" smtClean="0"/>
                  <a:t>, </a:t>
                </a:r>
                <a:endParaRPr lang="sk-SK" sz="2000" smtClean="0"/>
              </a:p>
              <a:p>
                <a:pPr marL="0" indent="0">
                  <a:buNone/>
                </a:pPr>
                <a:r>
                  <a:rPr lang="sk-SK" sz="2000" smtClean="0"/>
                  <a:t>kde </a:t>
                </a:r>
                <a:r>
                  <a:rPr lang="sk-SK" sz="2000" dirty="0" smtClean="0">
                    <a:solidFill>
                      <a:srgbClr val="FF0000"/>
                    </a:solidFill>
                  </a:rPr>
                  <a:t>k je koeficient </a:t>
                </a:r>
                <a:r>
                  <a:rPr lang="sk-SK" sz="2000" dirty="0" smtClean="0">
                    <a:solidFill>
                      <a:srgbClr val="FF0000"/>
                    </a:solidFill>
                  </a:rPr>
                  <a:t>priamej úmernosti</a:t>
                </a:r>
                <a:endParaRPr lang="sk-SK" sz="20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sk-SK" sz="2000" dirty="0" smtClean="0">
                    <a:solidFill>
                      <a:srgbClr val="FF0000"/>
                    </a:solidFill>
                  </a:rPr>
                  <a:t>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sk-SK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sk-SK" sz="2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sk-SK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den>
                    </m:f>
                  </m:oMath>
                </a14:m>
                <a:r>
                  <a:rPr lang="sk-SK" sz="2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sk-SK" sz="2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sk-SK" sz="2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sk-SK" sz="2000" dirty="0" smtClean="0"/>
                  <a:t> = </a:t>
                </a:r>
                <a:r>
                  <a:rPr lang="sk-SK" sz="2000" dirty="0" smtClean="0">
                    <a:solidFill>
                      <a:srgbClr val="FF0000"/>
                    </a:solidFill>
                  </a:rPr>
                  <a:t>12</a:t>
                </a:r>
                <a:r>
                  <a:rPr lang="sk-SK" sz="2000" dirty="0" smtClean="0"/>
                  <a:t>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sk-SK" sz="2000" dirty="0" smtClean="0"/>
              </a:p>
              <a:p>
                <a:pPr marL="0" indent="0">
                  <a:buNone/>
                </a:pPr>
                <a:r>
                  <a:rPr lang="sk-SK" sz="2000" dirty="0" smtClean="0">
                    <a:solidFill>
                      <a:srgbClr val="00B050"/>
                    </a:solidFill>
                  </a:rPr>
                  <a:t>y = 12.x</a:t>
                </a:r>
                <a:endParaRPr lang="sk-SK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77334" y="1780674"/>
                <a:ext cx="4558809" cy="4899259"/>
              </a:xfrm>
              <a:blipFill>
                <a:blip r:embed="rId2"/>
                <a:stretch>
                  <a:fillRect l="-1471" t="-871" r="-535" b="-99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175079" y="1805272"/>
            <a:ext cx="544969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 priamej úmernosti </a:t>
            </a:r>
            <a:endParaRPr lang="sk-SK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k-SK" sz="2000" dirty="0" smtClean="0"/>
              <a:t>– </a:t>
            </a:r>
            <a:r>
              <a:rPr lang="sk-SK" sz="2000" dirty="0" smtClean="0"/>
              <a:t>5 </a:t>
            </a:r>
            <a:r>
              <a:rPr lang="sk-SK" sz="2000" dirty="0" smtClean="0"/>
              <a:t>samostatných bodov</a:t>
            </a:r>
            <a:r>
              <a:rPr lang="sk-SK" sz="2000" dirty="0"/>
              <a:t> </a:t>
            </a:r>
            <a:r>
              <a:rPr lang="sk-SK" sz="2000" dirty="0" smtClean="0"/>
              <a:t>ležiacich na priamke</a:t>
            </a:r>
            <a:endParaRPr lang="sk-SK" sz="2000" dirty="0" smtClean="0"/>
          </a:p>
          <a:p>
            <a:pPr marL="0" indent="0">
              <a:buNone/>
            </a:pPr>
            <a:endParaRPr lang="sk-SK" sz="20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7" y="3466252"/>
            <a:ext cx="4436682" cy="809067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691" y="2747534"/>
            <a:ext cx="4584589" cy="2755631"/>
          </a:xfrm>
          <a:prstGeom prst="rect">
            <a:avLst/>
          </a:prstGeom>
        </p:spPr>
      </p:pic>
      <p:cxnSp>
        <p:nvCxnSpPr>
          <p:cNvPr id="8" name="Rovná spojnica 7"/>
          <p:cNvCxnSpPr/>
          <p:nvPr/>
        </p:nvCxnSpPr>
        <p:spPr>
          <a:xfrm flipV="1">
            <a:off x="5784783" y="3465093"/>
            <a:ext cx="3570973" cy="17710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4687" y="49782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sk-SK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Príklad 2:</a:t>
            </a: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>Boris dostane každý týždeň rovnaké vreckové. Za 5 mesiacov je to 100 eur. Ak neutratí ani cent, koľko si našetrí za 1 týždeň, 2 týždne, 3 týždne, 4 týždne? Riešenie zapíš do tabuľky a zostroj graf. pomocou rovnice zapíš závislosť hodnoty našetrenej sumy od počtu týždňov.</a:t>
            </a:r>
            <a:endParaRPr lang="sk-SK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24687" y="2160589"/>
                <a:ext cx="5032837" cy="41728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sz="1800" dirty="0" smtClean="0"/>
                  <a:t>1 mesiac .......................4 týždne</a:t>
                </a:r>
              </a:p>
              <a:p>
                <a:pPr marL="0" indent="0">
                  <a:buNone/>
                </a:pPr>
                <a:r>
                  <a:rPr lang="sk-SK" sz="1800" dirty="0" smtClean="0"/>
                  <a:t>5 mesiacov.....................5 . 4 = </a:t>
                </a:r>
                <a:r>
                  <a:rPr lang="sk-SK" sz="1800" dirty="0" smtClean="0">
                    <a:solidFill>
                      <a:srgbClr val="FF0000"/>
                    </a:solidFill>
                  </a:rPr>
                  <a:t>20 </a:t>
                </a:r>
                <a:r>
                  <a:rPr lang="sk-SK" sz="1800" dirty="0" smtClean="0"/>
                  <a:t>týždňov</a:t>
                </a:r>
              </a:p>
              <a:p>
                <a:pPr marL="0" indent="0">
                  <a:buNone/>
                </a:pPr>
                <a:r>
                  <a:rPr lang="sk-SK" sz="1800" dirty="0" smtClean="0"/>
                  <a:t>20 týždňov......................</a:t>
                </a:r>
                <a:r>
                  <a:rPr lang="sk-SK" sz="1800" dirty="0" smtClean="0">
                    <a:solidFill>
                      <a:srgbClr val="FF0000"/>
                    </a:solidFill>
                  </a:rPr>
                  <a:t>100</a:t>
                </a:r>
                <a:r>
                  <a:rPr lang="sk-SK" sz="1800" dirty="0" smtClean="0"/>
                  <a:t> eur </a:t>
                </a:r>
              </a:p>
              <a:p>
                <a:pPr marL="0" indent="0">
                  <a:buNone/>
                </a:pPr>
                <a:r>
                  <a:rPr lang="sk-SK" sz="1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Tabuľka:</a:t>
                </a:r>
              </a:p>
              <a:p>
                <a:pPr marL="0" indent="0">
                  <a:buNone/>
                </a:pPr>
                <a:endParaRPr lang="sk-SK" sz="1800" dirty="0"/>
              </a:p>
              <a:p>
                <a:pPr marL="0" indent="0">
                  <a:buNone/>
                </a:pPr>
                <a:endParaRPr lang="sk-SK" sz="1800" dirty="0" smtClean="0"/>
              </a:p>
              <a:p>
                <a:pPr marL="0" indent="0">
                  <a:buNone/>
                </a:pPr>
                <a:endParaRPr lang="sk-SK" sz="1800" dirty="0"/>
              </a:p>
              <a:p>
                <a:pPr marL="0" indent="0">
                  <a:buNone/>
                </a:pPr>
                <a:endParaRPr lang="sk-SK" sz="1800" dirty="0" smtClean="0"/>
              </a:p>
              <a:p>
                <a:pPr marL="0" indent="0">
                  <a:buNone/>
                </a:pPr>
                <a:r>
                  <a:rPr lang="sk-SK" sz="1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Rovnica priamej úmernosti: </a:t>
                </a:r>
                <a:endParaRPr lang="sk-SK" sz="1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sk-SK" sz="1800" dirty="0" smtClean="0">
                    <a:solidFill>
                      <a:srgbClr val="00B050"/>
                    </a:solidFill>
                  </a:rPr>
                  <a:t>y </a:t>
                </a:r>
                <a:r>
                  <a:rPr lang="sk-SK" sz="1800" dirty="0" smtClean="0">
                    <a:solidFill>
                      <a:srgbClr val="00B050"/>
                    </a:solidFill>
                  </a:rPr>
                  <a:t>= k . x </a:t>
                </a:r>
                <a14:m>
                  <m:oMath xmlns:m="http://schemas.openxmlformats.org/officeDocument/2006/math">
                    <m:r>
                      <a:rPr lang="sk-SK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sk-SK" sz="1800" dirty="0" smtClean="0"/>
                  <a:t> y = </a:t>
                </a:r>
                <a:r>
                  <a:rPr lang="sk-SK" sz="1800" dirty="0" smtClean="0">
                    <a:solidFill>
                      <a:srgbClr val="FF0000"/>
                    </a:solidFill>
                  </a:rPr>
                  <a:t>5</a:t>
                </a:r>
                <a:r>
                  <a:rPr lang="sk-SK" sz="1800" dirty="0" smtClean="0"/>
                  <a:t> . x</a:t>
                </a:r>
              </a:p>
              <a:p>
                <a:pPr marL="0" indent="0">
                  <a:buNone/>
                </a:pPr>
                <a:endParaRPr lang="sk-SK" sz="1800" dirty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24687" y="2160589"/>
                <a:ext cx="5032837" cy="4172834"/>
              </a:xfrm>
              <a:blipFill>
                <a:blip r:embed="rId2"/>
                <a:stretch>
                  <a:fillRect l="-1212" t="-8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917742" y="1957895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sz="1800" dirty="0" smtClean="0"/>
          </a:p>
          <a:p>
            <a:pPr marL="0" indent="0">
              <a:buNone/>
            </a:pPr>
            <a:r>
              <a:rPr lang="sk-SK" sz="1800" dirty="0" smtClean="0"/>
              <a:t>Graf tvorí  5 </a:t>
            </a:r>
            <a:r>
              <a:rPr lang="sk-SK" sz="1800" dirty="0" smtClean="0"/>
              <a:t>samostatných bodov</a:t>
            </a:r>
            <a:r>
              <a:rPr lang="sk-SK" sz="1800" dirty="0" smtClean="0"/>
              <a:t>.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49" y="3898282"/>
            <a:ext cx="4436682" cy="1193867"/>
          </a:xfrm>
          <a:prstGeom prst="rect">
            <a:avLst/>
          </a:prstGeom>
        </p:spPr>
      </p:pic>
      <p:graphicFrame>
        <p:nvGraphicFramePr>
          <p:cNvPr id="6" name="Graf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008921"/>
              </p:ext>
            </p:extLst>
          </p:nvPr>
        </p:nvGraphicFramePr>
        <p:xfrm>
          <a:off x="6172200" y="22070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Rovná spojnica 7"/>
          <p:cNvCxnSpPr/>
          <p:nvPr/>
        </p:nvCxnSpPr>
        <p:spPr>
          <a:xfrm flipV="1">
            <a:off x="6506678" y="2983832"/>
            <a:ext cx="3301465" cy="1684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144254"/>
          </a:xfrm>
        </p:spPr>
        <p:txBody>
          <a:bodyPr>
            <a:normAutofit/>
          </a:bodyPr>
          <a:lstStyle/>
          <a:p>
            <a:r>
              <a:rPr lang="sk-SK" dirty="0" smtClean="0"/>
              <a:t>Čo vyjadruje priama </a:t>
            </a:r>
            <a:r>
              <a:rPr lang="sk-SK" dirty="0" smtClean="0"/>
              <a:t>úmernosť, aký vzťah nezávislej a závislej premennej?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Aký je jej graf?</a:t>
            </a:r>
            <a:br>
              <a:rPr lang="sk-SK" dirty="0" smtClean="0"/>
            </a:br>
            <a:r>
              <a:rPr lang="sk-SK" dirty="0" smtClean="0"/>
              <a:t>Aký je predpis (vzorec) tejto funkcie</a:t>
            </a:r>
            <a:r>
              <a:rPr lang="sk-SK" dirty="0" smtClean="0"/>
              <a:t>?</a:t>
            </a:r>
            <a:br>
              <a:rPr lang="sk-SK" dirty="0" smtClean="0"/>
            </a:br>
            <a:r>
              <a:rPr lang="sk-SK" dirty="0" smtClean="0"/>
              <a:t>Čo je to koeficient priamej úmernosti?</a:t>
            </a:r>
            <a:endParaRPr lang="sk-SK" dirty="0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55" y="3274337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21015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Kancelář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celář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celář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109</Words>
  <Application>Microsoft Office PowerPoint</Application>
  <PresentationFormat>Širokouhlá</PresentationFormat>
  <Paragraphs>38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Trebuchet MS</vt:lpstr>
      <vt:lpstr>Wingdings 3</vt:lpstr>
      <vt:lpstr>Fazeta</vt:lpstr>
      <vt:lpstr>Graf a rovnica priamej úmernosti</vt:lpstr>
      <vt:lpstr>Príklad 1: Zuzana dostane od rodičov mesačne vreckové 12 eur. Koľko eur je to za 1, 2, 3, 4, 5 mesiacov?</vt:lpstr>
      <vt:lpstr>Príklad 2: Boris dostane každý týždeň rovnaké vreckové. Za 5 mesiacov je to 100 eur. Ak neutratí ani cent, koľko si našetrí za 1 týždeň, 2 týždne, 3 týždne, 4 týždne? Riešenie zapíš do tabuľky a zostroj graf. pomocou rovnice zapíš závislosť hodnoty našetrenej sumy od počtu týždňov.</vt:lpstr>
      <vt:lpstr>Čo vyjadruje priama úmernosť, aký vzťah nezávislej a závislej premennej? Aký je jej graf? Aký je predpis (vzorec) tejto funkcie? Čo je to koeficient priamej úmernosti?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 a rovnica priamej úmernosti</dc:title>
  <dc:creator>Home</dc:creator>
  <cp:lastModifiedBy>Dušan Andraško</cp:lastModifiedBy>
  <cp:revision>12</cp:revision>
  <dcterms:created xsi:type="dcterms:W3CDTF">2020-04-05T15:38:22Z</dcterms:created>
  <dcterms:modified xsi:type="dcterms:W3CDTF">2021-05-10T03:52:04Z</dcterms:modified>
</cp:coreProperties>
</file>