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Se&#353;it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Se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803149606299212E-2"/>
          <c:y val="5.5555555555555552E-2"/>
          <c:w val="0.89974540682414694"/>
          <c:h val="0.8416746864975212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List1!$B$4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List1!$C$3:$F$3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List1!$C$4:$F$4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53-458C-993B-1F5598798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5448000"/>
        <c:axId val="1155448416"/>
      </c:scatterChart>
      <c:valAx>
        <c:axId val="1155448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55448416"/>
        <c:crosses val="autoZero"/>
        <c:crossBetween val="midCat"/>
      </c:valAx>
      <c:valAx>
        <c:axId val="115544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55448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469816272965886E-2"/>
          <c:y val="5.5555555555555552E-2"/>
          <c:w val="0.89653018372703408"/>
          <c:h val="0.8416746864975212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List2!$B$5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List2!$C$4:$G$4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</c:numCache>
            </c:numRef>
          </c:xVal>
          <c:yVal>
            <c:numRef>
              <c:f>List2!$C$5:$G$5</c:f>
              <c:numCache>
                <c:formatCode>General</c:formatCode>
                <c:ptCount val="5"/>
                <c:pt idx="0">
                  <c:v>36</c:v>
                </c:pt>
                <c:pt idx="1">
                  <c:v>18</c:v>
                </c:pt>
                <c:pt idx="2">
                  <c:v>12</c:v>
                </c:pt>
                <c:pt idx="3">
                  <c:v>9</c:v>
                </c:pt>
                <c:pt idx="4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7B-40EB-B867-5C9B08AE52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499008"/>
        <c:axId val="1156502336"/>
      </c:scatterChart>
      <c:valAx>
        <c:axId val="115649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56502336"/>
        <c:crosses val="autoZero"/>
        <c:crossBetween val="midCat"/>
      </c:valAx>
      <c:valAx>
        <c:axId val="115650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56499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428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19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04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267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91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577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47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32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393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4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581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8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47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71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75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7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F2D-7255-400F-B7B7-C87D0EFC4ABA}" type="datetimeFigureOut">
              <a:rPr lang="sk-SK" smtClean="0"/>
              <a:t>17. 5. 2021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ADC8EF-9611-4776-84B3-A6A7335E8A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052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Graf a rovnica nepriamej úmernosti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Vzorové príklady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1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9109137" cy="1550989"/>
          </a:xfrm>
        </p:spPr>
        <p:txBody>
          <a:bodyPr>
            <a:normAutofit/>
          </a:bodyPr>
          <a:lstStyle/>
          <a:p>
            <a:r>
              <a:rPr lang="sk-SK" sz="1800" b="1" dirty="0" smtClean="0"/>
              <a:t>PRÍKLAD 1: </a:t>
            </a: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 smtClean="0"/>
              <a:t>Karol by vymaľoval telocvičňu sám za 6 hodín.</a:t>
            </a:r>
            <a:br>
              <a:rPr lang="sk-SK" sz="1800" dirty="0" smtClean="0"/>
            </a:br>
            <a:r>
              <a:rPr lang="sk-SK" sz="1800" dirty="0" smtClean="0"/>
              <a:t>a) Za koľko hodín by vymaľoval telocvičňu s jedným, s dvomi, s tromi, so štyrmi kamarátmi? Riešenie napíš do tabuľky a zostroj graf.</a:t>
            </a:r>
            <a:br>
              <a:rPr lang="sk-SK" sz="1800" dirty="0" smtClean="0"/>
            </a:br>
            <a:r>
              <a:rPr lang="sk-SK" sz="1800" dirty="0" smtClean="0"/>
              <a:t>b) Zapíš rovnicou závislosť veličín v úlohe. </a:t>
            </a:r>
            <a:endParaRPr lang="sk-SK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sk-SK" sz="1800" dirty="0" smtClean="0"/>
                  <a:t>Vieme: Karol sám.............................6 hod</a:t>
                </a:r>
              </a:p>
              <a:p>
                <a:pPr marL="0" indent="0">
                  <a:buNone/>
                </a:pPr>
                <a:r>
                  <a:rPr lang="sk-SK" sz="1800" dirty="0" smtClean="0"/>
                  <a:t>Nech:       x je počet kamarátov</a:t>
                </a:r>
              </a:p>
              <a:p>
                <a:pPr marL="0" indent="0">
                  <a:buNone/>
                </a:pPr>
                <a:r>
                  <a:rPr lang="sk-SK" sz="1800"/>
                  <a:t>	</a:t>
                </a:r>
                <a:r>
                  <a:rPr lang="sk-SK" sz="1800" smtClean="0"/>
                  <a:t>        y </a:t>
                </a:r>
                <a:r>
                  <a:rPr lang="sk-SK" sz="1800" dirty="0" smtClean="0"/>
                  <a:t>je počet hodín maľovania</a:t>
                </a:r>
              </a:p>
              <a:p>
                <a:pPr marL="0" indent="0">
                  <a:buNone/>
                </a:pPr>
                <a:endParaRPr lang="sk-SK" sz="1800" dirty="0"/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endParaRPr lang="sk-SK" sz="1800" dirty="0"/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endParaRPr lang="sk-SK" sz="1800" dirty="0"/>
              </a:p>
              <a:p>
                <a:pPr marL="0" indent="0">
                  <a:buNone/>
                </a:pPr>
                <a:r>
                  <a:rPr lang="sk-SK" sz="1800" dirty="0" smtClean="0">
                    <a:solidFill>
                      <a:srgbClr val="FF0000"/>
                    </a:solidFill>
                  </a:rPr>
                  <a:t>Rovnica nepriamej úmernosti: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sk-S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marL="0" indent="0">
                  <a:buNone/>
                </a:pPr>
                <a:r>
                  <a:rPr lang="sk-SK" sz="1800" dirty="0" smtClean="0">
                    <a:solidFill>
                      <a:srgbClr val="00B050"/>
                    </a:solidFill>
                  </a:rPr>
                  <a:t>Pre daný príklad platí: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sk-SK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sk-SK" sz="1800" dirty="0" smtClean="0"/>
                  <a:t> , pre 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endParaRPr lang="sk-SK" sz="18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83" t="-785" r="-1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1800" dirty="0" smtClean="0"/>
              <a:t>Graf: </a:t>
            </a:r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r>
              <a:rPr lang="sk-SK" sz="1800" dirty="0" smtClean="0"/>
              <a:t>Graf tvorí 5 bodov.</a:t>
            </a:r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97" y="3224319"/>
            <a:ext cx="3181763" cy="1174133"/>
          </a:xfrm>
          <a:prstGeom prst="rect">
            <a:avLst/>
          </a:prstGeom>
        </p:spPr>
      </p:pic>
      <p:graphicFrame>
        <p:nvGraphicFramePr>
          <p:cNvPr id="7" name="Graf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69421"/>
              </p:ext>
            </p:extLst>
          </p:nvPr>
        </p:nvGraphicFramePr>
        <p:xfrm>
          <a:off x="5214471" y="24397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75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50988"/>
          </a:xfrm>
        </p:spPr>
        <p:txBody>
          <a:bodyPr>
            <a:normAutofit/>
          </a:bodyPr>
          <a:lstStyle/>
          <a:p>
            <a:r>
              <a:rPr lang="sk-SK" sz="1800" b="1"/>
              <a:t>PRÍKLAD </a:t>
            </a:r>
            <a:r>
              <a:rPr lang="sk-SK" sz="1800" b="1" smtClean="0"/>
              <a:t>2: </a:t>
            </a:r>
            <a:r>
              <a:rPr lang="sk-SK" sz="1800" b="1" dirty="0" smtClean="0"/>
              <a:t/>
            </a:r>
            <a:br>
              <a:rPr lang="sk-SK" sz="1800" b="1" dirty="0" smtClean="0"/>
            </a:br>
            <a:r>
              <a:rPr lang="sk-SK" sz="1800" dirty="0" smtClean="0"/>
              <a:t>Úprava </a:t>
            </a:r>
            <a:r>
              <a:rPr lang="sk-SK" sz="1800" dirty="0" smtClean="0"/>
              <a:t>mestského parku trvá trom bagristom 12 dní. Koľko by úprava trvala 1, 2, 4, 6 bagristom? </a:t>
            </a:r>
            <a:br>
              <a:rPr lang="sk-SK" sz="1800" dirty="0" smtClean="0"/>
            </a:br>
            <a:r>
              <a:rPr lang="sk-SK" sz="1800" dirty="0" smtClean="0"/>
              <a:t>a) Riešenie napíš do tabuľky a zostroj graf.</a:t>
            </a:r>
            <a:br>
              <a:rPr lang="sk-SK" sz="1800" dirty="0" smtClean="0"/>
            </a:br>
            <a:r>
              <a:rPr lang="sk-SK" sz="1800" dirty="0" smtClean="0"/>
              <a:t>b) Zapíš rovnicou závislosť veličín v úlohe. </a:t>
            </a:r>
            <a:endParaRPr lang="sk-SK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7334" y="2160589"/>
                <a:ext cx="4412636" cy="38807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sk-SK" sz="1800" dirty="0" smtClean="0"/>
                  <a:t>Vieme:</a:t>
                </a:r>
              </a:p>
              <a:p>
                <a:pPr marL="0" indent="0">
                  <a:buNone/>
                </a:pPr>
                <a:r>
                  <a:rPr lang="sk-SK" sz="1800" dirty="0" smtClean="0"/>
                  <a:t> 3 </a:t>
                </a:r>
                <a:r>
                  <a:rPr lang="sk-SK" sz="1800" dirty="0" err="1" smtClean="0"/>
                  <a:t>bag</a:t>
                </a:r>
                <a:r>
                  <a:rPr lang="sk-SK" sz="1800" dirty="0" smtClean="0"/>
                  <a:t>.....................................12 dní</a:t>
                </a:r>
              </a:p>
              <a:p>
                <a:pPr marL="0" indent="0">
                  <a:buNone/>
                </a:pPr>
                <a:r>
                  <a:rPr lang="sk-SK" sz="1800" dirty="0" smtClean="0"/>
                  <a:t>Zvolíme x................................počet bagristov</a:t>
                </a:r>
              </a:p>
              <a:p>
                <a:pPr marL="0" indent="0">
                  <a:buNone/>
                </a:pPr>
                <a:r>
                  <a:rPr lang="sk-SK" sz="1800" dirty="0" smtClean="0"/>
                  <a:t>            y.................................počet dní</a:t>
                </a:r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endParaRPr lang="sk-SK" sz="1800" dirty="0"/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endParaRPr lang="sk-SK" sz="1800" dirty="0"/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r>
                  <a:rPr lang="sk-SK" sz="1800" dirty="0" smtClean="0">
                    <a:solidFill>
                      <a:srgbClr val="FF0000"/>
                    </a:solidFill>
                  </a:rPr>
                  <a:t>Rovnica nepriamej úmernosti: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sk-SK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marL="0" indent="0">
                  <a:buNone/>
                </a:pPr>
                <a:r>
                  <a:rPr lang="sk-SK" sz="1800" dirty="0" smtClean="0"/>
                  <a:t>Pre daný príklad platí: </a:t>
                </a:r>
                <a:r>
                  <a:rPr lang="sk-SK" sz="1800" dirty="0" smtClean="0">
                    <a:solidFill>
                      <a:schemeClr val="accent2"/>
                    </a:solidFill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sk-SK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sk-SK" sz="1800" dirty="0" smtClean="0"/>
                  <a:t>, pričom 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1, 2, 3, 4, 6</m:t>
                        </m:r>
                      </m:e>
                    </m:d>
                  </m:oMath>
                </a14:m>
                <a:endParaRPr lang="sk-SK" sz="1800" dirty="0" smtClean="0"/>
              </a:p>
              <a:p>
                <a:pPr marL="0" indent="0">
                  <a:buNone/>
                </a:pPr>
                <a:endParaRPr lang="sk-SK" sz="1800" dirty="0" smtClean="0"/>
              </a:p>
              <a:p>
                <a:pPr marL="0" indent="0">
                  <a:buNone/>
                </a:pPr>
                <a:endParaRPr lang="sk-SK" sz="18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7334" y="2160589"/>
                <a:ext cx="4412636" cy="3880772"/>
              </a:xfrm>
              <a:blipFill>
                <a:blip r:embed="rId2"/>
                <a:stretch>
                  <a:fillRect l="-414" t="-141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1800" dirty="0" smtClean="0"/>
              <a:t>Graf:</a:t>
            </a:r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r>
              <a:rPr lang="sk-SK" sz="1800" dirty="0" smtClean="0"/>
              <a:t>Graf tvorí 5 bodov.</a:t>
            </a:r>
          </a:p>
          <a:p>
            <a:pPr marL="0" indent="0">
              <a:buNone/>
            </a:pPr>
            <a:endParaRPr lang="sk-SK" sz="18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37" y="3597775"/>
            <a:ext cx="3814163" cy="1006400"/>
          </a:xfrm>
          <a:prstGeom prst="rect">
            <a:avLst/>
          </a:prstGeom>
        </p:spPr>
      </p:pic>
      <p:graphicFrame>
        <p:nvGraphicFramePr>
          <p:cNvPr id="6" name="Graf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666635"/>
              </p:ext>
            </p:extLst>
          </p:nvPr>
        </p:nvGraphicFramePr>
        <p:xfrm>
          <a:off x="5654194" y="25434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14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855495"/>
          </a:xfrm>
        </p:spPr>
        <p:txBody>
          <a:bodyPr>
            <a:normAutofit fontScale="90000"/>
          </a:bodyPr>
          <a:lstStyle/>
          <a:p>
            <a:r>
              <a:rPr lang="sk-SK" dirty="0"/>
              <a:t>Čo vyjadruje </a:t>
            </a:r>
            <a:r>
              <a:rPr lang="sk-SK" dirty="0" smtClean="0"/>
              <a:t>nepriama </a:t>
            </a:r>
            <a:r>
              <a:rPr lang="sk-SK" dirty="0"/>
              <a:t>úmernosť, aký vzťah nezávislej a závislej premennej?</a:t>
            </a:r>
            <a:br>
              <a:rPr lang="sk-SK" dirty="0"/>
            </a:br>
            <a:r>
              <a:rPr lang="sk-SK" dirty="0"/>
              <a:t>Aký je jej graf?</a:t>
            </a:r>
            <a:br>
              <a:rPr lang="sk-SK" dirty="0"/>
            </a:br>
            <a:r>
              <a:rPr lang="sk-SK" dirty="0"/>
              <a:t>Aký je predpis (vzorec) tejto funkcie?</a:t>
            </a:r>
            <a:br>
              <a:rPr lang="sk-SK" dirty="0"/>
            </a:br>
            <a:r>
              <a:rPr lang="sk-SK" dirty="0"/>
              <a:t>Čo je to koeficient </a:t>
            </a:r>
            <a:r>
              <a:rPr lang="sk-SK" dirty="0" smtClean="0"/>
              <a:t>nepriamej </a:t>
            </a:r>
            <a:r>
              <a:rPr lang="sk-SK" dirty="0"/>
              <a:t>úmernosti?</a:t>
            </a:r>
            <a:endParaRPr lang="sk-SK" dirty="0"/>
          </a:p>
        </p:txBody>
      </p:sp>
      <p:pic>
        <p:nvPicPr>
          <p:cNvPr id="5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88" y="3226209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3708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celář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celář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celář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celář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76</Words>
  <Application>Microsoft Office PowerPoint</Application>
  <PresentationFormat>Širokouhlá</PresentationFormat>
  <Paragraphs>48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Fazeta</vt:lpstr>
      <vt:lpstr>Graf a rovnica nepriamej úmernosti</vt:lpstr>
      <vt:lpstr>PRÍKLAD 1:  Karol by vymaľoval telocvičňu sám za 6 hodín. a) Za koľko hodín by vymaľoval telocvičňu s jedným, s dvomi, s tromi, so štyrmi kamarátmi? Riešenie napíš do tabuľky a zostroj graf. b) Zapíš rovnicou závislosť veličín v úlohe. </vt:lpstr>
      <vt:lpstr>PRÍKLAD 2:  Úprava mestského parku trvá trom bagristom 12 dní. Koľko by úprava trvala 1, 2, 4, 6 bagristom?  a) Riešenie napíš do tabuľky a zostroj graf. b) Zapíš rovnicou závislosť veličín v úlohe. </vt:lpstr>
      <vt:lpstr>Čo vyjadruje nepriama úmernosť, aký vzťah nezávislej a závislej premennej? Aký je jej graf? Aký je predpis (vzorec) tejto funkcie? Čo je to koeficient nepriamej úmernosti?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 a rovnica nepriamej úmernosti</dc:title>
  <dc:creator>Home</dc:creator>
  <cp:lastModifiedBy>Dušan Andraško</cp:lastModifiedBy>
  <cp:revision>10</cp:revision>
  <dcterms:created xsi:type="dcterms:W3CDTF">2020-04-07T06:25:10Z</dcterms:created>
  <dcterms:modified xsi:type="dcterms:W3CDTF">2021-05-17T03:47:05Z</dcterms:modified>
</cp:coreProperties>
</file>