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3"/>
  </p:handoutMasterIdLst>
  <p:sldIdLst>
    <p:sldId id="256" r:id="rId3"/>
    <p:sldId id="266" r:id="rId4"/>
    <p:sldId id="267" r:id="rId5"/>
    <p:sldId id="26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9875838" cy="679926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594023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DDB8B-2EEF-4B38-A905-608D7D577141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594023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673-1CF8-4C1D-88AB-5233A89F3CD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62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77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86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159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C89BDF8-01B1-4836-9B57-9663E7B990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sk-SK" altLang="en-US" noProof="0"/>
              <a:t>Kliknite sem a upravte štýl predlohy nadpisov.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9BC1243-AF94-467E-B7FB-279102419B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sk-SK" altLang="en-US" noProof="0"/>
              <a:t>Kliknite sem a upravte štýl predlohy podnadpisov.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EC27C3F-EC4A-4E12-A854-E29E04DB3F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8637CD-76CA-4235-9B6A-2CB02688B982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2B1715C2-088C-4E27-B247-617395369F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56A66F2F-5AF3-4C05-AA19-FE6A59B9CE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B41594-CA89-4D7B-8F6D-4777DA1DAB6D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2951" name="Freeform 7">
            <a:extLst>
              <a:ext uri="{FF2B5EF4-FFF2-40B4-BE49-F238E27FC236}">
                <a16:creationId xmlns:a16="http://schemas.microsoft.com/office/drawing/2014/main" id="{53D1470D-2F2A-42F6-907F-29A64BD6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57CC844D-4939-4C63-B79B-7494411DB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9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73797-E712-4F9E-8592-020F5781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7D7478-6ABB-4833-A889-6036505A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AAE9B15-38DF-44FD-90BD-7CD614B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102758-2EA6-48A7-9B17-D7BCFF487FE2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FC2B70-E8B8-475D-A345-A4ADAD2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5581F4-4328-4502-A7BC-F7FD978A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8C401D-CF31-42A5-9A74-48A08F76D4E9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8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8D9F7F-7107-4E74-A3B9-43FF62E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5BE112D-E3D8-4140-BCA8-622B91AC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43FDDD-E479-442A-B014-7A3682F6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C35E05-9701-4CA1-9C3F-F1D56B7C2EC5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D6F310-4621-47AE-9E80-CF97FB7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EB143D-3073-4FCF-8551-BC945C0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E9859F-8F89-4503-9401-BCDBBE38F6A2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6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A0742C-29DF-4F45-913A-38375D6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B3B106-5E67-41D1-9C27-7CB52472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BC7E314-806C-44A5-80BA-969E936D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3014FB6-9E4F-406F-8190-00D722EA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34CEE4-2730-46BC-95FC-AB7055B339CB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B56F411-85E0-44DE-9866-7886A6E9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641A85-F67D-46F2-A0AA-2FECDF0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3B88EB-AEC4-4BC5-B8D2-9F51055B7B8F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5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171A9-439D-4594-A07E-F6C72F22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FA6B169-23EB-42A8-B12D-6FCCF908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421DD6A-36ED-4AD8-82B9-80C05DCE0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1118EA2-A8AA-45FC-9262-B2F603B18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FADB9AB-07F4-49E2-956F-250CD7F33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7E37D9C-E061-42C8-9B82-3D20D16B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E42234-BF76-4E39-8F25-BCB5BFB1785E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011002C-8FE8-4B67-9203-86763898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F77E3C0-DB17-495D-845F-4037C26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E20AA6-91BD-411E-9E62-CE86A7E18ED7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91A84B-3DC4-4FF2-89B8-01E0B6A9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796D008-CD48-4607-8034-8543109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00067F-4A05-4723-9D2D-E45E5E1FD316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957F232-D0BA-48AA-AF8D-9D5E0F0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5D8E9FF-12AE-4F09-91A3-08C853C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5CCCFD-5084-4E00-89BA-AB60F31E4350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6255943-A207-4F92-BCBA-D031FC45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96B7BA-1790-4310-9CD5-27E53590EE17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04F4AED-DBA7-4EAB-91B0-074D615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C4F59D6-9BF3-456C-A408-69F8CD57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7F5AE4-D0B4-488E-BCF9-3708CEFB7A2B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50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B0157-E921-496C-AF04-C48CFAD7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0445EE-AF12-47E7-937C-A61B78DA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0992FD6-CFE9-41AC-9C68-400587768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F7221E8-9879-4ED9-9E34-41A5769E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6FD4C5-8C13-40B1-8BDA-E7725CDE360C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E5A8C6D-AAD1-4C66-A3D8-2BDA20CC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63D839D-B1EC-4EDD-BDD4-45F9C23C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7D5216-85EA-4CBB-A5F4-2A72D65D70D5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4324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0277E-CC6E-4618-BC62-E8F0B545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8F4CF1C-FFC9-4F51-A12F-654A0EFB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F095896-5BDE-4ECA-9E5B-47FD446C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4175D8F-3AD9-40C0-B876-A683C0D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A46DF5-8563-4211-97E7-51E958E71A72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57F33C5-19AB-42C0-852E-46ABA76B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B16882C-10D3-4F5D-A7A6-6649BB61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16C88E-5774-4D14-8B2D-5DC6F95FBD67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29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97993-A0ED-4107-B431-47CFE071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4051220F-52A1-43CA-92AB-8D35B6D99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BE836EB-7A78-4B11-A8A5-4501309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305358-79FA-4164-94BF-21E50F3A2E55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F0ECBE9-2DDE-4F4D-9ABE-FE235A88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B7A8D7-B5E0-46B7-A638-B9110C1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4E4E45-360F-4CFE-ADF3-9C709FB1BCC8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7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B09A9C7-9D3A-4B91-9393-6BF7E536B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ED146868-F05E-4EF7-B556-E7CB1FC9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214AB3-BBA6-4C22-AB7C-27899084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FB0B6B-34B7-4855-9929-F5028EDBC013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A8987C-565B-454D-8E7D-F71E2337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64C5BD1-94E7-4995-B15E-FA7484E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C9092A2-997D-43E1-A70F-A6ED13CBA45F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20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67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590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228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363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869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46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7DE7-5B3B-45FF-A8A7-9E2CA4F22918}" type="datetimeFigureOut">
              <a:rPr lang="sk-SK" smtClean="0"/>
              <a:t>20. 5. 2021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7BA9-0C68-485D-B302-DFECC40FC9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940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35C1B6-91A4-4FB4-AAB1-EACF729F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/>
              <a:t>Kliknite sem a upravte štýl predlohy nadpisov.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C9A43ED-2C75-430D-B960-315D334A0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/>
              <a:t>Kliknite sem a upravte štýly predlohy textu.</a:t>
            </a:r>
          </a:p>
          <a:p>
            <a:pPr lvl="1"/>
            <a:r>
              <a:rPr lang="sk-SK" altLang="en-US"/>
              <a:t>Druhá úroveň</a:t>
            </a:r>
          </a:p>
          <a:p>
            <a:pPr lvl="2"/>
            <a:r>
              <a:rPr lang="sk-SK" altLang="en-US"/>
              <a:t>Tretia úroveň</a:t>
            </a:r>
          </a:p>
          <a:p>
            <a:pPr lvl="3"/>
            <a:r>
              <a:rPr lang="sk-SK" altLang="en-US"/>
              <a:t>Štvrtá úroveň</a:t>
            </a:r>
          </a:p>
          <a:p>
            <a:pPr lvl="4"/>
            <a:r>
              <a:rPr lang="sk-SK" altLang="en-US"/>
              <a:t>Piata úroveň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25B8DA7E-5210-4081-ABDA-6882891AA9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6AFD4F-A2E5-4F69-B753-BAE9C73235CE}" type="datetimeFigureOut">
              <a:rPr lang="sk-SK" altLang="sk-SK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20. 5. 2021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F94A6194-28E6-415B-AF29-0AB5F6CE03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444A65A-9BA4-4B62-B3FE-C053B3281D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611CC0-F14F-4CB6-9E2B-C4D569EE269F}" type="slidenum">
              <a:rPr lang="sk-SK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sk-SK" altLang="en-US">
              <a:solidFill>
                <a:srgbClr val="000000"/>
              </a:solidFill>
            </a:endParaRPr>
          </a:p>
        </p:txBody>
      </p:sp>
      <p:sp>
        <p:nvSpPr>
          <p:cNvPr id="81927" name="Freeform 7">
            <a:extLst>
              <a:ext uri="{FF2B5EF4-FFF2-40B4-BE49-F238E27FC236}">
                <a16:creationId xmlns:a16="http://schemas.microsoft.com/office/drawing/2014/main" id="{11DE7EC7-B7C7-449E-9B73-16714608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796F14B6-A0F8-4A1D-8FA3-CEF6DA4A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0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Kvadratická funkcia</a:t>
            </a:r>
            <a:endParaRPr lang="sk-S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Predpis funkcie, graf a vlastnosti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149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43912" y="2706673"/>
            <a:ext cx="5853157" cy="1325563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5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je každá funkcia s predpisom: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sz="3200" b="1" i="1" dirty="0">
                  <a:solidFill>
                    <a:srgbClr val="CC0000"/>
                  </a:solidFill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sk-SK" altLang="sk-SK" sz="3200" b="1" dirty="0">
                  <a:solidFill>
                    <a:srgbClr val="CC0000"/>
                  </a:solidFill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sz="1000" b="1" dirty="0">
                  <a:solidFill>
                    <a:srgbClr val="CC0000"/>
                  </a:solidFill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k-SK" altLang="sk-SK" sz="3200" b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k-SK" altLang="sk-SK" sz="3200" b="1" dirty="0">
                  <a:solidFill>
                    <a:srgbClr val="CC0000"/>
                  </a:solidFill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dirty="0"/>
                  <a:t>príklady kvadratických funkcií: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altLang="sk-SK" dirty="0"/>
                  <a:t>  				(a=1, b=0, c=0)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altLang="sk-SK" b="0" i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sk-SK" altLang="sk-SK" dirty="0"/>
                  <a:t>			(a=1, b=0, c=2)	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altLang="sk-SK" dirty="0"/>
                  <a:t>			(a=2, b=-1, c=0)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alt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alt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altLang="sk-SK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sk-SK" altLang="sk-SK" dirty="0"/>
                  <a:t>		(a=1, b=-3, c=2)</a:t>
                </a: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>
                <a:effectLst>
                  <a:outerShdw blurRad="38100" dist="38100" dir="2700000" algn="tl">
                    <a:srgbClr val="C0C0C0"/>
                  </a:outerShdw>
                </a:effectLst>
              </a:rPr>
              <a:t>Kvadratická   funkcia</a:t>
            </a:r>
          </a:p>
        </p:txBody>
      </p:sp>
    </p:spTree>
    <p:extLst>
      <p:ext uri="{BB962C8B-B14F-4D97-AF65-F5344CB8AC3E}">
        <p14:creationId xmlns:p14="http://schemas.microsoft.com/office/powerpoint/2010/main" val="2415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G</a:t>
                </a:r>
                <a:r>
                  <a:rPr lang="sk-SK" altLang="sk-SK" sz="3200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rafom </a:t>
                </a: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kvadratickej funkcie </a:t>
                </a:r>
                <a:r>
                  <a:rPr lang="sk-SK" altLang="sk-SK" sz="3200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je krivka nazývaná </a:t>
                </a:r>
                <a:r>
                  <a:rPr lang="sk-SK" altLang="sk-SK" sz="3200" b="1" i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parabola</a:t>
                </a:r>
                <a:endParaRPr lang="sk-SK" altLang="sk-SK" sz="3200" b="1" i="1" dirty="0">
                  <a:solidFill>
                    <a:srgbClr val="CC0000"/>
                  </a:solidFill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sz="3200" b="1" i="1" dirty="0">
                  <a:solidFill>
                    <a:srgbClr val="CC0000"/>
                  </a:solidFill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altLang="sk-SK" sz="1000" b="1" dirty="0">
                  <a:solidFill>
                    <a:srgbClr val="CC0000"/>
                  </a:solidFill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Graf kvadratickej funkcie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EE0A6182-CC29-46BA-9FED-A9E13E76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512992"/>
            <a:ext cx="2285926" cy="2809691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8066774F-C9D5-4B93-AD20-C44C90AA187A}"/>
              </a:ext>
            </a:extLst>
          </p:cNvPr>
          <p:cNvSpPr txBox="1"/>
          <p:nvPr/>
        </p:nvSpPr>
        <p:spPr>
          <a:xfrm>
            <a:off x="7464152" y="374839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vrchol paraboly V [0, 0]</a:t>
            </a:r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5211EC7-ABFA-4AEE-A9A9-F8B290731C8F}"/>
              </a:ext>
            </a:extLst>
          </p:cNvPr>
          <p:cNvCxnSpPr>
            <a:cxnSpLocks/>
          </p:cNvCxnSpPr>
          <p:nvPr/>
        </p:nvCxnSpPr>
        <p:spPr>
          <a:xfrm flipH="1">
            <a:off x="6240016" y="3933056"/>
            <a:ext cx="1224136" cy="965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ál 7">
            <a:extLst>
              <a:ext uri="{FF2B5EF4-FFF2-40B4-BE49-F238E27FC236}">
                <a16:creationId xmlns:a16="http://schemas.microsoft.com/office/drawing/2014/main" id="{C4CDFFAB-A682-40B0-9B12-A0A7381F8B20}"/>
              </a:ext>
            </a:extLst>
          </p:cNvPr>
          <p:cNvSpPr/>
          <p:nvPr/>
        </p:nvSpPr>
        <p:spPr>
          <a:xfrm flipH="1">
            <a:off x="6086835" y="501317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k-SK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5B0BAB3-2BAD-46A3-A805-AF5A37533469}"/>
              </a:ext>
            </a:extLst>
          </p:cNvPr>
          <p:cNvSpPr txBox="1"/>
          <p:nvPr/>
        </p:nvSpPr>
        <p:spPr>
          <a:xfrm>
            <a:off x="2279576" y="3573017"/>
            <a:ext cx="257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dirty="0">
                <a:solidFill>
                  <a:srgbClr val="000000"/>
                </a:solidFill>
                <a:latin typeface="Arial" panose="020B0604020202020204" pitchFamily="34" charset="0"/>
              </a:rPr>
              <a:t>a&gt;0 – parabola je  otvorená nahor</a:t>
            </a:r>
          </a:p>
        </p:txBody>
      </p:sp>
      <p:sp>
        <p:nvSpPr>
          <p:cNvPr id="10" name="Obdĺžnik 9"/>
          <p:cNvSpPr/>
          <p:nvPr/>
        </p:nvSpPr>
        <p:spPr>
          <a:xfrm>
            <a:off x="853439" y="6128906"/>
            <a:ext cx="110241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rPr>
              <a:t>Parabola je súmerná podľa osi o rovnobežne so súradnicovou osou y.</a:t>
            </a:r>
          </a:p>
        </p:txBody>
      </p:sp>
    </p:spTree>
    <p:extLst>
      <p:ext uri="{BB962C8B-B14F-4D97-AF65-F5344CB8AC3E}">
        <p14:creationId xmlns:p14="http://schemas.microsoft.com/office/powerpoint/2010/main" val="21537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4487" lvl="1" indent="0">
                  <a:lnSpc>
                    <a:spcPct val="90000"/>
                  </a:lnSpc>
                  <a:buNone/>
                </a:pP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G</a:t>
                </a:r>
                <a:r>
                  <a:rPr lang="sk-SK" altLang="sk-SK" sz="3200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rafom </a:t>
                </a:r>
                <a:r>
                  <a:rPr lang="sk-SK" altLang="sk-SK" sz="32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kvadratickej funkcie </a:t>
                </a:r>
                <a:r>
                  <a:rPr lang="sk-SK" altLang="sk-SK" sz="3200" i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je krivka nazývaná </a:t>
                </a:r>
                <a:r>
                  <a:rPr lang="sk-SK" altLang="sk-SK" sz="3200" b="1" i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parabola</a:t>
                </a:r>
                <a:endParaRPr lang="sk-SK" altLang="sk-SK" sz="3200" b="1" i="1" dirty="0">
                  <a:solidFill>
                    <a:srgbClr val="CC0000"/>
                  </a:solidFill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sz="3200" b="1" i="1" dirty="0">
                  <a:solidFill>
                    <a:srgbClr val="CC0000"/>
                  </a:solidFill>
                  <a:latin typeface="Cambria Math" panose="02040503050406030204" pitchFamily="18" charset="0"/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k-SK" altLang="sk-SK" sz="3200" b="1" i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k-SK" altLang="sk-SK" sz="3200" b="1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sk-SK" altLang="sk-SK" sz="1000" b="1" dirty="0">
                  <a:solidFill>
                    <a:srgbClr val="CC0000"/>
                  </a:solidFill>
                </a:endParaRPr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  <a:p>
                <a:pPr marL="344487" lvl="1" indent="0">
                  <a:lnSpc>
                    <a:spcPct val="90000"/>
                  </a:lnSpc>
                  <a:buNone/>
                </a:pPr>
                <a:endParaRPr lang="sk-SK" altLang="sk-SK" dirty="0"/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5ADAD4AA-B714-4A99-984E-3C2A888C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1139825"/>
          </a:xfrm>
          <a:ln/>
        </p:spPr>
        <p:txBody>
          <a:bodyPr/>
          <a:lstStyle/>
          <a:p>
            <a:pPr algn="ctr"/>
            <a:r>
              <a:rPr lang="sk-SK" altLang="sk-SK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Graf kvadratickej funkcie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066774F-C9D5-4B93-AD20-C44C90AA187A}"/>
              </a:ext>
            </a:extLst>
          </p:cNvPr>
          <p:cNvSpPr txBox="1"/>
          <p:nvPr/>
        </p:nvSpPr>
        <p:spPr>
          <a:xfrm>
            <a:off x="7464152" y="374839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vrchol paraboly V [0, 0]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D5C05CE-BB80-4ED0-8E68-2F4FA594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80" y="2060849"/>
            <a:ext cx="2940476" cy="3930575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5211EC7-ABFA-4AEE-A9A9-F8B290731C8F}"/>
              </a:ext>
            </a:extLst>
          </p:cNvPr>
          <p:cNvCxnSpPr>
            <a:cxnSpLocks/>
          </p:cNvCxnSpPr>
          <p:nvPr/>
        </p:nvCxnSpPr>
        <p:spPr>
          <a:xfrm flipH="1" flipV="1">
            <a:off x="5933268" y="2936930"/>
            <a:ext cx="1530884" cy="996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ál 7">
            <a:extLst>
              <a:ext uri="{FF2B5EF4-FFF2-40B4-BE49-F238E27FC236}">
                <a16:creationId xmlns:a16="http://schemas.microsoft.com/office/drawing/2014/main" id="{C4CDFFAB-A682-40B0-9B12-A0A7381F8B20}"/>
              </a:ext>
            </a:extLst>
          </p:cNvPr>
          <p:cNvSpPr/>
          <p:nvPr/>
        </p:nvSpPr>
        <p:spPr>
          <a:xfrm flipH="1">
            <a:off x="5851410" y="282836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sk-SK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97B2F31E-46CC-4A3C-8BEF-94070593C048}"/>
              </a:ext>
            </a:extLst>
          </p:cNvPr>
          <p:cNvSpPr txBox="1"/>
          <p:nvPr/>
        </p:nvSpPr>
        <p:spPr>
          <a:xfrm>
            <a:off x="2279576" y="3573017"/>
            <a:ext cx="257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k-SK" dirty="0">
                <a:solidFill>
                  <a:srgbClr val="000000"/>
                </a:solidFill>
                <a:latin typeface="Arial" panose="020B0604020202020204" pitchFamily="34" charset="0"/>
              </a:rPr>
              <a:t>a&lt;0 – parabola je  otvorená nadol</a:t>
            </a:r>
          </a:p>
        </p:txBody>
      </p:sp>
      <p:sp>
        <p:nvSpPr>
          <p:cNvPr id="3" name="Obdĺžnik 2"/>
          <p:cNvSpPr/>
          <p:nvPr/>
        </p:nvSpPr>
        <p:spPr>
          <a:xfrm>
            <a:off x="853439" y="6128906"/>
            <a:ext cx="110241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rPr>
              <a:t>Parabola je súmerná podľa osi o rovnobežne so súradnicovou osou y.</a:t>
            </a:r>
          </a:p>
        </p:txBody>
      </p:sp>
    </p:spTree>
    <p:extLst>
      <p:ext uri="{BB962C8B-B14F-4D97-AF65-F5344CB8AC3E}">
        <p14:creationId xmlns:p14="http://schemas.microsoft.com/office/powerpoint/2010/main" val="30801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pPr marL="0" indent="0">
              <a:buNone/>
            </a:pP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Koeficient 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určuje otočenie paraboly</a:t>
            </a:r>
            <a:endParaRPr lang="sk-SK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Koeficienty b, c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určujú </a:t>
            </a:r>
            <a:r>
              <a:rPr lang="sk-SK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umiestnenie vrcholu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paraboly – najvyššieho alebo najnižšieho </a:t>
            </a:r>
            <a:r>
              <a:rPr lang="sk-SK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bodu krivky 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81" t="18249"/>
          <a:stretch/>
        </p:blipFill>
        <p:spPr>
          <a:xfrm>
            <a:off x="2415941" y="1617043"/>
            <a:ext cx="3458678" cy="2460625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1139825"/>
          </a:xfrm>
          <a:ln/>
        </p:spPr>
        <p:txBody>
          <a:bodyPr>
            <a:normAutofit/>
          </a:bodyPr>
          <a:lstStyle/>
          <a:p>
            <a:pPr algn="ctr"/>
            <a:r>
              <a:rPr lang="sk-SK" altLang="sk-SK" sz="4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Koeficienty kvadratickej funkcie</a:t>
            </a:r>
          </a:p>
        </p:txBody>
      </p:sp>
    </p:spTree>
    <p:extLst>
      <p:ext uri="{BB962C8B-B14F-4D97-AF65-F5344CB8AC3E}">
        <p14:creationId xmlns:p14="http://schemas.microsoft.com/office/powerpoint/2010/main" val="39536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49313" y="2897024"/>
            <a:ext cx="10515600" cy="3065742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Vrchol paraboly vypočítame podľa vzťahu:</a:t>
            </a:r>
          </a:p>
          <a:p>
            <a:pPr marL="0" indent="0">
              <a:buNone/>
            </a:pPr>
            <a:endParaRPr lang="sk-SK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zapamätať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že x-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ová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súradnica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vrchola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ovú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súradnicu dopočítame dosadením do predpisu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funkcie </a:t>
            </a:r>
          </a:p>
          <a:p>
            <a:pPr marL="0" indent="0">
              <a:buNone/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2881079" y="3515270"/>
                <a:ext cx="2221907" cy="74180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079" y="3515270"/>
                <a:ext cx="2221907" cy="741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7099898" y="4487466"/>
                <a:ext cx="623843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898" y="4487466"/>
                <a:ext cx="623843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>
            <a:extLst>
              <a:ext uri="{FF2B5EF4-FFF2-40B4-BE49-F238E27FC236}">
                <a16:creationId xmlns:a16="http://schemas.microsoft.com/office/drawing/2014/main" id="{14DCAFEB-597C-4F21-BD47-F559E74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333376"/>
            <a:ext cx="8229600" cy="1139825"/>
          </a:xfrm>
          <a:ln/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sk-SK" altLang="sk-SK" sz="4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Vrchol paraboly</a:t>
            </a:r>
          </a:p>
        </p:txBody>
      </p:sp>
      <p:sp>
        <p:nvSpPr>
          <p:cNvPr id="6" name="Obdĺžnik 5"/>
          <p:cNvSpPr/>
          <p:nvPr/>
        </p:nvSpPr>
        <p:spPr>
          <a:xfrm>
            <a:off x="849313" y="1624914"/>
            <a:ext cx="10258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 V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 v maxime (resp. minime) funkcie a nazývame ho </a:t>
            </a:r>
            <a:r>
              <a:rPr lang="sk-S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vrchol </a:t>
            </a:r>
            <a:r>
              <a:rPr lang="sk-S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grafu </a:t>
            </a:r>
            <a:r>
              <a:rPr lang="sk-S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funkcie (vrchol paraboly)</a:t>
            </a:r>
            <a:endParaRPr lang="sk-SK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1109" y="316196"/>
            <a:ext cx="10515600" cy="1445228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1: </a:t>
            </a:r>
            <a:r>
              <a:rPr lang="sk-SK" dirty="0" smtClean="0"/>
              <a:t>Načrtnite graf funkcie y=x</a:t>
            </a:r>
            <a:r>
              <a:rPr lang="sk-SK" baseline="30000" dirty="0" smtClean="0"/>
              <a:t>2</a:t>
            </a:r>
            <a:r>
              <a:rPr lang="sk-SK" dirty="0" smtClean="0"/>
              <a:t> a určte vlastnosti.</a:t>
            </a:r>
          </a:p>
          <a:p>
            <a:pPr marL="0" indent="0">
              <a:buNone/>
            </a:pPr>
            <a:r>
              <a:rPr lang="sk-SK" sz="2400" dirty="0" smtClean="0"/>
              <a:t>Do tabuľky si vypíšeme niektoré usporiadané dvojice, ktoré patria funkcii f, zostrojíme graf:</a:t>
            </a:r>
            <a:endParaRPr lang="sk-SK" sz="2400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1222" y="1901753"/>
            <a:ext cx="3255948" cy="8631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7675" y="1636384"/>
            <a:ext cx="4550800" cy="3751605"/>
          </a:xfrm>
          <a:prstGeom prst="rect">
            <a:avLst/>
          </a:prstGeom>
        </p:spPr>
      </p:pic>
      <p:sp>
        <p:nvSpPr>
          <p:cNvPr id="6" name="Zástupný objekt pre obsah 2"/>
          <p:cNvSpPr txBox="1">
            <a:spLocks/>
          </p:cNvSpPr>
          <p:nvPr/>
        </p:nvSpPr>
        <p:spPr>
          <a:xfrm>
            <a:off x="821109" y="3081611"/>
            <a:ext cx="5011800" cy="3626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k-SK" sz="2400" u="sng" dirty="0"/>
              <a:t>Vlastnosti</a:t>
            </a:r>
            <a:r>
              <a:rPr lang="sk-SK" sz="2400" u="sng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2000" dirty="0" smtClean="0"/>
              <a:t>D(f) = R;   H(f)= (0;∞)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k-SK" sz="2000" dirty="0" smtClean="0"/>
              <a:t>Nulový bod x=0</a:t>
            </a:r>
          </a:p>
          <a:p>
            <a:pPr marL="0" indent="0">
              <a:buNone/>
            </a:pPr>
            <a:r>
              <a:rPr lang="sk-SK" sz="2000" dirty="0" smtClean="0"/>
              <a:t>Párna</a:t>
            </a:r>
          </a:p>
          <a:p>
            <a:pPr marL="0" indent="0">
              <a:buNone/>
            </a:pPr>
            <a:r>
              <a:rPr lang="sk-SK" sz="2000" dirty="0" smtClean="0"/>
              <a:t>Klesajúca na (-∞;0), rastúca na (0;</a:t>
            </a:r>
            <a:r>
              <a:rPr lang="sk-SK" sz="2000" dirty="0"/>
              <a:t> ∞</a:t>
            </a:r>
            <a:r>
              <a:rPr lang="sk-SK" sz="2000" dirty="0" smtClean="0"/>
              <a:t>)</a:t>
            </a:r>
          </a:p>
          <a:p>
            <a:pPr marL="0" indent="0">
              <a:buNone/>
            </a:pPr>
            <a:r>
              <a:rPr lang="sk-SK" sz="2000" dirty="0" smtClean="0"/>
              <a:t>Ohraničená zdola (d=0)</a:t>
            </a:r>
          </a:p>
          <a:p>
            <a:pPr marL="0" indent="0">
              <a:buNone/>
            </a:pPr>
            <a:r>
              <a:rPr lang="sk-SK" sz="2000" dirty="0" smtClean="0"/>
              <a:t>Min. x=0, max. nemá</a:t>
            </a:r>
          </a:p>
          <a:p>
            <a:pPr marL="0" indent="0">
              <a:buNone/>
            </a:pPr>
            <a:r>
              <a:rPr lang="sk-SK" sz="2000" dirty="0" smtClean="0"/>
              <a:t>Nie je prostá ani periodická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0837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587" y="1575468"/>
            <a:ext cx="2187723" cy="66657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6493635" y="1575468"/>
            <a:ext cx="4486542" cy="3935982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587" y="2533813"/>
            <a:ext cx="3367043" cy="623843"/>
          </a:xfrm>
          <a:prstGeom prst="rect">
            <a:avLst/>
          </a:prstGeom>
        </p:spPr>
      </p:pic>
      <p:sp>
        <p:nvSpPr>
          <p:cNvPr id="9" name="Zástupný objekt pre obsah 2"/>
          <p:cNvSpPr>
            <a:spLocks noGrp="1"/>
          </p:cNvSpPr>
          <p:nvPr>
            <p:ph idx="1"/>
          </p:nvPr>
        </p:nvSpPr>
        <p:spPr>
          <a:xfrm>
            <a:off x="821109" y="316196"/>
            <a:ext cx="10515600" cy="9222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Príklad 2: </a:t>
            </a:r>
            <a:r>
              <a:rPr lang="sk-SK" dirty="0" smtClean="0"/>
              <a:t>Daná je funkcia f: y=x</a:t>
            </a:r>
            <a:r>
              <a:rPr lang="sk-SK" baseline="30000" dirty="0" smtClean="0"/>
              <a:t>2</a:t>
            </a:r>
            <a:r>
              <a:rPr lang="sk-SK" dirty="0" smtClean="0"/>
              <a:t>-10x+24. Vypočítajte súradnice vrcholu, priesečníky so súradnicovými osami, načrtnite graf a určte vlastnosti.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673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5112" y="330942"/>
            <a:ext cx="10515600" cy="1325563"/>
          </a:xfrm>
        </p:spPr>
        <p:txBody>
          <a:bodyPr>
            <a:normAutofit/>
          </a:bodyPr>
          <a:lstStyle/>
          <a:p>
            <a:r>
              <a:rPr lang="sk-SK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Príklad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3: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Daná je funkcia f: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y=x</a:t>
            </a:r>
            <a:r>
              <a:rPr lang="sk-SK" sz="26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+2x-8</a:t>
            </a:r>
            <a:r>
              <a:rPr lang="sk-SK" sz="2400" dirty="0" smtClean="0"/>
              <a:t>. Vypočítajte vrchol a načrtnite parabolu grafu.</a:t>
            </a:r>
            <a:endParaRPr lang="sk-SK" sz="2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20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kraj">
  <a:themeElements>
    <a:clrScheme name="Okraj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kraj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kraj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kraj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kraj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297</Words>
  <Application>Microsoft Office PowerPoint</Application>
  <PresentationFormat>Širokouhlá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Motív balíka Office</vt:lpstr>
      <vt:lpstr>Okraj</vt:lpstr>
      <vt:lpstr>Kvadratická funkcia</vt:lpstr>
      <vt:lpstr>Kvadratická   funkcia</vt:lpstr>
      <vt:lpstr>Graf kvadratickej funkcie</vt:lpstr>
      <vt:lpstr>Graf kvadratickej funkcie</vt:lpstr>
      <vt:lpstr>Koeficienty kvadratickej funkcie</vt:lpstr>
      <vt:lpstr>Vrchol paraboly</vt:lpstr>
      <vt:lpstr>Prezentácia programu PowerPoint</vt:lpstr>
      <vt:lpstr>Prezentácia programu PowerPoint</vt:lpstr>
      <vt:lpstr>Príklad 3: Daná je funkcia f: y=x2+2x-8. Vypočítajte vrchol a načrtnite parabolu grafu.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Kvadratická funkcia</dc:title>
  <dc:creator>Používateľ systému Windows</dc:creator>
  <cp:lastModifiedBy>Dušan Andraško</cp:lastModifiedBy>
  <cp:revision>13</cp:revision>
  <cp:lastPrinted>2021-05-20T05:45:53Z</cp:lastPrinted>
  <dcterms:created xsi:type="dcterms:W3CDTF">2020-12-13T17:42:47Z</dcterms:created>
  <dcterms:modified xsi:type="dcterms:W3CDTF">2021-05-20T05:46:39Z</dcterms:modified>
</cp:coreProperties>
</file>