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6600"/>
    <a:srgbClr val="000099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7475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5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5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7475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475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6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7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7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7477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7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7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75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76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7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78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79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74783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74784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85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86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87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788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74789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7479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sk-SK" altLang="sk-SK" noProof="0" smtClean="0"/>
              <a:t>Kliknite sem a upravte štýl predlohy nadpisov.</a:t>
            </a:r>
          </a:p>
        </p:txBody>
      </p:sp>
      <p:sp>
        <p:nvSpPr>
          <p:cNvPr id="7479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sk-SK" altLang="sk-SK" noProof="0" smtClean="0"/>
              <a:t>Kliknite sem a upravte štýl predlohy podnadpisov.</a:t>
            </a:r>
          </a:p>
        </p:txBody>
      </p:sp>
      <p:sp>
        <p:nvSpPr>
          <p:cNvPr id="74793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4794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4795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50B0A71-A2BC-4B4F-8D73-70C54F38A2D1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952A2-B3A3-47F8-979E-4059CF0D5853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2016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13304-22EA-4117-9B1B-2C133A82018E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71056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C5B4C-239D-46F7-BCF0-A70FC1DE58E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2499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188CD-58CB-4F7F-B904-3B22A4719D8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855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E12D0-9A81-422F-BC40-3EB4009A3B4A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2056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8754B-AE15-4C1F-BF15-773B1C6D6B7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00916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1DE84-B33E-4021-98E6-F198636DD40E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155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72D8-66FD-45FE-88AA-02EEF97B818C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4824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2CC04-FE2F-4281-BB8A-561F56B6394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8013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20FFD-7A8A-47FE-AC8A-2CFA889C1E42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08576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7373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3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3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7373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373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3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3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3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3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4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4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4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4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4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4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4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4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7374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4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5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5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5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5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5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5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5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5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5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7375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7376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6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6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6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76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7376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376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7376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7376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sk-SK" altLang="sk-SK"/>
          </a:p>
        </p:txBody>
      </p:sp>
      <p:sp>
        <p:nvSpPr>
          <p:cNvPr id="7376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sk-SK" altLang="sk-SK"/>
          </a:p>
        </p:txBody>
      </p:sp>
      <p:sp>
        <p:nvSpPr>
          <p:cNvPr id="7377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5CB2C02-9252-4FBD-8968-ECBE0557868E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7377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76400"/>
            <a:ext cx="7772400" cy="1736725"/>
          </a:xfrm>
        </p:spPr>
        <p:txBody>
          <a:bodyPr/>
          <a:lstStyle/>
          <a:p>
            <a:r>
              <a:rPr lang="cs-CZ" altLang="sk-SK" b="1" i="1">
                <a:solidFill>
                  <a:srgbClr val="FF0000"/>
                </a:solidFill>
                <a:latin typeface="Gungsuh" panose="02030600000101010101" pitchFamily="18" charset="-127"/>
              </a:rPr>
              <a:t>Využitie slnečnej energie</a:t>
            </a:r>
            <a:r>
              <a:rPr lang="cs-CZ" altLang="sk-SK"/>
              <a:t> </a:t>
            </a:r>
            <a:endParaRPr lang="sk-SK" altLang="sk-S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620000" cy="2971800"/>
          </a:xfrm>
        </p:spPr>
        <p:txBody>
          <a:bodyPr/>
          <a:lstStyle/>
          <a:p>
            <a:r>
              <a:rPr lang="sk-SK" altLang="sk-SK"/>
              <a:t>                       </a:t>
            </a:r>
          </a:p>
          <a:p>
            <a:r>
              <a:rPr lang="sk-SK" altLang="sk-SK"/>
              <a:t>                      </a:t>
            </a:r>
            <a:r>
              <a:rPr lang="sk-SK" altLang="sk-SK">
                <a:solidFill>
                  <a:srgbClr val="FF9900"/>
                </a:solidFill>
              </a:rPr>
              <a:t>Eszter Pásztor</a:t>
            </a:r>
          </a:p>
          <a:p>
            <a:r>
              <a:rPr lang="sk-SK" altLang="sk-SK">
                <a:solidFill>
                  <a:srgbClr val="FF9900"/>
                </a:solidFill>
              </a:rPr>
              <a:t>                      Zuzana Prokopičová</a:t>
            </a:r>
          </a:p>
          <a:p>
            <a:endParaRPr lang="sk-SK" altLang="sk-SK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buClr>
                <a:schemeClr val="tx2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Char char="•"/>
            </a:pPr>
            <a:endParaRPr lang="sk-SK" altLang="sk-SK"/>
          </a:p>
        </p:txBody>
      </p:sp>
      <p:pic>
        <p:nvPicPr>
          <p:cNvPr id="5136" name="Picture 16" descr="imagesCA3TUPJ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581400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sk-SK" sz="3600">
                <a:solidFill>
                  <a:srgbClr val="FF0000"/>
                </a:solidFill>
              </a:rPr>
              <a:t>7. Slnečný motor</a:t>
            </a:r>
          </a:p>
          <a:p>
            <a:pPr>
              <a:buFont typeface="Wingdings" panose="05000000000000000000" pitchFamily="2" charset="2"/>
              <a:buNone/>
            </a:pPr>
            <a:endParaRPr lang="cs-CZ" altLang="sk-SK" sz="360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cs-CZ" altLang="sk-SK" sz="3600"/>
              <a:t>- Rozumieme pod tým zariadenie, ktoré akokoľvek mení slnečnú energiu na mechanickú. </a:t>
            </a:r>
            <a:br>
              <a:rPr lang="cs-CZ" altLang="sk-SK" sz="3600"/>
            </a:br>
            <a:r>
              <a:rPr lang="cs-CZ" altLang="sk-SK"/>
              <a:t/>
            </a:r>
            <a:br>
              <a:rPr lang="cs-CZ" altLang="sk-SK"/>
            </a:br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r>
              <a:rPr lang="cs-CZ" altLang="sk-SK">
                <a:solidFill>
                  <a:srgbClr val="FF6600"/>
                </a:solidFill>
              </a:rPr>
              <a:t>8. Elektrický pohon z vody</a:t>
            </a:r>
          </a:p>
          <a:p>
            <a:pPr>
              <a:buFont typeface="Wingdings" panose="05000000000000000000" pitchFamily="2" charset="2"/>
              <a:buNone/>
            </a:pPr>
            <a:endParaRPr lang="cs-CZ" altLang="sk-SK">
              <a:solidFill>
                <a:srgbClr val="0000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cs-CZ" altLang="sk-SK"/>
              <a:t>- Pomocou slnečného žiarenia rozložíme vodu na kyslík a vodík a potom tieto plyny opäť zlúčime a vznikne opäť voda. Nahromadená energia sa uvoľní vo forme elektriny, napojíme akumulátor a tým môžeme poháňať automobil. </a:t>
            </a:r>
            <a:endParaRPr lang="sk-SK" altLang="sk-SK"/>
          </a:p>
        </p:txBody>
      </p:sp>
      <p:pic>
        <p:nvPicPr>
          <p:cNvPr id="83972" name="Picture 4" descr="imagesCA5V3U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96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68925"/>
          </a:xfrm>
        </p:spPr>
        <p:txBody>
          <a:bodyPr/>
          <a:lstStyle/>
          <a:p>
            <a:r>
              <a:rPr lang="cs-CZ" altLang="sk-SK" sz="2800">
                <a:solidFill>
                  <a:srgbClr val="FF6600"/>
                </a:solidFill>
              </a:rPr>
              <a:t>9. Slnečný ohrievač vody a slnečná  sušička</a:t>
            </a:r>
          </a:p>
          <a:p>
            <a:pPr>
              <a:buFont typeface="Wingdings" panose="05000000000000000000" pitchFamily="2" charset="2"/>
              <a:buNone/>
            </a:pPr>
            <a:endParaRPr lang="cs-CZ" altLang="sk-SK" sz="2800"/>
          </a:p>
          <a:p>
            <a:pPr>
              <a:buFont typeface="Wingdings" panose="05000000000000000000" pitchFamily="2" charset="2"/>
              <a:buNone/>
            </a:pPr>
            <a:r>
              <a:rPr lang="cs-CZ" altLang="sk-SK"/>
              <a:t>- Pracuje takto. Za čiernym materiálom, ktorý dobre vedie teplo je voda. Teplá voda stúpa hore do zásobnej nádoby a do vodovodu. Takto voda obieha a ohrieva sa. </a:t>
            </a:r>
            <a:endParaRPr lang="sk-SK" altLang="sk-SK"/>
          </a:p>
        </p:txBody>
      </p:sp>
      <p:pic>
        <p:nvPicPr>
          <p:cNvPr id="84996" name="Picture 4" descr="imagesCASFA4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2190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7" name="Picture 5" descr="imagesCARH58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33800"/>
            <a:ext cx="5181600" cy="29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sk-SK">
                <a:solidFill>
                  <a:srgbClr val="FF9900"/>
                </a:solidFill>
              </a:rPr>
              <a:t>10. Slnečný destilátor</a:t>
            </a:r>
          </a:p>
          <a:p>
            <a:pPr>
              <a:buFont typeface="Wingdings" panose="05000000000000000000" pitchFamily="2" charset="2"/>
              <a:buNone/>
            </a:pPr>
            <a:endParaRPr lang="cs-CZ" altLang="sk-SK">
              <a:solidFill>
                <a:srgbClr val="FF99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cs-CZ" altLang="sk-SK"/>
              <a:t>-Slúži na čistenie závadnej vody.</a:t>
            </a:r>
            <a:endParaRPr lang="sk-SK" altLang="sk-SK"/>
          </a:p>
        </p:txBody>
      </p:sp>
      <p:pic>
        <p:nvPicPr>
          <p:cNvPr id="86020" name="Picture 4" descr="imagesCALS260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548640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229600" cy="5943600"/>
          </a:xfrm>
        </p:spPr>
        <p:txBody>
          <a:bodyPr/>
          <a:lstStyle/>
          <a:p>
            <a:r>
              <a:rPr lang="cs-CZ" altLang="sk-SK">
                <a:solidFill>
                  <a:srgbClr val="FF0000"/>
                </a:solidFill>
              </a:rPr>
              <a:t>Dúfajme, že slnečná energia sa bude v budúcnosti používať oveľa viac, pretože je to veľmi ekologický spôsob získavania palív, energie.</a:t>
            </a:r>
          </a:p>
          <a:p>
            <a:endParaRPr lang="cs-CZ" altLang="sk-SK">
              <a:solidFill>
                <a:srgbClr val="FF0000"/>
              </a:solidFill>
            </a:endParaRPr>
          </a:p>
          <a:p>
            <a:endParaRPr lang="cs-CZ" altLang="sk-SK">
              <a:solidFill>
                <a:srgbClr val="FF0000"/>
              </a:solidFill>
            </a:endParaRPr>
          </a:p>
          <a:p>
            <a:endParaRPr lang="cs-CZ" altLang="sk-SK">
              <a:solidFill>
                <a:srgbClr val="FF0000"/>
              </a:solidFill>
            </a:endParaRPr>
          </a:p>
          <a:p>
            <a:endParaRPr lang="cs-CZ" altLang="sk-SK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sk-SK" altLang="sk-SK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sk-SK" altLang="sk-SK">
                <a:solidFill>
                  <a:srgbClr val="FF0000"/>
                </a:solidFill>
              </a:rPr>
              <a:t>           </a:t>
            </a:r>
            <a:r>
              <a:rPr lang="sk-SK" altLang="sk-SK">
                <a:solidFill>
                  <a:srgbClr val="FF9900"/>
                </a:solidFill>
              </a:rPr>
              <a:t>Ďakujeme za pozornosť</a:t>
            </a:r>
          </a:p>
        </p:txBody>
      </p:sp>
      <p:pic>
        <p:nvPicPr>
          <p:cNvPr id="87044" name="Picture 4" descr="imagesCA98DM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90800"/>
            <a:ext cx="2743200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0" y="304800"/>
            <a:ext cx="5486400" cy="1139825"/>
          </a:xfrm>
        </p:spPr>
        <p:txBody>
          <a:bodyPr/>
          <a:lstStyle/>
          <a:p>
            <a:r>
              <a:rPr lang="sk-SK" altLang="sk-SK">
                <a:solidFill>
                  <a:srgbClr val="FF0000"/>
                </a:solidFill>
              </a:rPr>
              <a:t>Úvod: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sk-SK"/>
              <a:t>Slnko je zdroj obnoviteľnej energie a slnečná energia sa v 21. storočí určite bude počítať medzi hlavné zdroje energie. Na zem dopadne 50% slnečného žiarenia.</a:t>
            </a:r>
          </a:p>
          <a:p>
            <a:endParaRPr lang="cs-CZ" altLang="sk-SK"/>
          </a:p>
          <a:p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sk-SK" sz="4000">
                <a:solidFill>
                  <a:srgbClr val="FF0000"/>
                </a:solidFill>
              </a:rPr>
              <a:t>Slnečné žiarenie sa využíva rôznymi spôsobmi:</a:t>
            </a:r>
            <a:r>
              <a:rPr lang="sk-SK" altLang="sk-SK" sz="4000"/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sk-SK"/>
              <a:t>1. Rozklad vody pomocou slnka</a:t>
            </a:r>
            <a:br>
              <a:rPr lang="cs-CZ" altLang="sk-SK"/>
            </a:br>
            <a:endParaRPr lang="cs-CZ" altLang="sk-SK"/>
          </a:p>
          <a:p>
            <a:pPr>
              <a:buFont typeface="Wingdings" panose="05000000000000000000" pitchFamily="2" charset="2"/>
              <a:buNone/>
            </a:pPr>
            <a:r>
              <a:rPr lang="cs-CZ" altLang="sk-SK"/>
              <a:t>- Pomocou slnečného žiarenia môžeme vodu rozložiť na vodík a kyslík. Existujú rôzne spôsoby. A práve vodík je výborné palivo. </a:t>
            </a:r>
            <a:endParaRPr lang="sk-SK" altLang="sk-SK"/>
          </a:p>
        </p:txBody>
      </p:sp>
      <p:pic>
        <p:nvPicPr>
          <p:cNvPr id="76804" name="Picture 4" descr="imagesCAS3VM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343400"/>
            <a:ext cx="28194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sk-SK"/>
              <a:t>2. Fotosyntéza</a:t>
            </a:r>
            <a:br>
              <a:rPr lang="cs-CZ" altLang="sk-SK"/>
            </a:br>
            <a:endParaRPr lang="cs-CZ" altLang="sk-SK"/>
          </a:p>
          <a:p>
            <a:pPr>
              <a:buFont typeface="Wingdings" panose="05000000000000000000" pitchFamily="2" charset="2"/>
              <a:buNone/>
            </a:pPr>
            <a:r>
              <a:rPr lang="cs-CZ" altLang="sk-SK"/>
              <a:t>- Je to proces premeny anorganických látok na organické. Prebieha počas slnečného žiarenia v zelenom farbive rastlín </a:t>
            </a:r>
            <a:endParaRPr lang="sk-SK" altLang="sk-SK"/>
          </a:p>
        </p:txBody>
      </p:sp>
      <p:pic>
        <p:nvPicPr>
          <p:cNvPr id="77828" name="Picture 4" descr="imagesCAVCRB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"/>
            <a:ext cx="2489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9" name="Picture 5" descr="imagesCAT5AIP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3886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sk-SK"/>
              <a:t>3. Fosílne palivá</a:t>
            </a:r>
          </a:p>
          <a:p>
            <a:pPr>
              <a:buFont typeface="Wingdings" panose="05000000000000000000" pitchFamily="2" charset="2"/>
              <a:buNone/>
            </a:pPr>
            <a:endParaRPr lang="cs-CZ" altLang="sk-SK"/>
          </a:p>
          <a:p>
            <a:pPr>
              <a:buFont typeface="Wingdings" panose="05000000000000000000" pitchFamily="2" charset="2"/>
              <a:buNone/>
            </a:pPr>
            <a:r>
              <a:rPr lang="cs-CZ" altLang="sk-SK"/>
              <a:t>- Sú to ropa,zemný plyn,uhlie a vznikajú z odumretých tiel organizmov – biomasy. </a:t>
            </a:r>
            <a:endParaRPr lang="sk-SK" altLang="sk-SK"/>
          </a:p>
        </p:txBody>
      </p:sp>
      <p:pic>
        <p:nvPicPr>
          <p:cNvPr id="78852" name="Picture 4" descr="imagesCAGY6R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48200"/>
            <a:ext cx="29718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3" name="Picture 5" descr="imagesCA6800Z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"/>
            <a:ext cx="2743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4" name="Picture 6" descr="imagesCAR4GP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1400"/>
            <a:ext cx="20574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r>
              <a:rPr lang="cs-CZ" altLang="sk-SK">
                <a:solidFill>
                  <a:srgbClr val="FF0000"/>
                </a:solidFill>
              </a:rPr>
              <a:t>4 . Slnečné články</a:t>
            </a:r>
          </a:p>
          <a:p>
            <a:pPr>
              <a:buFont typeface="Wingdings" panose="05000000000000000000" pitchFamily="2" charset="2"/>
              <a:buNone/>
            </a:pPr>
            <a:endParaRPr lang="cs-CZ" altLang="sk-SK"/>
          </a:p>
          <a:p>
            <a:pPr>
              <a:buFont typeface="Wingdings" panose="05000000000000000000" pitchFamily="2" charset="2"/>
              <a:buNone/>
            </a:pPr>
            <a:r>
              <a:rPr lang="cs-CZ" altLang="sk-SK"/>
              <a:t>-  Skladajú sa z polovodivého </a:t>
            </a:r>
            <a:r>
              <a:rPr lang="cs-CZ" altLang="sk-SK" u="sng"/>
              <a:t>materiálu </a:t>
            </a:r>
            <a:endParaRPr lang="cs-CZ" altLang="sk-SK"/>
          </a:p>
          <a:p>
            <a:pPr>
              <a:buFont typeface="Wingdings" panose="05000000000000000000" pitchFamily="2" charset="2"/>
              <a:buNone/>
            </a:pPr>
            <a:r>
              <a:rPr lang="cs-CZ" altLang="sk-SK"/>
              <a:t>   Na ich výrobu sa používa najčastejšie kryštalický kremík. Z tohto kryštálu sa narežú tenké doštičky a pokryjú sa z jednej strany napríklad fosforom a z druhej strany napríklad arzénom. </a:t>
            </a:r>
            <a:endParaRPr lang="sk-SK" alt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cs-CZ" altLang="sk-SK"/>
              <a:t>Ak na slnečný článok dopadá slnečné žiarenie oddelia sa od seba kladné a záporné náboje a vonkajším okruhom potom tečie elektrický prúd. </a:t>
            </a:r>
            <a:endParaRPr lang="sk-SK" altLang="sk-SK"/>
          </a:p>
          <a:p>
            <a:endParaRPr lang="sk-SK" altLang="sk-SK"/>
          </a:p>
        </p:txBody>
      </p:sp>
      <p:pic>
        <p:nvPicPr>
          <p:cNvPr id="88068" name="Picture 4" descr="imagesCA9BE7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69" name="Picture 5" descr="imagesCA22WIT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24400"/>
            <a:ext cx="3352800" cy="101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sk-SK" sz="3600">
                <a:solidFill>
                  <a:srgbClr val="FF9900"/>
                </a:solidFill>
              </a:rPr>
              <a:t>5. Slnečné panely - kolektory </a:t>
            </a:r>
            <a:br>
              <a:rPr lang="cs-CZ" altLang="sk-SK" sz="3600">
                <a:solidFill>
                  <a:srgbClr val="FF9900"/>
                </a:solidFill>
              </a:rPr>
            </a:br>
            <a:endParaRPr lang="cs-CZ" altLang="sk-SK" sz="3600">
              <a:solidFill>
                <a:srgbClr val="FF99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cs-CZ" altLang="sk-SK" sz="3600"/>
              <a:t>- Spojením slnečných článkov vznikne slnečný panel – kolektor. </a:t>
            </a:r>
            <a:endParaRPr lang="sk-SK" altLang="sk-SK" sz="3600"/>
          </a:p>
        </p:txBody>
      </p:sp>
      <p:pic>
        <p:nvPicPr>
          <p:cNvPr id="80900" name="Picture 4" descr="imagesCA1RCB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67200"/>
            <a:ext cx="2971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1" name="Picture 5" descr="imagesCA26D92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35814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68925"/>
          </a:xfrm>
        </p:spPr>
        <p:txBody>
          <a:bodyPr/>
          <a:lstStyle/>
          <a:p>
            <a:r>
              <a:rPr lang="cs-CZ" altLang="sk-SK"/>
              <a:t>6.Slnečné tepelné elektrárne</a:t>
            </a:r>
          </a:p>
          <a:p>
            <a:pPr>
              <a:buFont typeface="Wingdings" panose="05000000000000000000" pitchFamily="2" charset="2"/>
              <a:buNone/>
            </a:pPr>
            <a:endParaRPr lang="cs-CZ" altLang="sk-SK"/>
          </a:p>
          <a:p>
            <a:pPr>
              <a:buFont typeface="Wingdings" panose="05000000000000000000" pitchFamily="2" charset="2"/>
              <a:buNone/>
            </a:pPr>
            <a:r>
              <a:rPr lang="cs-CZ" altLang="sk-SK"/>
              <a:t>- Používajú sa na ohrievanie vody. Funguje to takto. Otáčavé zrkadlá sústreďujú slnečné lúče na kotol s vodou. Tam vzniká horúca para, ktorá poháňa turbínu, turbína poháňa generátor a generátor vytvára elektrický prúd. </a:t>
            </a:r>
            <a:endParaRPr lang="sk-SK" altLang="sk-SK"/>
          </a:p>
        </p:txBody>
      </p:sp>
      <p:pic>
        <p:nvPicPr>
          <p:cNvPr id="81924" name="Picture 4" descr="imagesCAY1S1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953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5" name="Picture 5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24400"/>
            <a:ext cx="2209800" cy="19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óbus">
  <a:themeElements>
    <a:clrScheme name="Glóbus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óbus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Glóbus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óbus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óbus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óbus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óbus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óbus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óbus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óbus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172</TotalTime>
  <Words>329</Words>
  <Application>Microsoft Office PowerPoint</Application>
  <PresentationFormat>Prezentácia na obrazovke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Verdana</vt:lpstr>
      <vt:lpstr>Wingdings</vt:lpstr>
      <vt:lpstr>Gungsuh</vt:lpstr>
      <vt:lpstr>Glóbus</vt:lpstr>
      <vt:lpstr>Využitie slnečnej energie </vt:lpstr>
      <vt:lpstr>Úvod:</vt:lpstr>
      <vt:lpstr>Slnečné žiarenie sa využíva rôznymi spôsobmi: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Ján Schriffel</cp:lastModifiedBy>
  <cp:revision>3</cp:revision>
  <cp:lastPrinted>1601-01-01T00:00:00Z</cp:lastPrinted>
  <dcterms:created xsi:type="dcterms:W3CDTF">2011-01-07T12:11:55Z</dcterms:created>
  <dcterms:modified xsi:type="dcterms:W3CDTF">2021-01-19T04:26:26Z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