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0" r:id="rId4"/>
    <p:sldId id="259" r:id="rId5"/>
    <p:sldId id="261" r:id="rId6"/>
    <p:sldId id="269" r:id="rId7"/>
    <p:sldId id="270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felKJBj0u8&amp;feature=related" TargetMode="External"/><Relationship Id="rId2" Type="http://schemas.openxmlformats.org/officeDocument/2006/relationships/hyperlink" Target="http://www.youtube.com/watch?v=blEvcGWMUss&amp;feature=relate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outube.com/watch?v=8VZHym6HqVU&amp;feature=relat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Zákon lomu svetla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563888" y="5085184"/>
            <a:ext cx="5040560" cy="982960"/>
          </a:xfrm>
        </p:spPr>
        <p:txBody>
          <a:bodyPr/>
          <a:lstStyle/>
          <a:p>
            <a:r>
              <a:rPr lang="sk-SK" dirty="0" smtClean="0"/>
              <a:t>RNDr. Viera </a:t>
            </a:r>
            <a:r>
              <a:rPr lang="sk-SK" dirty="0" err="1" smtClean="0"/>
              <a:t>Stupáková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54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08492" y="1545020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>
                <a:solidFill>
                  <a:schemeClr val="accent1">
                    <a:lumMod val="75000"/>
                  </a:schemeClr>
                </a:solidFill>
              </a:rPr>
              <a:t>Ďakujem za pozornosť</a:t>
            </a:r>
            <a:endParaRPr lang="sk-SK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http://images.tutorvista.com/content/human-eye-colourful-world/atmospheric-refrac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416445"/>
            <a:ext cx="38671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3/3f/Refraction_through_glasses_09030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4" y="3933056"/>
            <a:ext cx="3797085" cy="25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g.flog.pravda.sk/2010/06/01/qmh_324917_m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104" y="119960"/>
            <a:ext cx="2664296" cy="34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0 C 0.007 -0.01 0.014 -0.021 0.021 -0.035 C 0.04 -0.075 0.045 -0.114 0.031 -0.12 C 0.017 -0.127 -0.01 -0.099 -0.029 -0.059 C -0.039 -0.038 -0.045 -0.018 -0.047 -0.003 C -0.05 0.009 -0.051 0.021 -0.051 0.035 C -0.051 0.08 -0.038 0.117 -0.023 0.117 C -0.008 0.117 0.005 0.08 0.005 0.035 C 0.005 0.014 0.002 -0.006 -0.003 -0.02 C -0.005 -0.032 -0.01 -0.045 -0.016 -0.058 C -0.036 -0.099 -0.063 -0.127 -0.077 -0.12 C -0.091 -0.113 -0.086 -0.075 -0.066 -0.034 C -0.058 -0.015 -0.047 0.001 -0.036 0.012 C -0.028 0.022 -0.019 0.031 -0.007 0.04 C 0.029 0.069 0.065 0.082 0.075 0.07 C 0.084 0.058 0.064 0.025 0.028 -0.003 C 0.013 -0.015 -0.003 -0.024 -0.016 -0.03 C -0.028 -0.036 -0.043 -0.041 -0.059 -0.044 C -0.103 -0.054 -0.141 -0.051 -0.144 -0.035 C -0.148 -0.02 -0.115 0 -0.071 0.01 C -0.051 0.014 -0.032 0.016 -0.017 0.015 C -0.004 0.015 0.01 0.013 0.025 0.01 C 0.069 0 0.102 -0.021 0.098 -0.036 C 0.095 -0.051 0.057 -0.055 0.013 -0.045 C -0.008 -0.04 -0.027 -0.033 -0.04 -0.025 C -0.051 -0.019 -0.062 -0.012 -0.074 -0.003 C -0.109 0.026 -0.13 0.058 -0.12 0.07 C -0.111 0.082 -0.074 0.069 -0.039 0.041 C -0.022 0.027 -0.008 0.01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7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1195536"/>
          </a:xfrm>
        </p:spPr>
        <p:txBody>
          <a:bodyPr/>
          <a:lstStyle/>
          <a:p>
            <a:r>
              <a:rPr lang="sk-SK" dirty="0" smtClean="0"/>
              <a:t>Lom svetla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807407" y="1603859"/>
            <a:ext cx="75608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Pri prechode svetla z jedného optického prostredia do druhého optického prostredia nastáva </a:t>
            </a:r>
            <a:r>
              <a:rPr lang="sk-SK" sz="3200" dirty="0" smtClean="0">
                <a:solidFill>
                  <a:srgbClr val="92D050"/>
                </a:solidFill>
              </a:rPr>
              <a:t>lom svetla </a:t>
            </a:r>
            <a:r>
              <a:rPr lang="sk-SK" sz="3200" dirty="0" smtClean="0"/>
              <a:t>– svetlo sa láme, to znamená, že mení svoju rýchlosť a smer.</a:t>
            </a:r>
            <a:endParaRPr lang="sk-SK" sz="3200" dirty="0"/>
          </a:p>
          <a:p>
            <a:endParaRPr lang="sk-SK" dirty="0"/>
          </a:p>
        </p:txBody>
      </p:sp>
      <p:pic>
        <p:nvPicPr>
          <p:cNvPr id="2050" name="Picture 2" descr="http://hockicko.utc.sk/_old/semestralky/prace/p0310/obr2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3861048"/>
            <a:ext cx="4060692" cy="27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weblearning.estranky.cz/img/mid/373/odraz-a-lo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4435403"/>
            <a:ext cx="2867445" cy="21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05609" y="83671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705609" y="980728"/>
            <a:ext cx="7730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  <a:hlinkClick r:id="rId2"/>
              </a:rPr>
              <a:t>stratená minca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  <a:hlinkClick r:id="rId3"/>
              </a:rPr>
              <a:t>nájdená minca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/>
              <a:t> </a:t>
            </a:r>
          </a:p>
          <a:p>
            <a:r>
              <a:rPr lang="sk-SK" dirty="0" smtClean="0">
                <a:hlinkClick r:id="rId4"/>
              </a:rPr>
              <a:t>Lom svetla</a:t>
            </a:r>
            <a:endParaRPr lang="sk-SK" dirty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547664" y="33265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accent5"/>
                </a:solidFill>
              </a:rPr>
              <a:t>Pokusy s lomom - videá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70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79512"/>
          </a:xfrm>
        </p:spPr>
        <p:txBody>
          <a:bodyPr>
            <a:normAutofit fontScale="90000"/>
          </a:bodyPr>
          <a:lstStyle/>
          <a:p>
            <a:pPr lvl="0"/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251520" y="260648"/>
            <a:ext cx="78277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latin typeface="Times New Roman" pitchFamily="18" charset="0"/>
                <a:cs typeface="Times New Roman" pitchFamily="18" charset="0"/>
              </a:rPr>
              <a:t>Hlavné pojmy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Optické rozhranie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hranica medzi dvoma optickými prostrediami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Dopadajúci lúč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Bod dopadu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bod optického rozhrania, do ktorého dopadá lúč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Kolmica dopadu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kolmica na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 rozhranie prechádzajúca bodom dopadu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Rovina dopadu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rovina, v ktorej leží dopadajúci lúč a kolmica dopadu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Lomený </a:t>
            </a: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lúč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Uhol dopadu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sk-SK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uhol medzi kolmicou dopadu a dopadajúcim lúčom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Uhol </a:t>
            </a:r>
            <a:r>
              <a:rPr lang="sk-SK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lomu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l-GR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sk-SK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......... 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788364" y="465614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3707904" y="2914065"/>
            <a:ext cx="0" cy="34672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3098229" y="2845971"/>
            <a:ext cx="0" cy="2016224"/>
          </a:xfrm>
          <a:prstGeom prst="straightConnector1">
            <a:avLst/>
          </a:prstGeom>
          <a:ln w="19050">
            <a:headEnd type="none"/>
            <a:tailEnd type="triangle" w="lg" len="lg"/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4070939" y="4614340"/>
            <a:ext cx="75341" cy="1897059"/>
          </a:xfrm>
          <a:prstGeom prst="straightConnector1">
            <a:avLst/>
          </a:prstGeom>
          <a:ln w="19050">
            <a:tailEnd type="triangle" w="lg" len="lg"/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ál 23"/>
          <p:cNvSpPr/>
          <p:nvPr/>
        </p:nvSpPr>
        <p:spPr>
          <a:xfrm>
            <a:off x="3656786" y="4633289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4"/>
          <p:cNvSpPr txBox="1"/>
          <p:nvPr/>
        </p:nvSpPr>
        <p:spPr>
          <a:xfrm>
            <a:off x="3370952" y="3864902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sk-SK" sz="20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684375" y="527554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sk-SK" sz="20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Vývojový diagram: proces 26"/>
          <p:cNvSpPr/>
          <p:nvPr/>
        </p:nvSpPr>
        <p:spPr>
          <a:xfrm>
            <a:off x="1363874" y="4462539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Vývojový diagram: proces 28"/>
          <p:cNvSpPr/>
          <p:nvPr/>
        </p:nvSpPr>
        <p:spPr>
          <a:xfrm>
            <a:off x="6444208" y="3533858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Vývojový diagram: proces 29"/>
          <p:cNvSpPr/>
          <p:nvPr/>
        </p:nvSpPr>
        <p:spPr>
          <a:xfrm>
            <a:off x="3784286" y="5675656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1" name="Vývojový diagram: proces 30"/>
          <p:cNvSpPr/>
          <p:nvPr/>
        </p:nvSpPr>
        <p:spPr>
          <a:xfrm>
            <a:off x="3199446" y="3533858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2" name="Vývojový diagram: proces 31"/>
          <p:cNvSpPr/>
          <p:nvPr/>
        </p:nvSpPr>
        <p:spPr>
          <a:xfrm>
            <a:off x="3383995" y="2822812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3" name="Vývojový diagram: proces 32"/>
          <p:cNvSpPr/>
          <p:nvPr/>
        </p:nvSpPr>
        <p:spPr>
          <a:xfrm>
            <a:off x="3199446" y="4716569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Vývojový diagram: proces 33"/>
          <p:cNvSpPr/>
          <p:nvPr/>
        </p:nvSpPr>
        <p:spPr>
          <a:xfrm>
            <a:off x="4572000" y="6049836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Vývojový diagram: proces 34"/>
          <p:cNvSpPr/>
          <p:nvPr/>
        </p:nvSpPr>
        <p:spPr>
          <a:xfrm>
            <a:off x="2013758" y="2988558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BlokTextu 35"/>
          <p:cNvSpPr txBox="1"/>
          <p:nvPr/>
        </p:nvSpPr>
        <p:spPr>
          <a:xfrm>
            <a:off x="3766128" y="2845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2398243" y="353561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sz="2000" b="1" baseline="-25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sk-SK" sz="20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4003693" y="4875264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sz="2000" b="1" baseline="-25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sk-SK" sz="20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1196752"/>
            <a:ext cx="777686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Pri lome svetla je pre dané dve optické prostredia podiel sínusu uhla dopadu  </a:t>
            </a:r>
            <a:r>
              <a:rPr lang="el-GR" sz="2000" b="1" i="1" dirty="0" smtClean="0"/>
              <a:t>α</a:t>
            </a:r>
            <a:r>
              <a:rPr lang="sk-SK" sz="2000" b="1" i="1" dirty="0" smtClean="0"/>
              <a:t> </a:t>
            </a:r>
            <a:r>
              <a:rPr lang="sk-SK" sz="2000" b="1" dirty="0" smtClean="0"/>
              <a:t> a sínusu uhla lomu  </a:t>
            </a:r>
            <a:r>
              <a:rPr lang="el-GR" sz="2000" b="1" i="1" dirty="0" smtClean="0"/>
              <a:t>β</a:t>
            </a:r>
            <a:r>
              <a:rPr lang="sk-SK" sz="2000" b="1" i="1" dirty="0" smtClean="0"/>
              <a:t> </a:t>
            </a:r>
            <a:r>
              <a:rPr lang="sk-SK" sz="2000" b="1" dirty="0" smtClean="0"/>
              <a:t> vždy rovnaký a rovný číslu  </a:t>
            </a:r>
            <a:r>
              <a:rPr lang="sk-SK" sz="2000" b="1" i="1" dirty="0" smtClean="0"/>
              <a:t>n. </a:t>
            </a:r>
          </a:p>
          <a:p>
            <a:endParaRPr lang="sk-SK" sz="2000" b="1" i="1" dirty="0" smtClean="0"/>
          </a:p>
          <a:p>
            <a:r>
              <a:rPr lang="sk-SK" dirty="0" smtClean="0"/>
              <a:t>Číslo </a:t>
            </a:r>
            <a:r>
              <a:rPr lang="sk-SK" dirty="0" smtClean="0">
                <a:solidFill>
                  <a:srgbClr val="92D050"/>
                </a:solidFill>
              </a:rPr>
              <a:t>n</a:t>
            </a:r>
            <a:r>
              <a:rPr lang="sk-SK" dirty="0" smtClean="0"/>
              <a:t> sa nazýva </a:t>
            </a:r>
            <a:r>
              <a:rPr lang="sk-SK" dirty="0" smtClean="0">
                <a:solidFill>
                  <a:srgbClr val="92D050"/>
                </a:solidFill>
              </a:rPr>
              <a:t>index lomu prostredia </a:t>
            </a:r>
            <a:r>
              <a:rPr lang="sk-SK" dirty="0" smtClean="0"/>
              <a:t>(prostredia, do ktorého sa svetlo láme)</a:t>
            </a:r>
          </a:p>
          <a:p>
            <a:endParaRPr lang="sk-SK" sz="800" dirty="0" smtClean="0">
              <a:solidFill>
                <a:srgbClr val="92D050"/>
              </a:solidFill>
            </a:endParaRPr>
          </a:p>
          <a:p>
            <a:r>
              <a:rPr lang="sk-SK" sz="1000" b="1" dirty="0"/>
              <a:t> </a:t>
            </a:r>
            <a:r>
              <a:rPr lang="sk-SK" sz="1000" dirty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 smtClean="0"/>
          </a:p>
          <a:p>
            <a:r>
              <a:rPr lang="sk-SK" u="sng" dirty="0" smtClean="0">
                <a:solidFill>
                  <a:schemeClr val="accent5"/>
                </a:solidFill>
              </a:rPr>
              <a:t>ZLS  </a:t>
            </a:r>
            <a:r>
              <a:rPr lang="sk-SK" u="sng" dirty="0">
                <a:solidFill>
                  <a:schemeClr val="accent5"/>
                </a:solidFill>
              </a:rPr>
              <a:t>matematicky</a:t>
            </a:r>
            <a:r>
              <a:rPr lang="sk-SK" dirty="0"/>
              <a:t>:    </a:t>
            </a:r>
          </a:p>
          <a:p>
            <a:endParaRPr lang="sk-SK" u="sng" dirty="0" smtClean="0">
              <a:solidFill>
                <a:schemeClr val="accent5"/>
              </a:solidFill>
            </a:endParaRPr>
          </a:p>
          <a:p>
            <a:endParaRPr lang="sk-SK" u="sng" dirty="0">
              <a:solidFill>
                <a:schemeClr val="accent5"/>
              </a:solidFill>
            </a:endParaRPr>
          </a:p>
          <a:p>
            <a:endParaRPr lang="sk-SK" u="sng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92D050"/>
                </a:solidFill>
              </a:rPr>
              <a:t>sin </a:t>
            </a:r>
            <a:r>
              <a:rPr lang="el-GR" dirty="0">
                <a:solidFill>
                  <a:srgbClr val="92D050"/>
                </a:solidFill>
              </a:rPr>
              <a:t>α</a:t>
            </a:r>
            <a:r>
              <a:rPr lang="sk-SK" dirty="0" smtClean="0"/>
              <a:t> (čítame „sínus </a:t>
            </a:r>
            <a:r>
              <a:rPr lang="sk-SK" dirty="0"/>
              <a:t>alfa“), </a:t>
            </a:r>
            <a:r>
              <a:rPr lang="sk-SK" dirty="0">
                <a:solidFill>
                  <a:srgbClr val="92D050"/>
                </a:solidFill>
              </a:rPr>
              <a:t>sin β </a:t>
            </a:r>
            <a:r>
              <a:rPr lang="sk-SK" dirty="0" smtClean="0"/>
              <a:t>– matematické funkcie, ktoré určíme pomocou kalkulačky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92D050"/>
                </a:solidFill>
              </a:rPr>
              <a:t>v</a:t>
            </a:r>
            <a:r>
              <a:rPr lang="sk-SK" baseline="-25000" dirty="0" smtClean="0">
                <a:solidFill>
                  <a:srgbClr val="92D050"/>
                </a:solidFill>
              </a:rPr>
              <a:t>1</a:t>
            </a:r>
            <a:r>
              <a:rPr lang="sk-SK" dirty="0"/>
              <a:t>, resp. </a:t>
            </a:r>
            <a:r>
              <a:rPr lang="sk-SK" dirty="0">
                <a:solidFill>
                  <a:srgbClr val="92D050"/>
                </a:solidFill>
              </a:rPr>
              <a:t>v</a:t>
            </a:r>
            <a:r>
              <a:rPr lang="sk-SK" baseline="-25000" dirty="0">
                <a:solidFill>
                  <a:srgbClr val="92D050"/>
                </a:solidFill>
              </a:rPr>
              <a:t>2</a:t>
            </a:r>
            <a:r>
              <a:rPr lang="sk-SK" dirty="0"/>
              <a:t> je </a:t>
            </a:r>
            <a:r>
              <a:rPr lang="sk-SK" dirty="0">
                <a:solidFill>
                  <a:srgbClr val="92D050"/>
                </a:solidFill>
              </a:rPr>
              <a:t>rýchlosť svetla v prostredí číslo 1, resp. 2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aoblený obdĺžnik 5"/>
              <p:cNvSpPr/>
              <p:nvPr/>
            </p:nvSpPr>
            <p:spPr>
              <a:xfrm>
                <a:off x="3185908" y="3190912"/>
                <a:ext cx="2412143" cy="9361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𝒔𝒊𝒏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α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𝒔𝒊𝒏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β</m:t>
                        </m:r>
                      </m:den>
                    </m:f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sk-SK" sz="2800" b="1" dirty="0" smtClean="0">
                    <a:solidFill>
                      <a:schemeClr val="tx1"/>
                    </a:solidFill>
                  </a:rPr>
                  <a:t> = n</a:t>
                </a:r>
                <a:endParaRPr lang="sk-SK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aoblený 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08" y="3190912"/>
                <a:ext cx="2412143" cy="93610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1547664" y="33265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chemeClr val="accent5"/>
                </a:solidFill>
              </a:rPr>
              <a:t>Zákon lomu svetla</a:t>
            </a:r>
            <a:r>
              <a:rPr lang="sk-SK" sz="2800" b="1" dirty="0"/>
              <a:t> (</a:t>
            </a:r>
            <a:r>
              <a:rPr lang="sk-SK" sz="2800" b="1" dirty="0">
                <a:solidFill>
                  <a:schemeClr val="accent5"/>
                </a:solidFill>
              </a:rPr>
              <a:t>ZLS</a:t>
            </a:r>
            <a:r>
              <a:rPr lang="sk-SK" sz="2800" b="1" dirty="0" smtClean="0"/>
              <a:t>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6927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 descr="Novinový papí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872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5313"/>
              </p:ext>
            </p:extLst>
          </p:nvPr>
        </p:nvGraphicFramePr>
        <p:xfrm>
          <a:off x="395537" y="1124744"/>
          <a:ext cx="7992888" cy="4186833"/>
        </p:xfrm>
        <a:graphic>
          <a:graphicData uri="http://schemas.openxmlformats.org/drawingml/2006/table">
            <a:tbl>
              <a:tblPr/>
              <a:tblGrid>
                <a:gridCol w="208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5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Uhol dopadu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Uhol lomu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 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 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 </a:t>
                      </a:r>
                      <a:r>
                        <a:rPr kumimoji="0" lang="sk-SK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 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n = sin 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19,5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0,50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0,70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0,48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35,3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0,87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0,58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0,68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1547664" y="33265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Overenie zákonu lomu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395537" y="5445224"/>
            <a:ext cx="792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u="sng" dirty="0" smtClean="0"/>
              <a:t>Záver: </a:t>
            </a:r>
            <a:r>
              <a:rPr lang="sk-SK" sz="2400" dirty="0" smtClean="0"/>
              <a:t>Vidíme, že „n“ je pri rôznych uhloch rovnaké (odchýlky sú spôsobované zaokrúhľovaním).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63842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683568" y="891987"/>
                <a:ext cx="818882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200" dirty="0" smtClean="0">
                    <a:latin typeface="Times New Roman" pitchFamily="18" charset="0"/>
                    <a:cs typeface="Times New Roman" pitchFamily="18" charset="0"/>
                  </a:rPr>
                  <a:t>Vo všeobecnosti platí, že </a:t>
                </a:r>
                <a14:m>
                  <m:oMath xmlns:m="http://schemas.openxmlformats.org/officeDocument/2006/math">
                    <m:r>
                      <a:rPr lang="sk-SK" sz="2200" b="1" i="1" smtClean="0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sk-SK" sz="2200" b="1" i="1" smtClean="0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sk-SK" sz="2200" b="1" i="1" smtClean="0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𝜷</m:t>
                    </m:r>
                    <m:r>
                      <a:rPr lang="sk-SK" sz="2200" b="0" i="1" smtClean="0">
                        <a:latin typeface="Cambria Math"/>
                        <a:ea typeface="Cambria Math"/>
                      </a:rPr>
                      <m:t>.  </m:t>
                    </m:r>
                  </m:oMath>
                </a14:m>
                <a:r>
                  <a:rPr lang="sk-SK" sz="2200" dirty="0" smtClean="0">
                    <a:latin typeface="Times New Roman" pitchFamily="18" charset="0"/>
                    <a:cs typeface="Times New Roman" pitchFamily="18" charset="0"/>
                  </a:rPr>
                  <a:t>Iba v jednom prípade pri lome svetla platí, že </a:t>
                </a:r>
                <a:r>
                  <a:rPr lang="el-GR" sz="2200" b="1" i="1" dirty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sk-SK" sz="2200" b="1" i="1" dirty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l-GR" sz="2200" b="1" i="1" dirty="0" smtClean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sk-SK" sz="2200" b="1" i="1" dirty="0" smtClean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sk-SK" sz="2200" i="1" dirty="0" smtClean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sk-SK" sz="2200" dirty="0" smtClean="0">
                    <a:latin typeface="Times New Roman" pitchFamily="18" charset="0"/>
                    <a:cs typeface="Times New Roman" pitchFamily="18" charset="0"/>
                  </a:rPr>
                  <a:t>a to vtedy, ak svetlo dopadá </a:t>
                </a:r>
                <a:r>
                  <a:rPr lang="sk-SK" sz="2200" u="sng" dirty="0" smtClean="0">
                    <a:latin typeface="Times New Roman" pitchFamily="18" charset="0"/>
                    <a:cs typeface="Times New Roman" pitchFamily="18" charset="0"/>
                  </a:rPr>
                  <a:t>kolmo</a:t>
                </a:r>
                <a:r>
                  <a:rPr lang="sk-SK" sz="2200" dirty="0" smtClean="0">
                    <a:latin typeface="Times New Roman" pitchFamily="18" charset="0"/>
                    <a:cs typeface="Times New Roman" pitchFamily="18" charset="0"/>
                  </a:rPr>
                  <a:t> na optické rozhranie.</a:t>
                </a:r>
              </a:p>
              <a:p>
                <a:endParaRPr lang="sk-SK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sk-SK" sz="2200" dirty="0" smtClean="0">
                    <a:latin typeface="Times New Roman" pitchFamily="18" charset="0"/>
                    <a:cs typeface="Times New Roman" pitchFamily="18" charset="0"/>
                  </a:rPr>
                  <a:t>Potom	</a:t>
                </a:r>
                <a:r>
                  <a:rPr lang="el-GR" sz="2200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sk-SK" sz="2200" dirty="0" smtClean="0">
                    <a:latin typeface="Times New Roman" pitchFamily="18" charset="0"/>
                    <a:cs typeface="Times New Roman" pitchFamily="18" charset="0"/>
                  </a:rPr>
                  <a:t> = 0°</a:t>
                </a:r>
              </a:p>
              <a:p>
                <a:r>
                  <a:rPr lang="sk-SK" sz="22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l-GR" sz="2200" dirty="0" smtClean="0"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sk-SK" sz="22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sk-SK" sz="2200" dirty="0">
                    <a:latin typeface="Times New Roman" pitchFamily="18" charset="0"/>
                    <a:cs typeface="Times New Roman" pitchFamily="18" charset="0"/>
                  </a:rPr>
                  <a:t>0°</a:t>
                </a: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91987"/>
                <a:ext cx="8188828" cy="1785104"/>
              </a:xfrm>
              <a:prstGeom prst="rect">
                <a:avLst/>
              </a:prstGeom>
              <a:blipFill rotWithShape="1">
                <a:blip r:embed="rId2"/>
                <a:stretch>
                  <a:fillRect l="-894" t="-2048" r="-745" b="-58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ravá zložená zátvorka 2"/>
          <p:cNvSpPr/>
          <p:nvPr/>
        </p:nvSpPr>
        <p:spPr>
          <a:xfrm>
            <a:off x="2399067" y="2061987"/>
            <a:ext cx="72008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b="1" dirty="0"/>
          </a:p>
        </p:txBody>
      </p:sp>
      <p:sp>
        <p:nvSpPr>
          <p:cNvPr id="4" name="Zaoblený obdĺžnik 3"/>
          <p:cNvSpPr/>
          <p:nvPr/>
        </p:nvSpPr>
        <p:spPr>
          <a:xfrm>
            <a:off x="2555776" y="2133995"/>
            <a:ext cx="1440160" cy="2880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α</a:t>
            </a:r>
            <a:r>
              <a:rPr lang="sk-SK" b="1" dirty="0" smtClean="0">
                <a:solidFill>
                  <a:schemeClr val="tx1"/>
                </a:solidFill>
              </a:rPr>
              <a:t> = </a:t>
            </a:r>
            <a:r>
              <a:rPr lang="el-GR" b="1" dirty="0" smtClean="0">
                <a:solidFill>
                  <a:schemeClr val="tx1"/>
                </a:solidFill>
              </a:rPr>
              <a:t>β</a:t>
            </a:r>
            <a:r>
              <a:rPr lang="sk-SK" b="1" dirty="0" smtClean="0">
                <a:solidFill>
                  <a:schemeClr val="tx1"/>
                </a:solidFill>
              </a:rPr>
              <a:t> = </a:t>
            </a:r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3075" name="Picture 3" descr="D:\Vierka\I. ZŠ\Fyzika\F8\ZL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082" y="2780928"/>
            <a:ext cx="4152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Vierka\I. ZŠ\Fyzika\F8\Z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084474"/>
            <a:ext cx="4191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395536" y="255293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Kolmý dopad </a:t>
            </a:r>
            <a:r>
              <a:rPr lang="sk-SK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bez lomu svetla </a:t>
            </a:r>
            <a:r>
              <a:rPr lang="sk-SK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</a:t>
            </a:r>
            <a:r>
              <a:rPr lang="sk-SK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sk-SK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 = 0°) </a:t>
            </a:r>
            <a:endParaRPr lang="sk-SK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sk-SK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Novinový papír"/>
          <p:cNvSpPr>
            <a:spLocks noChangeArrowheads="1"/>
          </p:cNvSpPr>
          <p:nvPr/>
        </p:nvSpPr>
        <p:spPr bwMode="auto">
          <a:xfrm>
            <a:off x="23037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219700" y="1628775"/>
            <a:ext cx="3924300" cy="4897438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svetlo pri prechode optickým rozhraním </a:t>
            </a:r>
            <a:r>
              <a:rPr lang="sk-SK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spomalí</a:t>
            </a: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sk-SK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sk-SK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 v</a:t>
            </a:r>
            <a:r>
              <a:rPr lang="sk-SK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sk-SK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svetlo prechádza </a:t>
            </a:r>
            <a:r>
              <a:rPr lang="sk-SK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opticky redšieho prostredia do opticky hustejšieho prostredia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sk-SK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sk-SK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&gt; 1</a:t>
            </a:r>
          </a:p>
          <a:p>
            <a:pPr marL="0" indent="0">
              <a:lnSpc>
                <a:spcPct val="90000"/>
              </a:lnSpc>
              <a:buNone/>
            </a:pPr>
            <a:endParaRPr lang="sk-SK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napr</a:t>
            </a: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sk-SK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zo vzduchu do vody n = </a:t>
            </a: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1,33;  </a:t>
            </a:r>
          </a:p>
          <a:p>
            <a:pPr marL="609600" indent="-609600">
              <a:lnSpc>
                <a:spcPct val="9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zo vzduchu do skla                  n =1,50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sk-SK" sz="32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196" name="Rectangle 4"/>
          <p:cNvSpPr>
            <a:spLocks noRot="1" noChangeArrowheads="1"/>
          </p:cNvSpPr>
          <p:nvPr/>
        </p:nvSpPr>
        <p:spPr bwMode="auto">
          <a:xfrm>
            <a:off x="395288" y="188913"/>
            <a:ext cx="74882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sk-SK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Lom </a:t>
            </a:r>
            <a:r>
              <a:rPr lang="sk-SK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svetla ku kolmici (</a:t>
            </a:r>
            <a:r>
              <a:rPr lang="sk-SK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</a:t>
            </a:r>
            <a:r>
              <a:rPr lang="sk-SK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sk-SK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) </a:t>
            </a:r>
            <a:endParaRPr lang="sk-SK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331913" y="4005263"/>
            <a:ext cx="3744912" cy="2708275"/>
          </a:xfrm>
          <a:prstGeom prst="rect">
            <a:avLst/>
          </a:prstGeom>
          <a:solidFill>
            <a:srgbClr val="00B0F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331913" y="1557338"/>
            <a:ext cx="3744912" cy="2519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403350" y="2276475"/>
            <a:ext cx="1655763" cy="1800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3059113" y="2205038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059113" y="4076700"/>
            <a:ext cx="720725" cy="21605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555875" y="2997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b="1">
                <a:latin typeface="Arial" charset="0"/>
                <a:cs typeface="Arial" charset="0"/>
              </a:rPr>
              <a:t>α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987675" y="494188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b="1">
                <a:latin typeface="Arial" charset="0"/>
                <a:cs typeface="Arial" charset="0"/>
              </a:rPr>
              <a:t>β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627313" y="170021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1800">
                <a:latin typeface="Arial" charset="0"/>
              </a:rPr>
              <a:t>                     Vzduch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700338" y="6308725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1800">
                <a:latin typeface="Arial" charset="0"/>
              </a:rPr>
              <a:t>                        </a:t>
            </a:r>
            <a:r>
              <a:rPr lang="cs-CZ" sz="1800">
                <a:solidFill>
                  <a:schemeClr val="bg1"/>
                </a:solidFill>
                <a:latin typeface="Arial" charset="0"/>
              </a:rPr>
              <a:t>Voda </a:t>
            </a:r>
          </a:p>
        </p:txBody>
      </p:sp>
    </p:spTree>
    <p:extLst>
      <p:ext uri="{BB962C8B-B14F-4D97-AF65-F5344CB8AC3E}">
        <p14:creationId xmlns:p14="http://schemas.microsoft.com/office/powerpoint/2010/main" val="29806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build="p"/>
      <p:bldP spid="8196" grpId="0"/>
      <p:bldP spid="8197" grpId="0" animBg="1"/>
      <p:bldP spid="8198" grpId="0" animBg="1"/>
      <p:bldP spid="8199" grpId="0" animBg="1"/>
      <p:bldP spid="8200" grpId="0" animBg="1"/>
      <p:bldP spid="8201" grpId="0" animBg="1"/>
      <p:bldP spid="8202" grpId="0"/>
      <p:bldP spid="8203" grpId="0"/>
      <p:bldP spid="8204" grpId="0"/>
      <p:bldP spid="8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Novinový papí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292080" y="1412776"/>
            <a:ext cx="3672408" cy="5040560"/>
          </a:xfrm>
        </p:spPr>
        <p:txBody>
          <a:bodyPr>
            <a:normAutofit lnSpcReduction="10000"/>
          </a:bodyPr>
          <a:lstStyle/>
          <a:p>
            <a:pPr marL="452438" indent="-452438">
              <a:lnSpc>
                <a:spcPct val="90000"/>
              </a:lnSpc>
            </a:pPr>
            <a:r>
              <a:rPr lang="sk-SK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svetlo pri prechode optickým rozhraním </a:t>
            </a:r>
            <a:r>
              <a:rPr lang="sk-SK" sz="26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zrýchli (</a:t>
            </a:r>
            <a:r>
              <a:rPr lang="sk-SK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b="1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sk-SK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sk-SK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sk-SK" sz="2600" b="1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>
              <a:lnSpc>
                <a:spcPct val="90000"/>
              </a:lnSpc>
            </a:pPr>
            <a:r>
              <a:rPr lang="sk-SK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svetlo </a:t>
            </a:r>
            <a:r>
              <a:rPr lang="sk-SK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prechádza </a:t>
            </a:r>
            <a:r>
              <a:rPr lang="sk-SK" sz="26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opticky </a:t>
            </a:r>
            <a:r>
              <a:rPr lang="sk-SK" sz="26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hustejšieho prostredia do opticky redšieho prostredia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sk-SK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</a:t>
            </a:r>
            <a:r>
              <a:rPr lang="sk-SK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1</a:t>
            </a:r>
          </a:p>
          <a:p>
            <a:pPr marL="0" indent="0" algn="ctr">
              <a:lnSpc>
                <a:spcPct val="90000"/>
              </a:lnSpc>
              <a:buNone/>
            </a:pPr>
            <a:endParaRPr lang="sk-SK" sz="28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sk-SK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napr.</a:t>
            </a:r>
            <a:r>
              <a:rPr lang="sk-SK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 vody do </a:t>
            </a:r>
            <a:r>
              <a:rPr lang="sk-SK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vzduchu </a:t>
            </a:r>
            <a:r>
              <a:rPr lang="sk-SK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= 0,75; </a:t>
            </a:r>
          </a:p>
          <a:p>
            <a:pPr>
              <a:lnSpc>
                <a:spcPct val="90000"/>
              </a:lnSpc>
            </a:pPr>
            <a:r>
              <a:rPr lang="sk-SK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zo skla do vzduchu   n =0,67</a:t>
            </a:r>
            <a:endParaRPr lang="sk-SK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2438" indent="-452438">
              <a:lnSpc>
                <a:spcPct val="90000"/>
              </a:lnSpc>
            </a:pPr>
            <a:endParaRPr lang="sk-SK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331913" y="4005263"/>
            <a:ext cx="3744912" cy="27082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331913" y="1557338"/>
            <a:ext cx="3744912" cy="2519362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051050" y="2060575"/>
            <a:ext cx="1008063" cy="20161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059113" y="2205038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059113" y="4076700"/>
            <a:ext cx="1657350" cy="18732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627313" y="27813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b="1">
                <a:latin typeface="Arial" charset="0"/>
                <a:cs typeface="Arial" charset="0"/>
              </a:rPr>
              <a:t>α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059113" y="45085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b="1">
                <a:latin typeface="Arial" charset="0"/>
                <a:cs typeface="Arial" charset="0"/>
              </a:rPr>
              <a:t>β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268538" y="6237288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1800">
                <a:latin typeface="Arial" charset="0"/>
              </a:rPr>
              <a:t>                       Vzduch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555875" y="170021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1800">
                <a:solidFill>
                  <a:schemeClr val="bg1"/>
                </a:solidFill>
                <a:latin typeface="Arial" charset="0"/>
              </a:rPr>
              <a:t>                          Voda 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03237" y="344389"/>
            <a:ext cx="813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b="1" dirty="0">
                <a:solidFill>
                  <a:schemeClr val="tx2"/>
                </a:solidFill>
              </a:rPr>
              <a:t>           Lom </a:t>
            </a:r>
            <a:r>
              <a:rPr lang="sk-SK" b="1" dirty="0" smtClean="0">
                <a:solidFill>
                  <a:schemeClr val="tx2"/>
                </a:solidFill>
              </a:rPr>
              <a:t>svetla od </a:t>
            </a:r>
            <a:r>
              <a:rPr lang="sk-SK" b="1" dirty="0">
                <a:solidFill>
                  <a:schemeClr val="tx2"/>
                </a:solidFill>
              </a:rPr>
              <a:t>kolmice (</a:t>
            </a:r>
            <a:r>
              <a:rPr lang="sk-SK" b="1" dirty="0">
                <a:solidFill>
                  <a:schemeClr val="tx2"/>
                </a:solidFill>
                <a:sym typeface="Symbol" pitchFamily="18" charset="2"/>
              </a:rPr>
              <a:t> 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&lt;</a:t>
            </a:r>
            <a:r>
              <a:rPr lang="sk-SK" b="1" dirty="0">
                <a:solidFill>
                  <a:schemeClr val="tx2"/>
                </a:solidFill>
              </a:rPr>
              <a:t> </a:t>
            </a:r>
            <a:r>
              <a:rPr lang="sk-SK" b="1" dirty="0">
                <a:solidFill>
                  <a:schemeClr val="tx2"/>
                </a:solidFill>
                <a:sym typeface="Symbol" pitchFamily="18" charset="2"/>
              </a:rPr>
              <a:t> </a:t>
            </a:r>
            <a:r>
              <a:rPr lang="sk-SK" b="1" dirty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uiExpand="1" build="p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/>
      <p:bldP spid="11274" grpId="0"/>
      <p:bldP spid="11275" grpId="0"/>
      <p:bldP spid="1127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385</TotalTime>
  <Words>391</Words>
  <Application>Microsoft Office PowerPoint</Application>
  <PresentationFormat>Prezentácia na obrazovke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8" baseType="lpstr">
      <vt:lpstr>Arial</vt:lpstr>
      <vt:lpstr>Cambria Math</vt:lpstr>
      <vt:lpstr>Century Gothic</vt:lpstr>
      <vt:lpstr>Courier New</vt:lpstr>
      <vt:lpstr>Palatino Linotype</vt:lpstr>
      <vt:lpstr>Symbol</vt:lpstr>
      <vt:lpstr>Times New Roman</vt:lpstr>
      <vt:lpstr>Exekutíva</vt:lpstr>
      <vt:lpstr>Zákon lomu svetla</vt:lpstr>
      <vt:lpstr>Lom svetla</vt:lpstr>
      <vt:lpstr>Prezentácia programu PowerPoint</vt:lpstr>
      <vt:lpstr>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Zákon odrazu svetla</dc:title>
  <dc:creator>justus</dc:creator>
  <cp:lastModifiedBy>Dušan Andraško</cp:lastModifiedBy>
  <cp:revision>58</cp:revision>
  <dcterms:created xsi:type="dcterms:W3CDTF">2012-09-23T14:55:38Z</dcterms:created>
  <dcterms:modified xsi:type="dcterms:W3CDTF">2020-11-03T08:58:34Z</dcterms:modified>
</cp:coreProperties>
</file>