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6955F2-2732-4F50-8AD9-CB19B3DBD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Fotoelektrický jav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3AD974-5CAF-49D8-9C72-1FF940300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03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37CED6-1022-4A94-B5C2-20D05136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r>
              <a:rPr lang="sk-SK"/>
              <a:t>Experiment č.1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FCD136-4CC4-478B-8F45-FF434B32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sk-SK" sz="3200" dirty="0"/>
              <a:t>E- elektroskop</a:t>
            </a:r>
          </a:p>
          <a:p>
            <a:r>
              <a:rPr lang="sk-SK" sz="3200" dirty="0"/>
              <a:t>P- zinková platnička</a:t>
            </a:r>
          </a:p>
          <a:p>
            <a:r>
              <a:rPr lang="sk-SK" sz="3200" dirty="0"/>
              <a:t>Z-zdroj žiarenia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2550FEC4-B5DD-4289-A5C7-9EA1C9F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ounded Rectangle 17">
            <a:extLst>
              <a:ext uri="{FF2B5EF4-FFF2-40B4-BE49-F238E27FC236}">
                <a16:creationId xmlns:a16="http://schemas.microsoft.com/office/drawing/2014/main" id="{EAF37F7B-10DB-42C1-B6DF-52912D0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toelektrický jav - O škole">
            <a:extLst>
              <a:ext uri="{FF2B5EF4-FFF2-40B4-BE49-F238E27FC236}">
                <a16:creationId xmlns:a16="http://schemas.microsoft.com/office/drawing/2014/main" id="{9265A24C-D0EF-45AA-9D6C-8B8AABD91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6" b="2"/>
          <a:stretch/>
        </p:blipFill>
        <p:spPr bwMode="auto">
          <a:xfrm>
            <a:off x="7410517" y="1258529"/>
            <a:ext cx="3832042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7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4D5F42-6C82-4AEA-AF79-68DBF472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r>
              <a:rPr lang="sk-SK" dirty="0"/>
              <a:t>Experiment č. 2</a:t>
            </a:r>
          </a:p>
        </p:txBody>
      </p:sp>
      <p:sp>
        <p:nvSpPr>
          <p:cNvPr id="2056" name="Content Placeholder 2053">
            <a:extLst>
              <a:ext uri="{FF2B5EF4-FFF2-40B4-BE49-F238E27FC236}">
                <a16:creationId xmlns:a16="http://schemas.microsoft.com/office/drawing/2014/main" id="{C0D2F016-C347-4DCD-8002-6F6BF7B7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sk-SK" sz="2800" dirty="0"/>
              <a:t>K-katóda</a:t>
            </a:r>
          </a:p>
          <a:p>
            <a:r>
              <a:rPr lang="sk-SK" sz="2800" dirty="0"/>
              <a:t>M- mriežka</a:t>
            </a:r>
          </a:p>
          <a:p>
            <a:r>
              <a:rPr lang="sk-SK" sz="2800" dirty="0"/>
              <a:t>A- anóda</a:t>
            </a:r>
          </a:p>
          <a:p>
            <a:r>
              <a:rPr lang="sk-SK" sz="2800" dirty="0"/>
              <a:t>Ž- žiarenie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50FEC4-B5DD-4289-A5C7-9EA1C9F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17">
            <a:extLst>
              <a:ext uri="{FF2B5EF4-FFF2-40B4-BE49-F238E27FC236}">
                <a16:creationId xmlns:a16="http://schemas.microsoft.com/office/drawing/2014/main" id="{EAF37F7B-10DB-42C1-B6DF-52912D0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onkajší fotoelektrický jav">
            <a:extLst>
              <a:ext uri="{FF2B5EF4-FFF2-40B4-BE49-F238E27FC236}">
                <a16:creationId xmlns:a16="http://schemas.microsoft.com/office/drawing/2014/main" id="{07032143-D1F0-493D-9001-EF5FACE74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r="7304" b="-2"/>
          <a:stretch/>
        </p:blipFill>
        <p:spPr bwMode="auto">
          <a:xfrm>
            <a:off x="7410517" y="1258529"/>
            <a:ext cx="3832042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6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0ADA63-3F92-495E-9122-BC09B31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sk-SK" dirty="0"/>
              <a:t>Zákonitosti vonkajšieho </a:t>
            </a:r>
            <a:r>
              <a:rPr lang="sk-SK" dirty="0" err="1"/>
              <a:t>fotoefektu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0AC09F-6644-489B-AFA4-6110E2A4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sk-SK" sz="2000" dirty="0"/>
              <a:t>1. Hraničná (medzná) frekvencia </a:t>
            </a:r>
            <a:r>
              <a:rPr lang="sk-SK" sz="2000" i="1" dirty="0" err="1"/>
              <a:t>f</a:t>
            </a:r>
            <a:r>
              <a:rPr lang="sk-SK" sz="1200" i="1" dirty="0" err="1"/>
              <a:t>m</a:t>
            </a:r>
            <a:endParaRPr lang="sk-SK" sz="2000" i="1" dirty="0"/>
          </a:p>
          <a:p>
            <a:pPr lvl="2"/>
            <a:r>
              <a:rPr lang="sk-SK" sz="2000" i="1" dirty="0"/>
              <a:t>f&lt;</a:t>
            </a:r>
            <a:r>
              <a:rPr lang="sk-SK" sz="2000" i="1" dirty="0" err="1"/>
              <a:t>f</a:t>
            </a:r>
            <a:r>
              <a:rPr lang="sk-SK" i="1" dirty="0" err="1"/>
              <a:t>m</a:t>
            </a:r>
            <a:r>
              <a:rPr lang="sk-SK" sz="2000" i="1" dirty="0"/>
              <a:t>- </a:t>
            </a:r>
            <a:r>
              <a:rPr lang="sk-SK" sz="2000" i="1" dirty="0" err="1"/>
              <a:t>fotoemisia</a:t>
            </a:r>
            <a:r>
              <a:rPr lang="sk-SK" sz="2000" i="1" dirty="0"/>
              <a:t> nenastane</a:t>
            </a:r>
          </a:p>
          <a:p>
            <a:pPr lvl="2"/>
            <a:r>
              <a:rPr lang="sk-SK" sz="1800" i="1" dirty="0"/>
              <a:t>f&gt;</a:t>
            </a:r>
            <a:r>
              <a:rPr lang="sk-SK" sz="1800" i="1" dirty="0" err="1"/>
              <a:t>fm</a:t>
            </a:r>
            <a:r>
              <a:rPr lang="sk-SK" sz="1800" i="1" dirty="0"/>
              <a:t>- </a:t>
            </a:r>
            <a:r>
              <a:rPr lang="sk-SK" sz="1800" i="1" dirty="0" err="1"/>
              <a:t>fotoemisia</a:t>
            </a:r>
            <a:r>
              <a:rPr lang="sk-SK" sz="1800" i="1" dirty="0"/>
              <a:t> nastane</a:t>
            </a:r>
          </a:p>
          <a:p>
            <a:endParaRPr lang="sk-SK" sz="2000" dirty="0"/>
          </a:p>
          <a:p>
            <a:r>
              <a:rPr lang="sk-SK" sz="2000" i="1" dirty="0"/>
              <a:t>2. Pre </a:t>
            </a:r>
            <a:r>
              <a:rPr lang="sk-SK" sz="1800" i="1" dirty="0"/>
              <a:t>f&gt;</a:t>
            </a:r>
            <a:r>
              <a:rPr lang="sk-SK" sz="1800" i="1" dirty="0" err="1"/>
              <a:t>fm</a:t>
            </a:r>
            <a:r>
              <a:rPr lang="sk-SK" i="1" dirty="0"/>
              <a:t> je el. prúd v obvode úmerný intenzite dopadajúceho žiarenia</a:t>
            </a:r>
          </a:p>
          <a:p>
            <a:r>
              <a:rPr lang="sk-SK" i="1" dirty="0"/>
              <a:t>3. Kinetická energia emitovaných elektrónov z katódy je úmerná frekvencii dopadajúceho žiarenia, závisí od materiálu katódy, nezávisí od intenzity dopadajúceho žiarenia </a:t>
            </a:r>
            <a:endParaRPr lang="sk-SK" sz="1800" i="1" dirty="0"/>
          </a:p>
          <a:p>
            <a:pPr marL="914400" lvl="2" indent="0">
              <a:buNone/>
            </a:pPr>
            <a:endParaRPr lang="sk-SK" sz="1600" i="1" dirty="0"/>
          </a:p>
          <a:p>
            <a:pPr lvl="2"/>
            <a:endParaRPr lang="sk-SK" sz="1800" i="1" dirty="0"/>
          </a:p>
        </p:txBody>
      </p:sp>
    </p:spTree>
    <p:extLst>
      <p:ext uri="{BB962C8B-B14F-4D97-AF65-F5344CB8AC3E}">
        <p14:creationId xmlns:p14="http://schemas.microsoft.com/office/powerpoint/2010/main" val="155442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599117-B6DA-4BE4-842A-AB79B169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Einsteinova teória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342396-FB50-43DF-A28E-39A8DC98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>
                <a:solidFill>
                  <a:srgbClr val="FFFF00"/>
                </a:solidFill>
              </a:rPr>
              <a:t>E= h . F</a:t>
            </a:r>
          </a:p>
          <a:p>
            <a:r>
              <a:rPr lang="sk-SK" sz="2000" b="1" dirty="0"/>
              <a:t>E- energia fotónu</a:t>
            </a:r>
          </a:p>
          <a:p>
            <a:r>
              <a:rPr lang="sk-SK" sz="2000" b="1" dirty="0"/>
              <a:t>h- </a:t>
            </a:r>
            <a:r>
              <a:rPr lang="sk-SK" sz="2000" b="1" dirty="0" err="1"/>
              <a:t>Planckova</a:t>
            </a:r>
            <a:r>
              <a:rPr lang="sk-SK" sz="2000" b="1" dirty="0"/>
              <a:t> konštanta (h=6,625. 10 na -34 </a:t>
            </a:r>
            <a:r>
              <a:rPr lang="sk-SK" sz="2000" b="1" dirty="0" err="1"/>
              <a:t>J.s</a:t>
            </a:r>
            <a:r>
              <a:rPr lang="sk-SK" sz="2000" b="1" dirty="0"/>
              <a:t>)</a:t>
            </a:r>
          </a:p>
          <a:p>
            <a:r>
              <a:rPr lang="sk-SK" sz="2000" b="1" dirty="0"/>
              <a:t>f- frekvencia dopadajúceho žiarenia</a:t>
            </a:r>
          </a:p>
          <a:p>
            <a:r>
              <a:rPr lang="sk-SK" sz="2000" b="1" dirty="0"/>
              <a:t>P=E/c=</a:t>
            </a:r>
            <a:r>
              <a:rPr lang="sk-SK" sz="2000" b="1" dirty="0" err="1"/>
              <a:t>hf</a:t>
            </a:r>
            <a:r>
              <a:rPr lang="sk-SK" sz="2000" b="1" dirty="0"/>
              <a:t>/c=h/λ</a:t>
            </a:r>
          </a:p>
        </p:txBody>
      </p:sp>
    </p:spTree>
    <p:extLst>
      <p:ext uri="{BB962C8B-B14F-4D97-AF65-F5344CB8AC3E}">
        <p14:creationId xmlns:p14="http://schemas.microsoft.com/office/powerpoint/2010/main" val="4078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DD392C-3BCD-4AEF-B6F4-96034061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pravidlo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0BF7F4-C6AB-46FB-A757-1095853A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E= </a:t>
            </a:r>
            <a:r>
              <a:rPr lang="sk-SK" b="1" dirty="0" err="1"/>
              <a:t>W</a:t>
            </a:r>
            <a:r>
              <a:rPr lang="sk-SK" sz="1200" b="1" dirty="0" err="1"/>
              <a:t>v</a:t>
            </a:r>
            <a:r>
              <a:rPr lang="sk-SK" sz="1200" b="1" dirty="0"/>
              <a:t> </a:t>
            </a:r>
            <a:r>
              <a:rPr lang="sk-SK" b="1" dirty="0"/>
              <a:t>+ </a:t>
            </a:r>
            <a:r>
              <a:rPr lang="sk-SK" b="1" dirty="0" err="1"/>
              <a:t>E</a:t>
            </a:r>
            <a:r>
              <a:rPr lang="sk-SK" sz="1200" b="1" dirty="0" err="1"/>
              <a:t>k</a:t>
            </a:r>
            <a:r>
              <a:rPr lang="sk-SK" b="1" dirty="0"/>
              <a:t> </a:t>
            </a:r>
          </a:p>
          <a:p>
            <a:r>
              <a:rPr lang="sk-SK" b="1" dirty="0"/>
              <a:t>h . f= </a:t>
            </a:r>
            <a:r>
              <a:rPr lang="sk-SK" b="1" dirty="0" err="1"/>
              <a:t>W</a:t>
            </a:r>
            <a:r>
              <a:rPr lang="sk-SK" sz="1200" b="1" dirty="0" err="1"/>
              <a:t>v</a:t>
            </a:r>
            <a:r>
              <a:rPr lang="sk-SK" sz="1200" b="1" dirty="0"/>
              <a:t> </a:t>
            </a:r>
            <a:r>
              <a:rPr lang="sk-SK" b="1" dirty="0"/>
              <a:t>+ ½ </a:t>
            </a:r>
            <a:r>
              <a:rPr lang="sk-SK" b="1" dirty="0" err="1"/>
              <a:t>m</a:t>
            </a:r>
            <a:r>
              <a:rPr lang="sk-SK" sz="1200" b="1" dirty="0" err="1"/>
              <a:t>e</a:t>
            </a:r>
            <a:r>
              <a:rPr lang="sk-SK" b="1" dirty="0"/>
              <a:t> . v . V</a:t>
            </a:r>
          </a:p>
          <a:p>
            <a:r>
              <a:rPr lang="sk-SK" b="1" dirty="0"/>
              <a:t>h . f &gt; </a:t>
            </a:r>
            <a:r>
              <a:rPr lang="sk-SK" b="1" dirty="0" err="1"/>
              <a:t>W</a:t>
            </a:r>
            <a:r>
              <a:rPr lang="sk-SK" sz="1200" b="1" dirty="0" err="1"/>
              <a:t>v</a:t>
            </a:r>
            <a:r>
              <a:rPr lang="sk-SK" sz="1200" b="1" dirty="0"/>
              <a:t>  </a:t>
            </a:r>
            <a:r>
              <a:rPr lang="sk-SK" b="1" dirty="0"/>
              <a:t>- </a:t>
            </a:r>
            <a:r>
              <a:rPr lang="sk-SK" b="1" dirty="0" err="1"/>
              <a:t>fotoemisia</a:t>
            </a:r>
            <a:r>
              <a:rPr lang="sk-SK" b="1" dirty="0"/>
              <a:t> nastane</a:t>
            </a:r>
          </a:p>
          <a:p>
            <a:r>
              <a:rPr lang="sk-SK" b="1" dirty="0"/>
              <a:t>h . f &gt; </a:t>
            </a:r>
            <a:r>
              <a:rPr lang="sk-SK" b="1" dirty="0" err="1"/>
              <a:t>W</a:t>
            </a:r>
            <a:r>
              <a:rPr lang="sk-SK" sz="1200" b="1" dirty="0" err="1"/>
              <a:t>v</a:t>
            </a:r>
            <a:r>
              <a:rPr lang="sk-SK" sz="1200" b="1" dirty="0"/>
              <a:t>  </a:t>
            </a:r>
            <a:r>
              <a:rPr lang="sk-SK" b="1" dirty="0"/>
              <a:t>- </a:t>
            </a:r>
            <a:r>
              <a:rPr lang="sk-SK" b="1" dirty="0" err="1"/>
              <a:t>fotoemisia</a:t>
            </a:r>
            <a:r>
              <a:rPr lang="sk-SK" b="1" dirty="0"/>
              <a:t> nenastane</a:t>
            </a:r>
          </a:p>
          <a:p>
            <a:r>
              <a:rPr lang="sk-SK" b="1" dirty="0"/>
              <a:t>Medzná frekvencia- </a:t>
            </a:r>
            <a:r>
              <a:rPr lang="sk-SK" b="1" dirty="0" err="1"/>
              <a:t>f</a:t>
            </a:r>
            <a:r>
              <a:rPr lang="sk-SK" sz="1200" b="1" dirty="0" err="1"/>
              <a:t>m</a:t>
            </a:r>
            <a:r>
              <a:rPr lang="sk-SK" b="1" dirty="0"/>
              <a:t>= </a:t>
            </a:r>
            <a:r>
              <a:rPr lang="sk-SK" b="1" dirty="0" err="1"/>
              <a:t>W</a:t>
            </a:r>
            <a:r>
              <a:rPr lang="sk-SK" sz="1200" b="1" dirty="0" err="1"/>
              <a:t>v</a:t>
            </a:r>
            <a:r>
              <a:rPr lang="sk-SK" b="1" dirty="0"/>
              <a:t>/h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3074" name="Picture 2" descr="Vonkajší fotoelektrický jav">
            <a:extLst>
              <a:ext uri="{FF2B5EF4-FFF2-40B4-BE49-F238E27FC236}">
                <a16:creationId xmlns:a16="http://schemas.microsoft.com/office/drawing/2014/main" id="{C2814C6F-88FD-4010-9F76-0C19B8B1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58" y="2455106"/>
            <a:ext cx="6474895" cy="380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92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33</TotalTime>
  <Words>171</Words>
  <Application>Microsoft Office PowerPoint</Application>
  <PresentationFormat>Širokouhlá</PresentationFormat>
  <Paragraphs>29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Citácia</vt:lpstr>
      <vt:lpstr>Fotoelektrický jav</vt:lpstr>
      <vt:lpstr>Experiment č.1</vt:lpstr>
      <vt:lpstr>Experiment č. 2</vt:lpstr>
      <vt:lpstr>Zákonitosti vonkajšieho fotoefektu</vt:lpstr>
      <vt:lpstr>Einsteinova teória</vt:lpstr>
      <vt:lpstr>1. pravidlo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Fotoelektrický jav</dc:title>
  <dc:creator>Eva Mackova</dc:creator>
  <cp:lastModifiedBy>Eva Mackova</cp:lastModifiedBy>
  <cp:revision>2</cp:revision>
  <dcterms:created xsi:type="dcterms:W3CDTF">2021-11-07T19:42:18Z</dcterms:created>
  <dcterms:modified xsi:type="dcterms:W3CDTF">2021-11-07T20:15:58Z</dcterms:modified>
</cp:coreProperties>
</file>