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60" r:id="rId5"/>
    <p:sldId id="269" r:id="rId6"/>
    <p:sldId id="263" r:id="rId7"/>
    <p:sldId id="267" r:id="rId8"/>
    <p:sldId id="270" r:id="rId9"/>
    <p:sldId id="271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02-59CC-4FA9-AFFB-51DD11FA4766}" type="datetimeFigureOut">
              <a:rPr lang="sk-SK" smtClean="0"/>
              <a:t>24. 11. 2021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30CF-369F-4C72-9A3A-EC1315E4AE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078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02-59CC-4FA9-AFFB-51DD11FA4766}" type="datetimeFigureOut">
              <a:rPr lang="sk-SK" smtClean="0"/>
              <a:t>24. 11. 2021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30CF-369F-4C72-9A3A-EC1315E4AE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89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02-59CC-4FA9-AFFB-51DD11FA4766}" type="datetimeFigureOut">
              <a:rPr lang="sk-SK" smtClean="0"/>
              <a:t>24. 11. 2021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30CF-369F-4C72-9A3A-EC1315E4AEF6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670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02-59CC-4FA9-AFFB-51DD11FA4766}" type="datetimeFigureOut">
              <a:rPr lang="sk-SK" smtClean="0"/>
              <a:t>24. 11. 2021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30CF-369F-4C72-9A3A-EC1315E4AE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019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02-59CC-4FA9-AFFB-51DD11FA4766}" type="datetimeFigureOut">
              <a:rPr lang="sk-SK" smtClean="0"/>
              <a:t>24. 11. 2021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30CF-369F-4C72-9A3A-EC1315E4AEF6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716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02-59CC-4FA9-AFFB-51DD11FA4766}" type="datetimeFigureOut">
              <a:rPr lang="sk-SK" smtClean="0"/>
              <a:t>24. 11. 2021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30CF-369F-4C72-9A3A-EC1315E4AE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60381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02-59CC-4FA9-AFFB-51DD11FA4766}" type="datetimeFigureOut">
              <a:rPr lang="sk-SK" smtClean="0"/>
              <a:t>24. 11. 2021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30CF-369F-4C72-9A3A-EC1315E4AE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978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02-59CC-4FA9-AFFB-51DD11FA4766}" type="datetimeFigureOut">
              <a:rPr lang="sk-SK" smtClean="0"/>
              <a:t>24. 11. 2021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30CF-369F-4C72-9A3A-EC1315E4AE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071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02-59CC-4FA9-AFFB-51DD11FA4766}" type="datetimeFigureOut">
              <a:rPr lang="sk-SK" smtClean="0"/>
              <a:t>24. 11. 2021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30CF-369F-4C72-9A3A-EC1315E4AE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258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02-59CC-4FA9-AFFB-51DD11FA4766}" type="datetimeFigureOut">
              <a:rPr lang="sk-SK" smtClean="0"/>
              <a:t>24. 11. 2021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30CF-369F-4C72-9A3A-EC1315E4AE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294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02-59CC-4FA9-AFFB-51DD11FA4766}" type="datetimeFigureOut">
              <a:rPr lang="sk-SK" smtClean="0"/>
              <a:t>24. 11. 2021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30CF-369F-4C72-9A3A-EC1315E4AE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086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02-59CC-4FA9-AFFB-51DD11FA4766}" type="datetimeFigureOut">
              <a:rPr lang="sk-SK" smtClean="0"/>
              <a:t>24. 11. 2021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30CF-369F-4C72-9A3A-EC1315E4AE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64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02-59CC-4FA9-AFFB-51DD11FA4766}" type="datetimeFigureOut">
              <a:rPr lang="sk-SK" smtClean="0"/>
              <a:t>24. 11. 2021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30CF-369F-4C72-9A3A-EC1315E4AE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703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02-59CC-4FA9-AFFB-51DD11FA4766}" type="datetimeFigureOut">
              <a:rPr lang="sk-SK" smtClean="0"/>
              <a:t>24. 11. 2021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30CF-369F-4C72-9A3A-EC1315E4AE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939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02-59CC-4FA9-AFFB-51DD11FA4766}" type="datetimeFigureOut">
              <a:rPr lang="sk-SK" smtClean="0"/>
              <a:t>24. 11. 2021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30CF-369F-4C72-9A3A-EC1315E4AE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13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2B02-59CC-4FA9-AFFB-51DD11FA4766}" type="datetimeFigureOut">
              <a:rPr lang="sk-SK" smtClean="0"/>
              <a:t>24. 11. 2021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30CF-369F-4C72-9A3A-EC1315E4AE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069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12B02-59CC-4FA9-AFFB-51DD11FA4766}" type="datetimeFigureOut">
              <a:rPr lang="sk-SK" smtClean="0"/>
              <a:t>24. 11. 2021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CF30CF-369F-4C72-9A3A-EC1315E4AE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6607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Problém s odpadmi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Jakub Petričko 4.A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699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Miesta a mestá s najväčším množstvom odpadu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sz="1900" dirty="0"/>
              <a:t>1</a:t>
            </a:r>
            <a:r>
              <a:rPr lang="sk-SK" sz="1900" dirty="0" smtClean="0"/>
              <a:t>. </a:t>
            </a:r>
            <a:r>
              <a:rPr lang="sk-SK" sz="1900" b="1" dirty="0" smtClean="0"/>
              <a:t>rieka Citarum</a:t>
            </a:r>
            <a:r>
              <a:rPr lang="sk-SK" sz="1900" dirty="0" smtClean="0"/>
              <a:t> (Indonézia) – nachádza sa v blízkosti hlavného mesta Indonézie (Jakarty). Rieku znečisťujú hlavne obyvatelia žijúci v jej blízkosti a priemyselné fabriky. Odpady z priemyslu a domácností nepretržite vypúšťané do rieky za posledné desaťročia spôsobili, že rieka Citarum nesie titul najšpinavšej rieky sveta. </a:t>
            </a:r>
          </a:p>
          <a:p>
            <a:r>
              <a:rPr lang="sk-SK" sz="1900" dirty="0" smtClean="0"/>
              <a:t>2. </a:t>
            </a:r>
            <a:r>
              <a:rPr lang="sk-SK" sz="1900" b="1" dirty="0"/>
              <a:t>j</a:t>
            </a:r>
            <a:r>
              <a:rPr lang="sk-SK" sz="1900" b="1" dirty="0" smtClean="0"/>
              <a:t>azero Karačaj </a:t>
            </a:r>
            <a:r>
              <a:rPr lang="sk-SK" sz="1900" dirty="0" smtClean="0"/>
              <a:t>(Rusko) – počas druhej svetovej vojny ho sovieti využívali ako skládku pre radioaktívny odpad. Dnes len hodina v blízkosti tohto jazera znamená smrť.</a:t>
            </a:r>
          </a:p>
          <a:p>
            <a:r>
              <a:rPr lang="sk-SK" sz="1900" dirty="0" smtClean="0"/>
              <a:t>3. </a:t>
            </a:r>
            <a:r>
              <a:rPr lang="sk-SK" sz="1900" b="1" dirty="0" smtClean="0"/>
              <a:t>Linfen </a:t>
            </a:r>
            <a:r>
              <a:rPr lang="sk-SK" sz="1900" dirty="0" smtClean="0"/>
              <a:t>(Čína) - </a:t>
            </a:r>
            <a:r>
              <a:rPr lang="sk-SK" sz="1900" dirty="0"/>
              <a:t>Problémy so znečistením sa začali v roku 1990. Po celý deň tam je vo vzduchu vidieť i cítiť smog a sadze z priemyselných škodlivín a automobilov. Hovorí sa, že ak si vyvesíte v tomto meste bielizeň, skôr ako uschne, tak sčernie</a:t>
            </a:r>
            <a:r>
              <a:rPr lang="sk-SK" sz="1900" dirty="0" smtClean="0"/>
              <a:t>.</a:t>
            </a:r>
          </a:p>
          <a:p>
            <a:r>
              <a:rPr lang="sk-SK" sz="1900" dirty="0" smtClean="0"/>
              <a:t>4. </a:t>
            </a:r>
            <a:r>
              <a:rPr lang="sk-SK" sz="1900" b="1" dirty="0" smtClean="0"/>
              <a:t>Riachuelo </a:t>
            </a:r>
            <a:r>
              <a:rPr lang="sk-SK" sz="1900" dirty="0" smtClean="0"/>
              <a:t>(Argentína) - </a:t>
            </a:r>
            <a:r>
              <a:rPr lang="sk-SK" sz="1900" dirty="0"/>
              <a:t>Pozdĺž rieky sa nachádza množstvo tovární, z ktorých sa do nej dostáva veľké množstvo priemyselného odpadu. Medzi najbežnejšie nečistoty patria ťažké kovy a nelegálne odpadové vody. Na brehu je 42 otvorených skládok. V roku 1993 bol schválený projekt na vyčistenie rieky, no nikdy sa s čistením nezačalo</a:t>
            </a:r>
            <a:r>
              <a:rPr lang="sk-SK" sz="1900" dirty="0" smtClean="0"/>
              <a:t>. </a:t>
            </a:r>
          </a:p>
          <a:p>
            <a:r>
              <a:rPr lang="sk-SK" sz="1900" dirty="0" smtClean="0"/>
              <a:t>5. </a:t>
            </a:r>
            <a:r>
              <a:rPr lang="sk-SK" sz="1900" b="1" dirty="0" smtClean="0"/>
              <a:t>Černobyľ </a:t>
            </a:r>
            <a:r>
              <a:rPr lang="sk-SK" sz="1900" dirty="0" smtClean="0"/>
              <a:t>(Ukrajina) - </a:t>
            </a:r>
            <a:r>
              <a:rPr lang="sk-SK" sz="1900" dirty="0"/>
              <a:t>V roku 1986 nastal výbuch jedného bloku elektrárne. Ten spôsobil uvoľnenie veľkého množstva rádioaktívnych častíc do ovzdušia. Z okolia evakuovali viac ako 100 tisíc ľudí. Celá oblasť je stále rádioaktívna.</a:t>
            </a:r>
          </a:p>
          <a:p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304459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146" name="Picture 2" descr="Rotten river: life on one of the world&amp;#39;s most polluted waterways – photo  essay | Global development | The Guardia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4941" y="2160588"/>
            <a:ext cx="582215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Lake Karachay, Russia from Bodies of Water Too Dangerous for People to  Touch - The Active Ti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4" y="1126717"/>
            <a:ext cx="8286750" cy="53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he Great Smog of Linfen: overlooked chemical killer lurks in pollution hot  spot | South China Morning Po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806" y="1317904"/>
            <a:ext cx="9522385" cy="499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Matanza-Riachuelo, Argentina | Polluted Cities: The World&amp;#39;s Most  Contaminated Urban Wastelands | TIME.c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8" y="1458097"/>
            <a:ext cx="685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The truth about Chernobyl? I saw it with my own eyes… | Chernobyl nuclear  disaster | The Guardi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212" y="1090975"/>
            <a:ext cx="5453109" cy="545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CHERNOBYLwel.com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445" y="965752"/>
            <a:ext cx="8027106" cy="535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85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Baby Sun | Teletubbies Wiki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69" y="1270000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66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1. Čo je to </a:t>
            </a:r>
            <a:r>
              <a:rPr lang="sk-SK" dirty="0" smtClean="0"/>
              <a:t>odpad </a:t>
            </a:r>
            <a:endParaRPr lang="sk-SK" dirty="0" smtClean="0"/>
          </a:p>
          <a:p>
            <a:r>
              <a:rPr lang="sk-SK" dirty="0" smtClean="0"/>
              <a:t>2</a:t>
            </a:r>
            <a:r>
              <a:rPr lang="sk-SK" dirty="0" smtClean="0"/>
              <a:t>. Triedenie </a:t>
            </a:r>
            <a:r>
              <a:rPr lang="sk-SK" dirty="0" smtClean="0"/>
              <a:t>odpadu a separovanie</a:t>
            </a:r>
            <a:endParaRPr lang="sk-SK" dirty="0"/>
          </a:p>
          <a:p>
            <a:r>
              <a:rPr lang="sk-SK" dirty="0" smtClean="0"/>
              <a:t>3</a:t>
            </a:r>
            <a:r>
              <a:rPr lang="sk-SK" dirty="0" smtClean="0"/>
              <a:t>. Odpad a jeho vplyv na našu planétu</a:t>
            </a:r>
          </a:p>
          <a:p>
            <a:r>
              <a:rPr lang="sk-SK" dirty="0" smtClean="0"/>
              <a:t>4. Recyklácia</a:t>
            </a:r>
          </a:p>
          <a:p>
            <a:r>
              <a:rPr lang="sk-SK" dirty="0" smtClean="0"/>
              <a:t>5. Zníženie množstva odpadu</a:t>
            </a:r>
          </a:p>
          <a:p>
            <a:r>
              <a:rPr lang="sk-SK" dirty="0" smtClean="0"/>
              <a:t>6. </a:t>
            </a:r>
            <a:r>
              <a:rPr lang="sk-SK" dirty="0"/>
              <a:t>Miesta a mestá s najväčším množstvom odpadu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9407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je odpad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24" y="1690688"/>
            <a:ext cx="10515600" cy="4351338"/>
          </a:xfrm>
        </p:spPr>
        <p:txBody>
          <a:bodyPr>
            <a:normAutofit/>
          </a:bodyPr>
          <a:lstStyle/>
          <a:p>
            <a:r>
              <a:rPr lang="sk-SK" sz="1800" dirty="0" smtClean="0"/>
              <a:t>Odpad je látka alebo predmet, ktorý bol alebo má byť odstránený pre jeho nepotrebnosť, alebo musí byť odstránený podľa ustanovení vnútroštátnych právnych predpisov.</a:t>
            </a:r>
          </a:p>
          <a:p>
            <a:endParaRPr lang="sk-SK" sz="1800" dirty="0"/>
          </a:p>
          <a:p>
            <a:endParaRPr lang="sk-SK" sz="1800" dirty="0" smtClean="0"/>
          </a:p>
          <a:p>
            <a:endParaRPr lang="sk-SK" sz="1800" dirty="0"/>
          </a:p>
          <a:p>
            <a:endParaRPr lang="sk-SK" sz="1800" dirty="0" smtClean="0"/>
          </a:p>
          <a:p>
            <a:endParaRPr lang="sk-SK" sz="1800" dirty="0"/>
          </a:p>
          <a:p>
            <a:endParaRPr lang="sk-SK" sz="1800" dirty="0" smtClean="0"/>
          </a:p>
          <a:p>
            <a:endParaRPr lang="sk-SK" sz="1800" dirty="0"/>
          </a:p>
          <a:p>
            <a:r>
              <a:rPr lang="sk-SK" sz="1800" dirty="0" smtClean="0"/>
              <a:t>Odpad je vec, ktorej sa chce majiteľ zbaviť. </a:t>
            </a:r>
          </a:p>
          <a:p>
            <a:endParaRPr lang="sk-SK" sz="2000" dirty="0" smtClean="0"/>
          </a:p>
          <a:p>
            <a:endParaRPr lang="sk-SK" sz="2000" dirty="0"/>
          </a:p>
        </p:txBody>
      </p:sp>
      <p:pic>
        <p:nvPicPr>
          <p:cNvPr id="4" name="Picture 2" descr="Sedem grafov, ktoré vysvetľujú aký veľký problém skutočne predstavuje  plastový odpad - Zelené nápady Z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3934"/>
            <a:ext cx="3830865" cy="255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Čím dlhšie boli Slováci počas pandémie doma, tým viac odpadu vyprodukovali  - NasVidiek.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06" y="2856150"/>
            <a:ext cx="4597656" cy="306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72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Triedenie odpadu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537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1600" dirty="0" smtClean="0"/>
              <a:t>Odpad triedime podľa jeho druhu alebo kategórií, ktoré vieme zaradiť ako samostatné druhy odpadu.</a:t>
            </a:r>
          </a:p>
          <a:p>
            <a:pPr marL="0" indent="0">
              <a:buNone/>
            </a:pPr>
            <a:r>
              <a:rPr lang="sk-SK" sz="1600" dirty="0" smtClean="0"/>
              <a:t>Druhy odpadu poznáme: </a:t>
            </a:r>
          </a:p>
          <a:p>
            <a:pPr>
              <a:buFontTx/>
              <a:buChar char="-"/>
            </a:pPr>
            <a:r>
              <a:rPr lang="sk-SK" sz="1600" dirty="0" smtClean="0"/>
              <a:t>komunálne</a:t>
            </a:r>
            <a:r>
              <a:rPr lang="sk-SK" sz="1600" dirty="0"/>
              <a:t>: odpad z domácností, z podnikov (ak je podobného zloženia ako odpad z domácnosti), objemný odpad a odpad mestskej zelene (z celkového množstva komunálnych odpadov v SR vzniká 75% v domácnostiach a 25% v podnikateľskej sfére</a:t>
            </a:r>
            <a:r>
              <a:rPr lang="sk-SK" sz="1600" dirty="0" smtClean="0"/>
              <a:t>),</a:t>
            </a:r>
            <a:r>
              <a:rPr lang="sk-SK" sz="1600" dirty="0"/>
              <a:t> </a:t>
            </a:r>
            <a:endParaRPr lang="sk-SK" sz="1600" dirty="0" smtClean="0"/>
          </a:p>
          <a:p>
            <a:pPr>
              <a:buFontTx/>
              <a:buChar char="-"/>
            </a:pPr>
            <a:r>
              <a:rPr lang="sk-SK" sz="1600" dirty="0" smtClean="0"/>
              <a:t>priemyselné</a:t>
            </a:r>
            <a:r>
              <a:rPr lang="sk-SK" sz="1600" dirty="0"/>
              <a:t>: odpady z priemyselných tovární a podnikov (napr. </a:t>
            </a:r>
            <a:r>
              <a:rPr lang="sk-SK" sz="1600" dirty="0" smtClean="0"/>
              <a:t>haldy)        </a:t>
            </a:r>
          </a:p>
          <a:p>
            <a:pPr>
              <a:buFontTx/>
              <a:buChar char="-"/>
            </a:pPr>
            <a:r>
              <a:rPr lang="sk-SK" sz="1600" dirty="0" smtClean="0"/>
              <a:t>nebezpečné</a:t>
            </a:r>
            <a:r>
              <a:rPr lang="sk-SK" sz="1600" dirty="0"/>
              <a:t>: odpady, ktoré môžu spôsobiť škody na životnom prostredí a ľudskom zdraví.</a:t>
            </a:r>
          </a:p>
        </p:txBody>
      </p:sp>
    </p:spTree>
    <p:extLst>
      <p:ext uri="{BB962C8B-B14F-4D97-AF65-F5344CB8AC3E}">
        <p14:creationId xmlns:p14="http://schemas.microsoft.com/office/powerpoint/2010/main" val="176571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Návod na správne separovanie odpadu | Kombo.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72" y="150342"/>
            <a:ext cx="9845160" cy="655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78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Odpad a jeho vplyv na našu planétu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254" y="1690688"/>
            <a:ext cx="10515600" cy="4351338"/>
          </a:xfrm>
        </p:spPr>
        <p:txBody>
          <a:bodyPr>
            <a:normAutofit/>
          </a:bodyPr>
          <a:lstStyle/>
          <a:p>
            <a:r>
              <a:rPr lang="sk-SK" sz="1600" dirty="0" smtClean="0"/>
              <a:t>Odpad má len negatívny vplyv. Znečisťuje životné prostredie a ohrozuje život mnohým druhom živočíchov vrátane nás, ľudí.</a:t>
            </a:r>
          </a:p>
          <a:p>
            <a:r>
              <a:rPr lang="sk-SK" sz="1600" dirty="0" smtClean="0"/>
              <a:t>Znečistenie môže byť: - </a:t>
            </a:r>
            <a:r>
              <a:rPr lang="sk-SK" sz="1600" dirty="0"/>
              <a:t>Rádioaktívne </a:t>
            </a:r>
            <a:r>
              <a:rPr lang="sk-SK" sz="1600" dirty="0" smtClean="0"/>
              <a:t>znečistenie </a:t>
            </a:r>
          </a:p>
          <a:p>
            <a:pPr marL="0" indent="0">
              <a:buNone/>
            </a:pPr>
            <a:r>
              <a:rPr lang="sk-SK" sz="1600" dirty="0" smtClean="0"/>
              <a:t>                                            - Znečistenie </a:t>
            </a:r>
            <a:r>
              <a:rPr lang="sk-SK" sz="1600" dirty="0"/>
              <a:t>vody povrchovým odtokom a presakovaním do podzemnej </a:t>
            </a:r>
            <a:r>
              <a:rPr lang="sk-SK" sz="1600" dirty="0" smtClean="0"/>
              <a:t>vody</a:t>
            </a:r>
          </a:p>
          <a:p>
            <a:pPr marL="0" indent="0">
              <a:buNone/>
            </a:pPr>
            <a:r>
              <a:rPr lang="sk-SK" sz="1600" dirty="0"/>
              <a:t> </a:t>
            </a:r>
            <a:r>
              <a:rPr lang="sk-SK" sz="1600" dirty="0" smtClean="0"/>
              <a:t>                                           - Tepelné </a:t>
            </a:r>
            <a:r>
              <a:rPr lang="sk-SK" sz="1600" dirty="0"/>
              <a:t>znečistenie, ktoré zahŕňa všetky zmeny teploty vodných </a:t>
            </a:r>
            <a:r>
              <a:rPr lang="sk-SK" sz="1600" dirty="0" smtClean="0"/>
              <a:t>telies</a:t>
            </a:r>
          </a:p>
          <a:p>
            <a:pPr marL="0" indent="0">
              <a:buNone/>
            </a:pPr>
            <a:r>
              <a:rPr lang="sk-SK" sz="1600" dirty="0"/>
              <a:t> </a:t>
            </a:r>
            <a:r>
              <a:rPr lang="sk-SK" sz="1600" dirty="0" smtClean="0"/>
              <a:t>                                           -  </a:t>
            </a:r>
            <a:r>
              <a:rPr lang="sk-SK" sz="1600" dirty="0"/>
              <a:t>Znečistenie </a:t>
            </a:r>
            <a:r>
              <a:rPr lang="sk-SK" sz="1600" dirty="0" smtClean="0"/>
              <a:t>vzduchu </a:t>
            </a:r>
          </a:p>
          <a:p>
            <a:pPr marL="0" indent="0">
              <a:buNone/>
            </a:pPr>
            <a:endParaRPr lang="sk-SK" sz="1600" dirty="0" smtClean="0"/>
          </a:p>
          <a:p>
            <a:pPr marL="0" indent="0">
              <a:buNone/>
            </a:pPr>
            <a:endParaRPr lang="sk-SK" sz="1800" dirty="0" smtClean="0"/>
          </a:p>
          <a:p>
            <a:pPr marL="0" indent="0">
              <a:buNone/>
            </a:pPr>
            <a:r>
              <a:rPr lang="sk-SK" sz="1600" dirty="0"/>
              <a:t>ZAUJÍMAVOSŤ:</a:t>
            </a:r>
          </a:p>
          <a:p>
            <a:pPr marL="0" indent="0">
              <a:buNone/>
            </a:pPr>
            <a:r>
              <a:rPr lang="sk-SK" sz="1600" dirty="0"/>
              <a:t>Denne vymiera až 100 vzácnych rastlinných a živočíšnych druhov. Na hraniciach Rwandy, Ugandy a Zairu v Afrike žije niekoľko 100 posledných horských goríl. Žijú v dažďových pralesoch, ktoré ničia ľudia. Znečistenie vzniká ak sa škodlivé látky dostávajú do životného prostredia v takých veľkých množstvách, že škodia ľudom, živočíchom, rastlinám i prírodnému prostrediu.</a:t>
            </a:r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endParaRPr lang="sk-SK" sz="1800" dirty="0"/>
          </a:p>
        </p:txBody>
      </p:sp>
      <p:pic>
        <p:nvPicPr>
          <p:cNvPr id="2056" name="Picture 8" descr="Heartbreaking Photos Show What Your Trash Does To Animals | HuffPost Imp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413" y="885012"/>
            <a:ext cx="6599453" cy="502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ollution of the forest by household rubbish. A pile of garbage in the  forest. The global problem of pollution. Household waste forest pollution.  disposal, ecology, forest, garbage, nature, pollution, rubbish, trash, waste 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3" y="1135893"/>
            <a:ext cx="6779869" cy="452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82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Recyklácia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054" y="1842100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sk-SK" sz="1900" dirty="0"/>
              <a:t>Recyklácia je proces opätovného využitia už niekedy použitých materiálov a </a:t>
            </a:r>
            <a:r>
              <a:rPr lang="sk-SK" sz="1900" dirty="0" smtClean="0"/>
              <a:t>produktov. Zároveň zabráňuje plýtvaniu zdrojov, </a:t>
            </a:r>
            <a:r>
              <a:rPr lang="sk-SK" sz="1900" dirty="0"/>
              <a:t>znižuje spotrebu surových prírodných materiálov, redukuje množstvo spotrebovanej energie pri získavaní surovín na výrobu nových produktov a znižuje množstvo skládkovaného odpadu, čím prispieva k znižovaniu emisií skleníkových plynov</a:t>
            </a:r>
            <a:r>
              <a:rPr lang="sk-SK" sz="1900" dirty="0" smtClean="0"/>
              <a:t>.</a:t>
            </a:r>
          </a:p>
          <a:p>
            <a:r>
              <a:rPr lang="sk-SK" sz="1800" dirty="0" smtClean="0"/>
              <a:t>V súčasnosti sa na Slovensku recykluje len asi 1,2 % komunálneho odpadu.</a:t>
            </a:r>
          </a:p>
          <a:p>
            <a:pPr marL="0" indent="0">
              <a:buNone/>
            </a:pPr>
            <a:r>
              <a:rPr lang="sk-SK" sz="1600" dirty="0" smtClean="0"/>
              <a:t> Papier: - vyhadzovaním </a:t>
            </a:r>
            <a:r>
              <a:rPr lang="sk-SK" sz="1600" dirty="0"/>
              <a:t>papiera v SR zničíme ročne 3 000 ha lesa</a:t>
            </a:r>
          </a:p>
          <a:p>
            <a:pPr marL="0" indent="0" fontAlgn="base">
              <a:buNone/>
            </a:pPr>
            <a:r>
              <a:rPr lang="sk-SK" sz="1600" dirty="0"/>
              <a:t> </a:t>
            </a:r>
            <a:r>
              <a:rPr lang="sk-SK" sz="1600" dirty="0" smtClean="0"/>
              <a:t>Sklo: - sklenené </a:t>
            </a:r>
            <a:r>
              <a:rPr lang="sk-SK" sz="1600" dirty="0"/>
              <a:t>obaly môžeme opätovne použiť 15 – 75 krát, sú dlhodobo dobre recyklovateľné</a:t>
            </a:r>
          </a:p>
          <a:p>
            <a:pPr marL="0" indent="0" fontAlgn="base">
              <a:buNone/>
            </a:pPr>
            <a:r>
              <a:rPr lang="sk-SK" sz="1600" dirty="0" smtClean="0"/>
              <a:t>              - recykláciou </a:t>
            </a:r>
            <a:r>
              <a:rPr lang="sk-SK" sz="1600" dirty="0"/>
              <a:t>jednej vínovej fľaše sa môže ušetriť až 400 Wh elektrickej </a:t>
            </a:r>
            <a:r>
              <a:rPr lang="sk-SK" sz="1600" dirty="0" smtClean="0"/>
              <a:t>energie</a:t>
            </a:r>
          </a:p>
          <a:p>
            <a:pPr marL="0" indent="0" fontAlgn="base">
              <a:buNone/>
            </a:pPr>
            <a:r>
              <a:rPr lang="sk-SK" sz="1600" dirty="0" smtClean="0"/>
              <a:t> Plast: -  </a:t>
            </a:r>
            <a:r>
              <a:rPr lang="sk-SK" sz="1600" dirty="0"/>
              <a:t>rozklad plastov v prírode trvá niekoľko desiatok rokov</a:t>
            </a:r>
          </a:p>
          <a:p>
            <a:pPr marL="0" indent="0" fontAlgn="base">
              <a:buNone/>
            </a:pPr>
            <a:r>
              <a:rPr lang="sk-SK" sz="1600" dirty="0" smtClean="0"/>
              <a:t>           - </a:t>
            </a:r>
            <a:r>
              <a:rPr lang="sk-SK" sz="1600" dirty="0"/>
              <a:t>30 vyzbieraných plastových fliaš je potrebných  na výrobu jednej  fleecovej </a:t>
            </a:r>
            <a:r>
              <a:rPr lang="sk-SK" sz="1600" dirty="0" smtClean="0"/>
              <a:t>bundy</a:t>
            </a:r>
          </a:p>
          <a:p>
            <a:pPr marL="0" indent="0" fontAlgn="base">
              <a:buNone/>
            </a:pPr>
            <a:r>
              <a:rPr lang="sk-SK" sz="1600" dirty="0"/>
              <a:t> </a:t>
            </a:r>
            <a:r>
              <a:rPr lang="sk-SK" sz="1600" dirty="0" smtClean="0"/>
              <a:t>          - </a:t>
            </a:r>
            <a:r>
              <a:rPr lang="sk-SK" sz="1600" dirty="0"/>
              <a:t>100 ton vytriedeného papiera = ušetrený 1 ha 100-ročného </a:t>
            </a:r>
            <a:r>
              <a:rPr lang="sk-SK" sz="1600" dirty="0" smtClean="0"/>
              <a:t>lesa, </a:t>
            </a:r>
            <a:r>
              <a:rPr lang="it-IT" sz="1600" dirty="0"/>
              <a:t>1 tona vytriedeného papiera = 17 ušetrených stromov</a:t>
            </a:r>
          </a:p>
          <a:p>
            <a:pPr marL="0" indent="0" fontAlgn="base">
              <a:buNone/>
            </a:pPr>
            <a:r>
              <a:rPr lang="sk-SK" sz="1600" dirty="0" smtClean="0"/>
              <a:t>           </a:t>
            </a:r>
          </a:p>
          <a:p>
            <a:pPr marL="0" indent="0" fontAlgn="base">
              <a:buNone/>
            </a:pPr>
            <a:r>
              <a:rPr lang="sk-SK" sz="1600" dirty="0"/>
              <a:t> </a:t>
            </a:r>
            <a:r>
              <a:rPr lang="sk-SK" sz="1600" dirty="0" smtClean="0"/>
              <a:t>          </a:t>
            </a:r>
            <a:endParaRPr lang="sk-SK" sz="1600" dirty="0"/>
          </a:p>
          <a:p>
            <a:pPr marL="0" indent="0" fontAlgn="base">
              <a:buNone/>
            </a:pPr>
            <a:endParaRPr lang="sk-SK" sz="1600" dirty="0"/>
          </a:p>
          <a:p>
            <a:pPr marL="0" indent="0" fontAlgn="base">
              <a:buNone/>
            </a:pPr>
            <a:r>
              <a:rPr lang="sk-SK" sz="1800" dirty="0" smtClean="0"/>
              <a:t> </a:t>
            </a:r>
            <a:endParaRPr lang="sk-SK" sz="1800" dirty="0"/>
          </a:p>
          <a:p>
            <a:endParaRPr lang="sk-SK" sz="1800" dirty="0"/>
          </a:p>
        </p:txBody>
      </p:sp>
      <p:pic>
        <p:nvPicPr>
          <p:cNvPr id="7170" name="Picture 2" descr="Recyklácia –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932" y="95045"/>
            <a:ext cx="1977796" cy="186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ZBER, SEPARÁCIA a RECYKLÁCIA použitých batérií a akumulátorov- INFORMáCIA –  Obec Štefanov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25" y="4955187"/>
            <a:ext cx="285750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0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Zníženie množstva odpadu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600" b="1" dirty="0">
                <a:latin typeface="Calibri" panose="020F0502020204030204" pitchFamily="34" charset="0"/>
                <a:cs typeface="Calibri" panose="020F0502020204030204" pitchFamily="34" charset="0"/>
              </a:rPr>
              <a:t>V obciach</a:t>
            </a:r>
          </a:p>
          <a:p>
            <a:r>
              <a:rPr lang="sk-SK" sz="1600" dirty="0">
                <a:latin typeface="Calibri" panose="020F0502020204030204" pitchFamily="34" charset="0"/>
                <a:cs typeface="Calibri" panose="020F0502020204030204" pitchFamily="34" charset="0"/>
              </a:rPr>
              <a:t>Obce by preto mali svojich občanov motivovať k tomu, aby vytvárali čo najmenej odpadu:</a:t>
            </a:r>
            <a:r>
              <a:rPr lang="sk-SK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sk-SK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k-SK" sz="1600" dirty="0">
                <a:latin typeface="Calibri" panose="020F0502020204030204" pitchFamily="34" charset="0"/>
                <a:cs typeface="Calibri" panose="020F0502020204030204" pitchFamily="34" charset="0"/>
              </a:rPr>
              <a:t>spravodlivým systémom poplatkov za odpad podľa vzoru „plať za to, čo vyhadzuješ“- občania by tak boli motivovaní k znižovaniu množstva odpadu, lebo ich poplatok za odpad by bol úmerný reálnej produkcii odpadu</a:t>
            </a:r>
          </a:p>
          <a:p>
            <a:r>
              <a:rPr lang="sk-SK" sz="1600" dirty="0">
                <a:latin typeface="Calibri" panose="020F0502020204030204" pitchFamily="34" charset="0"/>
                <a:cs typeface="Calibri" panose="020F0502020204030204" pitchFamily="34" charset="0"/>
              </a:rPr>
              <a:t>budovaním tzv. centier opätovného používania - stredísk pre zber výrobkov a materiálov odovzdávaných fyzickými a právnickými osobami </a:t>
            </a:r>
            <a:endParaRPr lang="sk-SK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vydávaním </a:t>
            </a:r>
            <a:r>
              <a:rPr lang="sk-SK" sz="1600" dirty="0">
                <a:latin typeface="Calibri" panose="020F0502020204030204" pitchFamily="34" charset="0"/>
                <a:cs typeface="Calibri" panose="020F0502020204030204" pitchFamily="34" charset="0"/>
              </a:rPr>
              <a:t>a kontrolou záväzných stanovísk podľa osobitného k investičnej činnosti v obci, k využitiu miestnych zdrojov, k začatiu podnikateľskej činnosti právnických a fyzických osôb podľa určitých podmienok, napr.  u predajcov preukázaním vykonania opatrení pre zníženia vzniku komunálnych odpadov z výrobkov a obalov, distribuovaných v rámci jeho obchodnej činnosti, či vylúčenie používania jednorazových riadov v stravovacích zariadeniach.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1687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sz="1700" b="1" dirty="0">
                <a:latin typeface="Calibri" panose="020F0502020204030204" pitchFamily="34" charset="0"/>
                <a:cs typeface="Calibri" panose="020F0502020204030204" pitchFamily="34" charset="0"/>
              </a:rPr>
              <a:t>V priemysle</a:t>
            </a:r>
          </a:p>
          <a:p>
            <a:r>
              <a:rPr lang="sk-SK" sz="1700" dirty="0">
                <a:latin typeface="Calibri" panose="020F0502020204030204" pitchFamily="34" charset="0"/>
                <a:cs typeface="Calibri" panose="020F0502020204030204" pitchFamily="34" charset="0"/>
              </a:rPr>
              <a:t>Efektívne zníženie produkcie odpadu znamená nielen úsporu finančných prostriedkov na jeho zneškodňovanie či na zabezpečenie nápravných opatrení, ale môže viesť aj k zníženiu rizika ohrozenia zdravia zamestnancov.</a:t>
            </a:r>
            <a:r>
              <a:rPr lang="sk-SK" sz="17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sk-SK" sz="1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k-SK" sz="17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sk-SK" sz="1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k-SK" sz="1700" dirty="0">
                <a:latin typeface="Calibri" panose="020F0502020204030204" pitchFamily="34" charset="0"/>
                <a:cs typeface="Calibri" panose="020F0502020204030204" pitchFamily="34" charset="0"/>
              </a:rPr>
              <a:t>Priemysel by mal myslieť na to, čo sa s daným výrobkom udeje aj po opustení výroby a zabezpečiť vhodný systém jeho údržby, opravy či spätného zberu a recyklácie:</a:t>
            </a:r>
            <a:r>
              <a:rPr lang="sk-SK" sz="17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sk-SK" sz="1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k-SK" sz="1700" dirty="0">
                <a:latin typeface="Calibri" panose="020F0502020204030204" pitchFamily="34" charset="0"/>
                <a:cs typeface="Calibri" panose="020F0502020204030204" pitchFamily="34" charset="0"/>
              </a:rPr>
              <a:t>obmedziť a nahradiť používanie toxických látok vo výrobe</a:t>
            </a:r>
          </a:p>
          <a:p>
            <a:r>
              <a:rPr lang="sk-SK" sz="1700" dirty="0">
                <a:latin typeface="Calibri" panose="020F0502020204030204" pitchFamily="34" charset="0"/>
                <a:cs typeface="Calibri" panose="020F0502020204030204" pitchFamily="34" charset="0"/>
              </a:rPr>
              <a:t>vzniknuté odpady z výroby vhodným spôsobom využiť vo výrobe, či zabezpečiť ich využitie inými prevádzkami</a:t>
            </a:r>
          </a:p>
          <a:p>
            <a:r>
              <a:rPr lang="sk-SK" sz="1700" dirty="0">
                <a:latin typeface="Calibri" panose="020F0502020204030204" pitchFamily="34" charset="0"/>
                <a:cs typeface="Calibri" panose="020F0502020204030204" pitchFamily="34" charset="0"/>
              </a:rPr>
              <a:t>racionalizovať balenie smerom k minimalizácii množstva spotrebovaného materiálu</a:t>
            </a:r>
          </a:p>
          <a:p>
            <a:r>
              <a:rPr lang="sk-SK" sz="1700" dirty="0">
                <a:latin typeface="Calibri" panose="020F0502020204030204" pitchFamily="34" charset="0"/>
                <a:cs typeface="Calibri" panose="020F0502020204030204" pitchFamily="34" charset="0"/>
              </a:rPr>
              <a:t>zaviesť systém zberu použitých obalov a následne ich opätovného používania</a:t>
            </a:r>
          </a:p>
          <a:p>
            <a:r>
              <a:rPr lang="sk-SK" sz="1700" dirty="0">
                <a:latin typeface="Calibri" panose="020F0502020204030204" pitchFamily="34" charset="0"/>
                <a:cs typeface="Calibri" panose="020F0502020204030204" pitchFamily="34" charset="0"/>
              </a:rPr>
              <a:t>usilovať o kvalitu a čo najdlhšiu životnosť výrobkov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620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352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Problém s odpadmi</vt:lpstr>
      <vt:lpstr>Obsah</vt:lpstr>
      <vt:lpstr>Čo je odpad</vt:lpstr>
      <vt:lpstr>Triedenie odpadu</vt:lpstr>
      <vt:lpstr>PowerPoint Presentation</vt:lpstr>
      <vt:lpstr>Odpad a jeho vplyv na našu planétu</vt:lpstr>
      <vt:lpstr>Recyklácia</vt:lpstr>
      <vt:lpstr>Zníženie množstva odpadu</vt:lpstr>
      <vt:lpstr>PowerPoint Presentation</vt:lpstr>
      <vt:lpstr>Miesta a mestá s najväčším množstvom odpadu</vt:lpstr>
      <vt:lpstr>PowerPoint Presentation</vt:lpstr>
      <vt:lpstr>Ďakujem za pozornosť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Problém s odpadmi</dc:title>
  <dc:creator>Microsoft account</dc:creator>
  <cp:lastModifiedBy>Microsoft account</cp:lastModifiedBy>
  <cp:revision>13</cp:revision>
  <dcterms:created xsi:type="dcterms:W3CDTF">2021-11-16T16:32:33Z</dcterms:created>
  <dcterms:modified xsi:type="dcterms:W3CDTF">2021-11-24T15:57:45Z</dcterms:modified>
</cp:coreProperties>
</file>