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6BE0-8F5A-4BEB-8B74-7725DF48A81F}" type="datetimeFigureOut">
              <a:rPr lang="sk-SK" smtClean="0"/>
              <a:pPr/>
              <a:t>1. 3. 2015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0C498EF-FF41-4BE3-B1B2-38D25C7CEE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6BE0-8F5A-4BEB-8B74-7725DF48A81F}" type="datetimeFigureOut">
              <a:rPr lang="sk-SK" smtClean="0"/>
              <a:pPr/>
              <a:t>1. 3. 2015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98EF-FF41-4BE3-B1B2-38D25C7CEE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6BE0-8F5A-4BEB-8B74-7725DF48A81F}" type="datetimeFigureOut">
              <a:rPr lang="sk-SK" smtClean="0"/>
              <a:pPr/>
              <a:t>1. 3. 2015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98EF-FF41-4BE3-B1B2-38D25C7CEE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6BE0-8F5A-4BEB-8B74-7725DF48A81F}" type="datetimeFigureOut">
              <a:rPr lang="sk-SK" smtClean="0"/>
              <a:pPr/>
              <a:t>1. 3. 2015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0C498EF-FF41-4BE3-B1B2-38D25C7CEE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6BE0-8F5A-4BEB-8B74-7725DF48A81F}" type="datetimeFigureOut">
              <a:rPr lang="sk-SK" smtClean="0"/>
              <a:pPr/>
              <a:t>1. 3. 2015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98EF-FF41-4BE3-B1B2-38D25C7CEE8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6BE0-8F5A-4BEB-8B74-7725DF48A81F}" type="datetimeFigureOut">
              <a:rPr lang="sk-SK" smtClean="0"/>
              <a:pPr/>
              <a:t>1. 3. 2015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98EF-FF41-4BE3-B1B2-38D25C7CEE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6BE0-8F5A-4BEB-8B74-7725DF48A81F}" type="datetimeFigureOut">
              <a:rPr lang="sk-SK" smtClean="0"/>
              <a:pPr/>
              <a:t>1. 3. 2015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0C498EF-FF41-4BE3-B1B2-38D25C7CEE8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6BE0-8F5A-4BEB-8B74-7725DF48A81F}" type="datetimeFigureOut">
              <a:rPr lang="sk-SK" smtClean="0"/>
              <a:pPr/>
              <a:t>1. 3. 2015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98EF-FF41-4BE3-B1B2-38D25C7CEE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6BE0-8F5A-4BEB-8B74-7725DF48A81F}" type="datetimeFigureOut">
              <a:rPr lang="sk-SK" smtClean="0"/>
              <a:pPr/>
              <a:t>1. 3. 2015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98EF-FF41-4BE3-B1B2-38D25C7CEE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6BE0-8F5A-4BEB-8B74-7725DF48A81F}" type="datetimeFigureOut">
              <a:rPr lang="sk-SK" smtClean="0"/>
              <a:pPr/>
              <a:t>1. 3. 2015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98EF-FF41-4BE3-B1B2-38D25C7CEE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6BE0-8F5A-4BEB-8B74-7725DF48A81F}" type="datetimeFigureOut">
              <a:rPr lang="sk-SK" smtClean="0"/>
              <a:pPr/>
              <a:t>1. 3. 2015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98EF-FF41-4BE3-B1B2-38D25C7CEE8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8106BE0-8F5A-4BEB-8B74-7725DF48A81F}" type="datetimeFigureOut">
              <a:rPr lang="sk-SK" smtClean="0"/>
              <a:pPr/>
              <a:t>1. 3. 2015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0C498EF-FF41-4BE3-B1B2-38D25C7CEE8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571744"/>
            <a:ext cx="7772400" cy="1571636"/>
          </a:xfrm>
        </p:spPr>
        <p:txBody>
          <a:bodyPr/>
          <a:lstStyle/>
          <a:p>
            <a:r>
              <a:rPr lang="sk-SK" dirty="0" smtClean="0"/>
              <a:t>Humanizmus a  renesancia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4143380"/>
            <a:ext cx="6400800" cy="1785950"/>
          </a:xfrm>
        </p:spPr>
        <p:txBody>
          <a:bodyPr>
            <a:normAutofit/>
          </a:bodyPr>
          <a:lstStyle/>
          <a:p>
            <a:r>
              <a:rPr lang="sk-SK" dirty="0" smtClean="0"/>
              <a:t>  </a:t>
            </a:r>
          </a:p>
          <a:p>
            <a:endParaRPr lang="sk-SK" dirty="0"/>
          </a:p>
          <a:p>
            <a:r>
              <a:rPr lang="sk-SK" dirty="0" smtClean="0"/>
              <a:t>                                          </a:t>
            </a:r>
            <a:r>
              <a:rPr lang="sk-SK" sz="1900" dirty="0" smtClean="0"/>
              <a:t>Mgr. R. </a:t>
            </a:r>
            <a:r>
              <a:rPr lang="sk-SK" sz="1900" dirty="0" err="1" smtClean="0"/>
              <a:t>Burčák</a:t>
            </a:r>
            <a:r>
              <a:rPr lang="sk-SK" dirty="0" smtClean="0"/>
              <a:t>        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71472" y="285728"/>
            <a:ext cx="870166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ok 4" descr="D:\Dokumenty\0_aktualne_projekty\ASFEU_skoly\Publicita\14-logotyp_opv\logotyp_asfeu\agentura_cmyk.jpg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714612" y="142852"/>
            <a:ext cx="30956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uľka 5"/>
          <p:cNvGraphicFramePr>
            <a:graphicFrameLocks noGrp="1"/>
          </p:cNvGraphicFramePr>
          <p:nvPr/>
        </p:nvGraphicFramePr>
        <p:xfrm>
          <a:off x="1619672" y="1285860"/>
          <a:ext cx="6096000" cy="79673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7967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1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1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056 01Gelnica</a:t>
                      </a:r>
                      <a:endParaRPr lang="sk-SK" sz="11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000" u="sng" dirty="0" err="1">
                          <a:solidFill>
                            <a:srgbClr val="0000FF"/>
                          </a:solidFill>
                          <a:latin typeface="Arial"/>
                          <a:ea typeface="Times New Roman"/>
                          <a:cs typeface="Arial"/>
                          <a:hlinkClick r:id=""/>
                        </a:rPr>
                        <a:t>www.gymgl.sk</a:t>
                      </a:r>
                      <a:endParaRPr lang="sk-SK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 dirty="0"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1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800" dirty="0"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800" dirty="0"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  <a:endParaRPr lang="sk-SK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Obrázok 6" descr="D:\Dokumenty\0_aktualne_projekty\ASFEU_skoly\Publicita\14-logotyp_opv\logotyp_eu_esf\EU-ESF-VERTICAL-COLOR.jpg"/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429520" y="285728"/>
            <a:ext cx="965883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osledná  večer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500726" cy="2838375"/>
          </a:xfrm>
        </p:spPr>
      </p:pic>
      <p:pic>
        <p:nvPicPr>
          <p:cNvPr id="5" name="Obrázok 4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75" y="1"/>
            <a:ext cx="3657525" cy="2928934"/>
          </a:xfrm>
          <a:prstGeom prst="rect">
            <a:avLst/>
          </a:prstGeom>
        </p:spPr>
      </p:pic>
      <p:pic>
        <p:nvPicPr>
          <p:cNvPr id="6" name="Obrázok 5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0334"/>
            <a:ext cx="6429388" cy="36584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 descr="koperni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285728"/>
            <a:ext cx="4407964" cy="3120244"/>
          </a:xfrm>
        </p:spPr>
      </p:pic>
      <p:pic>
        <p:nvPicPr>
          <p:cNvPr id="5" name="Obrázok 4" descr="dalekohl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142852"/>
            <a:ext cx="3857652" cy="5484294"/>
          </a:xfrm>
          <a:prstGeom prst="rect">
            <a:avLst/>
          </a:prstGeom>
        </p:spPr>
      </p:pic>
      <p:pic>
        <p:nvPicPr>
          <p:cNvPr id="6" name="Obrázok 5" descr="2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3464850"/>
            <a:ext cx="3857652" cy="29883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smtClean="0"/>
              <a:t> </a:t>
            </a:r>
            <a:r>
              <a:rPr lang="sk-SK" smtClean="0"/>
              <a:t>         Ďakujem    za  pozornosť</a:t>
            </a:r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Humanizmus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Spoločensko</a:t>
            </a:r>
            <a:r>
              <a:rPr lang="sk-SK" dirty="0" smtClean="0"/>
              <a:t> -  filozofické stanovisko, kde  do popredia  prichádzajú potreby a  záujmy  človeka, kde  väčšie záujmy  sa  kladú rozumu ako viere a náboženstvu.</a:t>
            </a:r>
          </a:p>
          <a:p>
            <a:r>
              <a:rPr lang="sk-SK" dirty="0" smtClean="0"/>
              <a:t>Z historického hľadiska je to obdobie  začiatku  renesancie , t.j.  14 -15  stor. 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Renesancia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 lnSpcReduction="10000"/>
          </a:bodyPr>
          <a:lstStyle/>
          <a:p>
            <a:r>
              <a:rPr lang="sk-SK" sz="2800" dirty="0" smtClean="0"/>
              <a:t>Obrodenie  ( </a:t>
            </a:r>
            <a:r>
              <a:rPr lang="sk-SK" sz="2800" dirty="0" err="1" smtClean="0"/>
              <a:t>znovuobrodenie</a:t>
            </a:r>
            <a:r>
              <a:rPr lang="sk-SK" sz="2800" dirty="0" smtClean="0"/>
              <a:t> ) obdobie,  začiatku  reformácie hľadajúce  odkaz na  antickú kultúru. Vznikla  v Taliansku v 15  a 16. stor. renesancia je  prevažne  mestská kultúra, vznikla  v čase  zakladania  veľkých miest, obchodu a trhového hospodárstva. </a:t>
            </a:r>
          </a:p>
          <a:p>
            <a:r>
              <a:rPr lang="sk-SK" sz="2800" dirty="0" smtClean="0"/>
              <a:t>Renesancia  sa  prejavuje  v kultúre, umení, architektúre  v životnom štýle ale hlavne  v inom spôsobe myslenia -   antropocentrizmus  </a:t>
            </a:r>
          </a:p>
          <a:p>
            <a:pPr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			        humanizmus</a:t>
            </a:r>
          </a:p>
          <a:p>
            <a:pPr>
              <a:buNone/>
            </a:pPr>
            <a:r>
              <a:rPr lang="sk-SK" sz="2800" dirty="0"/>
              <a:t> </a:t>
            </a:r>
            <a:r>
              <a:rPr lang="sk-SK" sz="2800" dirty="0" smtClean="0"/>
              <a:t>                             </a:t>
            </a:r>
            <a:r>
              <a:rPr lang="sk-SK" sz="2800" dirty="0" smtClean="0"/>
              <a:t>      </a:t>
            </a:r>
            <a:r>
              <a:rPr lang="sk-SK" sz="2800" dirty="0" smtClean="0"/>
              <a:t>racionalizmus</a:t>
            </a:r>
          </a:p>
          <a:p>
            <a:pPr>
              <a:buNone/>
            </a:pPr>
            <a:r>
              <a:rPr lang="sk-SK" sz="2800" dirty="0" smtClean="0"/>
              <a:t> 				        individualizmus</a:t>
            </a:r>
            <a:endParaRPr lang="sk-SK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sk-SK" dirty="0" smtClean="0"/>
              <a:t>Predpoklady  pre  vznik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2844" y="1214422"/>
            <a:ext cx="8786874" cy="4911741"/>
          </a:xfrm>
        </p:spPr>
        <p:txBody>
          <a:bodyPr>
            <a:normAutofit/>
          </a:bodyPr>
          <a:lstStyle/>
          <a:p>
            <a:r>
              <a:rPr lang="sk-SK" sz="2400" dirty="0" smtClean="0"/>
              <a:t>Rýchle  šírenie informácií – kníhtlač</a:t>
            </a:r>
          </a:p>
          <a:p>
            <a:r>
              <a:rPr lang="sk-SK" sz="2400" dirty="0" smtClean="0"/>
              <a:t>Objavovanie  nových území – zámorské objavy</a:t>
            </a:r>
          </a:p>
          <a:p>
            <a:r>
              <a:rPr lang="sk-SK" sz="2400" dirty="0" smtClean="0"/>
              <a:t>Vznikom veľkých miest vzniká nová spol. vrstva – meštianstvo</a:t>
            </a:r>
          </a:p>
          <a:p>
            <a:r>
              <a:rPr lang="sk-SK" sz="2400" dirty="0" smtClean="0"/>
              <a:t>Kritika autoritatívnej  cirkvi -   reformácia</a:t>
            </a:r>
          </a:p>
          <a:p>
            <a:r>
              <a:rPr lang="sk-SK" sz="2400" dirty="0" smtClean="0"/>
              <a:t>Zdôrazňovanie svetských hodnôt  -  návrat k antike</a:t>
            </a:r>
          </a:p>
          <a:p>
            <a:r>
              <a:rPr lang="sk-SK" sz="2400" dirty="0" smtClean="0"/>
              <a:t>Zdôrazňovanie  racionalizmu a  empirizmu  -  vznik  vedy </a:t>
            </a:r>
          </a:p>
          <a:p>
            <a:endParaRPr lang="sk-SK" sz="2400" dirty="0"/>
          </a:p>
        </p:txBody>
      </p:sp>
      <p:pic>
        <p:nvPicPr>
          <p:cNvPr id="4" name="Obrázok 3" descr="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071942"/>
            <a:ext cx="1857375" cy="2466975"/>
          </a:xfrm>
          <a:prstGeom prst="rect">
            <a:avLst/>
          </a:prstGeom>
        </p:spPr>
      </p:pic>
      <p:pic>
        <p:nvPicPr>
          <p:cNvPr id="5" name="Obrázok 4" descr="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4500570"/>
            <a:ext cx="2505075" cy="1819275"/>
          </a:xfrm>
          <a:prstGeom prst="rect">
            <a:avLst/>
          </a:prstGeom>
        </p:spPr>
      </p:pic>
      <p:pic>
        <p:nvPicPr>
          <p:cNvPr id="6" name="Obrázok 5" descr="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4" y="4429132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Zámorské objavy_html_ma753d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285860"/>
            <a:ext cx="3007332" cy="2286016"/>
          </a:xfrm>
        </p:spPr>
      </p:pic>
      <p:pic>
        <p:nvPicPr>
          <p:cNvPr id="5" name="Obrázok 4" descr="The_Landing_at_Tana_one_of_the_New_Hebrides,_by_William_Hod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3429000"/>
            <a:ext cx="5718048" cy="28407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O rozvoj a  šírenie  renesancie  sa  zaslúžil  rod  </a:t>
            </a:r>
            <a:r>
              <a:rPr lang="sk-SK" dirty="0" err="1" smtClean="0"/>
              <a:t>Mediciovcov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4" name="Zástupný symbol obsahu 3" descr="c medic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428736"/>
            <a:ext cx="2175940" cy="2853146"/>
          </a:xfrm>
        </p:spPr>
      </p:pic>
      <p:pic>
        <p:nvPicPr>
          <p:cNvPr id="5" name="Obrázok 4" descr="6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1500174"/>
            <a:ext cx="3476649" cy="2607487"/>
          </a:xfrm>
          <a:prstGeom prst="rect">
            <a:avLst/>
          </a:prstGeom>
        </p:spPr>
      </p:pic>
      <p:pic>
        <p:nvPicPr>
          <p:cNvPr id="6" name="Obrázok 5" descr="lekaren-mediciovcov-florencia-clano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941" y="3676474"/>
            <a:ext cx="4248059" cy="3181526"/>
          </a:xfrm>
          <a:prstGeom prst="rect">
            <a:avLst/>
          </a:prstGeom>
        </p:spPr>
      </p:pic>
      <p:pic>
        <p:nvPicPr>
          <p:cNvPr id="7" name="Obrázok 6" descr="duká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86" y="4000504"/>
            <a:ext cx="2714644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Reformácia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00726"/>
          </a:xfrm>
        </p:spPr>
        <p:txBody>
          <a:bodyPr>
            <a:normAutofit/>
          </a:bodyPr>
          <a:lstStyle/>
          <a:p>
            <a:r>
              <a:rPr lang="sk-SK" sz="2400" dirty="0" smtClean="0"/>
              <a:t>Reformačné hnutie si postavilo za svoj hlavný cieľ obnovu a</a:t>
            </a:r>
            <a:r>
              <a:rPr lang="sk-SK" sz="2400" dirty="0" smtClean="0"/>
              <a:t> </a:t>
            </a:r>
            <a:r>
              <a:rPr lang="sk-SK" sz="2400" dirty="0" smtClean="0"/>
              <a:t>zmenu pomerov v Cirkvi. Za jeho kolísku považujeme Nemecko. Príčiny reformácie sú </a:t>
            </a:r>
            <a:r>
              <a:rPr lang="sk-SK" sz="2400" dirty="0" smtClean="0"/>
              <a:t>dvojaké. Rozlišujeme </a:t>
            </a:r>
            <a:r>
              <a:rPr lang="sk-SK" sz="2400" dirty="0" smtClean="0"/>
              <a:t>cirkevné príčiny a politicko-sociálne príčiny. </a:t>
            </a:r>
            <a:r>
              <a:rPr lang="sk-SK" sz="2400" b="1" dirty="0" smtClean="0">
                <a:solidFill>
                  <a:srgbClr val="C00000"/>
                </a:solidFill>
              </a:rPr>
              <a:t>Medzi cirkevné príčiny zaraďujeme</a:t>
            </a:r>
            <a:r>
              <a:rPr lang="sk-SK" sz="24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sk-SK" sz="2400" dirty="0" smtClean="0"/>
              <a:t>zneužívanie odpustkov na obchod </a:t>
            </a:r>
            <a:endParaRPr lang="sk-SK" sz="2400" dirty="0" smtClean="0"/>
          </a:p>
          <a:p>
            <a:r>
              <a:rPr lang="sk-SK" sz="2400" dirty="0" smtClean="0"/>
              <a:t>kupovanie biskupských úradov nevysvätenými šľachticmi; zápasy o </a:t>
            </a:r>
            <a:r>
              <a:rPr lang="sk-SK" sz="2400" dirty="0" smtClean="0"/>
              <a:t>investitúru</a:t>
            </a:r>
          </a:p>
          <a:p>
            <a:r>
              <a:rPr lang="sk-SK" sz="2400" dirty="0" smtClean="0"/>
              <a:t>korupcia v </a:t>
            </a:r>
            <a:r>
              <a:rPr lang="sk-SK" sz="2400" dirty="0" smtClean="0"/>
              <a:t>Cirkvi</a:t>
            </a:r>
          </a:p>
          <a:p>
            <a:pPr>
              <a:buNone/>
            </a:pPr>
            <a:r>
              <a:rPr lang="sk-SK" sz="2400" b="1" dirty="0" smtClean="0">
                <a:solidFill>
                  <a:srgbClr val="C00000"/>
                </a:solidFill>
              </a:rPr>
              <a:t>           Medzi </a:t>
            </a:r>
            <a:r>
              <a:rPr lang="sk-SK" sz="2400" b="1" dirty="0" err="1" smtClean="0">
                <a:solidFill>
                  <a:srgbClr val="C00000"/>
                </a:solidFill>
              </a:rPr>
              <a:t>sociálno</a:t>
            </a:r>
            <a:r>
              <a:rPr lang="sk-SK" sz="2400" b="1" dirty="0" smtClean="0">
                <a:solidFill>
                  <a:srgbClr val="C00000"/>
                </a:solidFill>
              </a:rPr>
              <a:t> – politické príčiny  patrí :</a:t>
            </a:r>
          </a:p>
          <a:p>
            <a:r>
              <a:rPr lang="sk-SK" sz="2400" dirty="0" smtClean="0"/>
              <a:t>oslobodenie od platenia daní pre kláštory, čo sa mestám javilo ako </a:t>
            </a:r>
            <a:r>
              <a:rPr lang="sk-SK" sz="2400" dirty="0" smtClean="0"/>
              <a:t>nespravodlivé</a:t>
            </a:r>
          </a:p>
          <a:p>
            <a:r>
              <a:rPr lang="sk-SK" sz="2400" dirty="0" smtClean="0"/>
              <a:t>početné konflikty a boje, ktoré si vyžadovali financie</a:t>
            </a:r>
            <a:endParaRPr lang="sk-SK" sz="2400" dirty="0" smtClean="0"/>
          </a:p>
          <a:p>
            <a:endParaRPr lang="sk-SK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Reformačné cirkvi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err="1" smtClean="0"/>
              <a:t>Lutherova</a:t>
            </a:r>
            <a:r>
              <a:rPr lang="sk-SK" sz="2800" dirty="0" smtClean="0"/>
              <a:t> evanjelická  cirkev   -  1517, zakladateľ  M. </a:t>
            </a:r>
            <a:r>
              <a:rPr lang="sk-SK" sz="2800" dirty="0" err="1" smtClean="0"/>
              <a:t>Luther</a:t>
            </a:r>
            <a:endParaRPr lang="sk-SK" sz="2800" dirty="0" smtClean="0"/>
          </a:p>
          <a:p>
            <a:r>
              <a:rPr lang="sk-SK" sz="2800" dirty="0" smtClean="0"/>
              <a:t>Kalvínska  cirkev  -  zakladateľ  Ján Kalvín, rozšírila  sa  hlavne  vo Švajčiarsku, Francúzsku </a:t>
            </a:r>
          </a:p>
          <a:p>
            <a:r>
              <a:rPr lang="sk-SK" sz="2800" dirty="0" smtClean="0"/>
              <a:t> (  hugenoti),  Uhorsku, Anglicku</a:t>
            </a:r>
            <a:endParaRPr lang="sk-SK" sz="2800" dirty="0"/>
          </a:p>
        </p:txBody>
      </p:sp>
      <p:pic>
        <p:nvPicPr>
          <p:cNvPr id="4" name="Obrázok 3" descr="Luth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143380"/>
            <a:ext cx="3878043" cy="2171704"/>
          </a:xfrm>
          <a:prstGeom prst="rect">
            <a:avLst/>
          </a:prstGeom>
        </p:spPr>
      </p:pic>
      <p:pic>
        <p:nvPicPr>
          <p:cNvPr id="5" name="Obrázok 4" descr="M. Luth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3643314"/>
            <a:ext cx="2294914" cy="29337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Veda  a  technika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Gutenberg</a:t>
            </a:r>
            <a:r>
              <a:rPr lang="sk-SK" dirty="0" smtClean="0"/>
              <a:t>  -  vynálezca kníhtlače</a:t>
            </a:r>
          </a:p>
          <a:p>
            <a:r>
              <a:rPr lang="sk-SK" dirty="0" err="1" smtClean="0"/>
              <a:t>Mikuláč</a:t>
            </a:r>
            <a:r>
              <a:rPr lang="sk-SK" dirty="0" smtClean="0"/>
              <a:t>  </a:t>
            </a:r>
            <a:r>
              <a:rPr lang="sk-SK" dirty="0" err="1" smtClean="0"/>
              <a:t>Koperník</a:t>
            </a:r>
            <a:r>
              <a:rPr lang="sk-SK" dirty="0" smtClean="0"/>
              <a:t>  -   heliocentrizmus</a:t>
            </a:r>
          </a:p>
          <a:p>
            <a:r>
              <a:rPr lang="sk-SK" dirty="0" smtClean="0"/>
              <a:t>G. Bruno,  G. </a:t>
            </a:r>
            <a:r>
              <a:rPr lang="sk-SK" dirty="0" err="1" smtClean="0"/>
              <a:t>Galilei</a:t>
            </a:r>
            <a:r>
              <a:rPr lang="sk-SK" dirty="0" smtClean="0"/>
              <a:t>, I. Newton   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Maliar  a  vynálezca  L. </a:t>
            </a:r>
            <a:r>
              <a:rPr lang="sk-SK" dirty="0" err="1" smtClean="0"/>
              <a:t>da</a:t>
            </a:r>
            <a:r>
              <a:rPr lang="sk-SK" dirty="0" smtClean="0"/>
              <a:t> </a:t>
            </a:r>
            <a:r>
              <a:rPr lang="sk-SK" dirty="0" err="1" smtClean="0"/>
              <a:t>Vinci</a:t>
            </a:r>
            <a:r>
              <a:rPr lang="sk-SK" dirty="0" smtClean="0"/>
              <a:t>  -  perspektíva</a:t>
            </a:r>
          </a:p>
          <a:p>
            <a:pPr>
              <a:buNone/>
            </a:pPr>
            <a:endParaRPr lang="sk-SK" dirty="0" smtClean="0"/>
          </a:p>
        </p:txBody>
      </p:sp>
      <p:pic>
        <p:nvPicPr>
          <p:cNvPr id="4" name="Obrázok 3" descr="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4429132"/>
            <a:ext cx="3663616" cy="2286806"/>
          </a:xfrm>
          <a:prstGeom prst="rect">
            <a:avLst/>
          </a:prstGeom>
        </p:spPr>
      </p:pic>
      <p:pic>
        <p:nvPicPr>
          <p:cNvPr id="5" name="Obrázok 4" descr="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4071942"/>
            <a:ext cx="3205791" cy="231934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114</TotalTime>
  <Words>336</Words>
  <Application>Microsoft Office PowerPoint</Application>
  <PresentationFormat>Prezentácia na obrazovke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Cestovanie</vt:lpstr>
      <vt:lpstr>Humanizmus a  renesancia</vt:lpstr>
      <vt:lpstr>Humanizmus  </vt:lpstr>
      <vt:lpstr>Renesancia </vt:lpstr>
      <vt:lpstr>Predpoklady  pre  vznik</vt:lpstr>
      <vt:lpstr>Snímka 5</vt:lpstr>
      <vt:lpstr>O rozvoj a  šírenie  renesancie  sa  zaslúžil  rod  Mediciovcov </vt:lpstr>
      <vt:lpstr>Reformácia  </vt:lpstr>
      <vt:lpstr>Reformačné cirkvi </vt:lpstr>
      <vt:lpstr>Veda  a  technika  </vt:lpstr>
      <vt:lpstr>Snímka 10</vt:lpstr>
      <vt:lpstr>Snímka 11</vt:lpstr>
      <vt:lpstr>Snímka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Humanizmus a  renesancia</dc:title>
  <dc:creator>pc</dc:creator>
  <cp:lastModifiedBy>pc</cp:lastModifiedBy>
  <cp:revision>12</cp:revision>
  <dcterms:created xsi:type="dcterms:W3CDTF">2015-02-28T10:39:59Z</dcterms:created>
  <dcterms:modified xsi:type="dcterms:W3CDTF">2015-03-01T08:54:57Z</dcterms:modified>
</cp:coreProperties>
</file>