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6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C998C-EE95-4C80-A2B9-578F9B609A30}" type="datetimeFigureOut">
              <a:rPr lang="sk-SK" smtClean="0"/>
              <a:t>11. 11. 2016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63EF-F969-446F-BB7A-44A1D35E769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63EF-F969-446F-BB7A-44A1D35E7697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63EF-F969-446F-BB7A-44A1D35E7697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63EF-F969-446F-BB7A-44A1D35E7697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63EF-F969-446F-BB7A-44A1D35E7697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63EF-F969-446F-BB7A-44A1D35E7697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3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97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43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3981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407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32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25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522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52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34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8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23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931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53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47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5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9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399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9146" cy="3329581"/>
          </a:xfrm>
        </p:spPr>
        <p:txBody>
          <a:bodyPr/>
          <a:lstStyle/>
          <a:p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Klasické Grécko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887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0625" y="293061"/>
            <a:ext cx="9404723" cy="1400530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Vzhľad mesta má zodpovedať významu hlavného mesta spolku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4" name="Zástupný symbol obsahu 3" descr="800px-Acropoli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79032"/>
            <a:ext cx="6338661" cy="4753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800px-2006_01_21_Athènes_Parthén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04" y="2133601"/>
            <a:ext cx="5578324" cy="418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00px-Propylaea_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37752" cy="5653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Propylaea_and_Temple_of_Athena_Nike_at_the_Acropolis_(Pierer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18" y="0"/>
            <a:ext cx="4991582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Aténska demokracia</a:t>
            </a:r>
            <a:endParaRPr lang="sk-SK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59769" y="1762632"/>
            <a:ext cx="9593717" cy="4841368"/>
          </a:xfrm>
        </p:spPr>
        <p:txBody>
          <a:bodyPr>
            <a:normAutofit fontScale="85000" lnSpcReduction="20000"/>
          </a:bodyPr>
          <a:lstStyle/>
          <a:p>
            <a:r>
              <a:rPr lang="sk-SK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Perikles</a:t>
            </a:r>
            <a:r>
              <a:rPr lang="sk-SK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úrad stratéga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Vynikajúci rečník</a:t>
            </a:r>
          </a:p>
          <a:p>
            <a:r>
              <a:rPr lang="sk-SK" dirty="0" smtClean="0"/>
              <a:t>Zakladal  nové aténske kolónie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Sociálne podpory nemajetným občanom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Vnútorné problémy? </a:t>
            </a:r>
          </a:p>
          <a:p>
            <a:r>
              <a:rPr lang="sk-SK" dirty="0" smtClean="0"/>
              <a:t>Rozhodovanie väčšiny hlasov v ľudovom sneme</a:t>
            </a:r>
          </a:p>
          <a:p>
            <a:r>
              <a:rPr lang="sk-SK" dirty="0" smtClean="0"/>
              <a:t>Súdy pred porotami</a:t>
            </a:r>
          </a:p>
          <a:p>
            <a:r>
              <a:rPr lang="sk-SK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Priama demokracia</a:t>
            </a:r>
          </a:p>
          <a:p>
            <a:r>
              <a:rPr lang="sk-SK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Hospodárske problémy! </a:t>
            </a:r>
          </a:p>
          <a:p>
            <a:pPr lvl="1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Zvyšoval poplatky do pokladnice</a:t>
            </a:r>
          </a:p>
          <a:p>
            <a:pPr lvl="1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Grécke štáty chceli zo spolku vystúpiť (SAMOS)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027" y="391887"/>
            <a:ext cx="5849031" cy="6466114"/>
          </a:xfrm>
        </p:spPr>
        <p:txBody>
          <a:bodyPr>
            <a:normAutofit fontScale="77500" lnSpcReduction="20000"/>
          </a:bodyPr>
          <a:lstStyle/>
          <a:p>
            <a:r>
              <a:rPr lang="sk-SK" sz="4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Zhoršovanie vzťahov so Spartou</a:t>
            </a:r>
          </a:p>
          <a:p>
            <a:r>
              <a:rPr lang="sk-SK" dirty="0" smtClean="0"/>
              <a:t>Odpor Sparty</a:t>
            </a:r>
          </a:p>
          <a:p>
            <a:r>
              <a:rPr lang="sk-SK" dirty="0" smtClean="0"/>
              <a:t>Útok 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445 pred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uzavretie mieru</a:t>
            </a:r>
          </a:p>
          <a:p>
            <a:pPr lvl="1"/>
            <a:r>
              <a:rPr lang="sk-SK" dirty="0" smtClean="0"/>
              <a:t>Uznanie Spartskej nadvlády na Peloponéze</a:t>
            </a:r>
          </a:p>
          <a:p>
            <a:r>
              <a:rPr lang="sk-SK" sz="41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PELOPONÉZSKA VOJNA (431-404 pred Kr.)</a:t>
            </a:r>
          </a:p>
          <a:p>
            <a:r>
              <a:rPr lang="sk-SK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Spartská armáda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obsadila územie </a:t>
            </a:r>
            <a:r>
              <a:rPr lang="sk-SK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Atiky</a:t>
            </a:r>
            <a:endParaRPr lang="sk-SK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Obyvateľstvo sa sústredilo v Aténach</a:t>
            </a:r>
          </a:p>
          <a:p>
            <a:r>
              <a:rPr lang="sk-SK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Choroby – mor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Atény sa vzdali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Vláda 30 tyranov, kruté prenasledovanie</a:t>
            </a:r>
          </a:p>
          <a:p>
            <a:r>
              <a:rPr lang="sk-SK" sz="31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401 pred Kr. – zbavenie sa spartskej nadvlády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sparta-and-athens-city-stat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30735"/>
            <a:ext cx="5994401" cy="4927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athens_vs_sparta_by_art_hist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086" y="1092901"/>
            <a:ext cx="1690914" cy="2462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3211" y="198718"/>
            <a:ext cx="5145089" cy="2087282"/>
          </a:xfrm>
        </p:spPr>
        <p:txBody>
          <a:bodyPr/>
          <a:lstStyle/>
          <a:p>
            <a:r>
              <a:rPr lang="sk-SK" sz="6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Gréci v Malej Ázii</a:t>
            </a:r>
            <a:endParaRPr lang="sk-SK" sz="6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Obrázok 16" descr="panionmp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53" y="0"/>
            <a:ext cx="6352147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Násobenie 17"/>
          <p:cNvSpPr/>
          <p:nvPr/>
        </p:nvSpPr>
        <p:spPr>
          <a:xfrm>
            <a:off x="10274300" y="4876800"/>
            <a:ext cx="635000" cy="609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Násobenie 18"/>
          <p:cNvSpPr/>
          <p:nvPr/>
        </p:nvSpPr>
        <p:spPr>
          <a:xfrm>
            <a:off x="10477500" y="2984500"/>
            <a:ext cx="635000" cy="609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10071100" y="4927600"/>
            <a:ext cx="1231900" cy="110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10604500" y="2781300"/>
            <a:ext cx="1130300" cy="1028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292100" y="2136319"/>
            <a:ext cx="551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grécka kolonizácia </a:t>
            </a:r>
            <a:r>
              <a:rPr lang="sk-SK" sz="2800" dirty="0" smtClean="0"/>
              <a:t>–   	usadenie gréckych kmeňov v Malej Ázii</a:t>
            </a:r>
          </a:p>
          <a:p>
            <a:pPr>
              <a:buFont typeface="Courier New" pitchFamily="49" charset="0"/>
              <a:buChar char="o"/>
            </a:pPr>
            <a:r>
              <a:rPr lang="sk-SK" sz="2800" dirty="0" smtClean="0"/>
              <a:t> Najznámejšie mestá: </a:t>
            </a:r>
            <a:r>
              <a:rPr lang="sk-SK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Efez</a:t>
            </a:r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 </a:t>
            </a:r>
            <a:r>
              <a:rPr lang="sk-SK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Milétos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Courier New" pitchFamily="49" charset="0"/>
              <a:buChar char="o"/>
            </a:pP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Obchodné centrá</a:t>
            </a:r>
          </a:p>
          <a:p>
            <a:pPr>
              <a:buFont typeface="Courier New" pitchFamily="49" charset="0"/>
              <a:buChar char="o"/>
            </a:pP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Stret záujmov </a:t>
            </a:r>
            <a:r>
              <a:rPr lang="sk-SK" sz="2800" dirty="0" smtClean="0"/>
              <a:t>–</a:t>
            </a:r>
            <a:r>
              <a:rPr lang="sk-SK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Peržania verzus Gréci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5536" y="313145"/>
            <a:ext cx="10566764" cy="2506382"/>
          </a:xfrm>
        </p:spPr>
        <p:txBody>
          <a:bodyPr/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Grécko-perzská vojna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9702" y="1667928"/>
            <a:ext cx="4686798" cy="3437835"/>
          </a:xfrm>
        </p:spPr>
        <p:txBody>
          <a:bodyPr/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 pred Kr. </a:t>
            </a:r>
            <a:r>
              <a:rPr lang="sk-SK" dirty="0" smtClean="0"/>
              <a:t>– Peržania x maloázijskí Gréci</a:t>
            </a:r>
          </a:p>
          <a:p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Výsledok ? </a:t>
            </a:r>
          </a:p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Porážka Grékov, zničenie mesta </a:t>
            </a:r>
            <a:r>
              <a:rPr lang="sk-SK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Milétos</a:t>
            </a:r>
            <a:endParaRPr lang="sk-SK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Dareios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X európski Gréci</a:t>
            </a:r>
          </a:p>
        </p:txBody>
      </p:sp>
      <p:pic>
        <p:nvPicPr>
          <p:cNvPr id="7" name="Obrázok 6" descr="perzska-ri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750009"/>
            <a:ext cx="7035800" cy="510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ál 7"/>
          <p:cNvSpPr/>
          <p:nvPr/>
        </p:nvSpPr>
        <p:spPr>
          <a:xfrm>
            <a:off x="8051800" y="3975100"/>
            <a:ext cx="2641600" cy="21844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976727_babka-blic-srbsko-studna-cr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4724400"/>
            <a:ext cx="2224723" cy="181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609012" y="1295401"/>
            <a:ext cx="3417888" cy="53340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Vodcovia: </a:t>
            </a:r>
            <a:r>
              <a:rPr lang="sk-SK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Miltiades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 </a:t>
            </a:r>
            <a:r>
              <a:rPr lang="sk-SK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Temistokles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 </a:t>
            </a:r>
            <a:r>
              <a:rPr lang="sk-SK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Aristeid</a:t>
            </a:r>
            <a:endParaRPr lang="sk-SK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sk-SK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Najvýznamnejšie bitky:</a:t>
            </a:r>
          </a:p>
          <a:p>
            <a:pPr lvl="1"/>
            <a:r>
              <a:rPr lang="sk-SK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490 pred Kr. MARATÓN</a:t>
            </a:r>
          </a:p>
          <a:p>
            <a:pPr lvl="1"/>
            <a:r>
              <a:rPr lang="sk-SK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480 pred Kr. TERMOPYLSKÝ PRIESMYK</a:t>
            </a:r>
          </a:p>
          <a:p>
            <a:pPr lvl="1"/>
            <a:r>
              <a:rPr lang="sk-SK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480 pred Kr. SALAMÍNA</a:t>
            </a:r>
          </a:p>
          <a:p>
            <a:pPr lvl="1"/>
            <a:r>
              <a:rPr lang="sk-SK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479 pred Kr. PLATAJE</a:t>
            </a:r>
            <a:endParaRPr lang="sk-SK" sz="2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800px-Map_Greco-Persian_Wars-en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Násobenie 7"/>
          <p:cNvSpPr/>
          <p:nvPr/>
        </p:nvSpPr>
        <p:spPr>
          <a:xfrm>
            <a:off x="3251200" y="3111500"/>
            <a:ext cx="431800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Násobenie 8"/>
          <p:cNvSpPr/>
          <p:nvPr/>
        </p:nvSpPr>
        <p:spPr>
          <a:xfrm>
            <a:off x="4394200" y="3581400"/>
            <a:ext cx="431800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Násobenie 9"/>
          <p:cNvSpPr/>
          <p:nvPr/>
        </p:nvSpPr>
        <p:spPr>
          <a:xfrm>
            <a:off x="3835400" y="3606800"/>
            <a:ext cx="431800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ásobenie 10"/>
          <p:cNvSpPr/>
          <p:nvPr/>
        </p:nvSpPr>
        <p:spPr>
          <a:xfrm>
            <a:off x="4127500" y="3822700"/>
            <a:ext cx="431800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2857500" y="2171700"/>
            <a:ext cx="2844800" cy="2667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6911" y="452718"/>
            <a:ext cx="4738689" cy="1718982"/>
          </a:xfrm>
        </p:spPr>
        <p:txBody>
          <a:bodyPr/>
          <a:lstStyle/>
          <a:p>
            <a:r>
              <a:rPr lang="sk-SK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Bitka pri Maratóne </a:t>
            </a:r>
            <a:br>
              <a:rPr lang="sk-SK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(490 pred Kr.)</a:t>
            </a:r>
            <a:endParaRPr lang="sk-SK" sz="4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9413" y="2946400"/>
            <a:ext cx="4979987" cy="307340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Víťazstvo Grékov</a:t>
            </a:r>
          </a:p>
          <a:p>
            <a:r>
              <a:rPr lang="sk-SK" sz="2400" dirty="0" smtClean="0"/>
              <a:t>Výkon </a:t>
            </a:r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gréckeho bojovníka</a:t>
            </a:r>
          </a:p>
          <a:p>
            <a:pPr lvl="1"/>
            <a:r>
              <a:rPr lang="sk-SK" sz="2000" dirty="0" smtClean="0"/>
              <a:t>Utekal 42 200 metrov (</a:t>
            </a:r>
            <a:r>
              <a:rPr lang="sk-SK" sz="2000" dirty="0" err="1" smtClean="0"/>
              <a:t>Maratón-Atény</a:t>
            </a:r>
            <a:r>
              <a:rPr lang="sk-SK" sz="2000" dirty="0" smtClean="0"/>
              <a:t>)</a:t>
            </a:r>
          </a:p>
          <a:p>
            <a:r>
              <a:rPr lang="sk-SK" sz="2400" dirty="0" smtClean="0"/>
              <a:t>Atletická disciplína –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maratónsky beh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Greek_Phalan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0"/>
            <a:ext cx="6934200" cy="326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Battle_of_Marathon_Initial_Situ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3278005"/>
            <a:ext cx="4737100" cy="3579995"/>
          </a:xfrm>
          <a:prstGeom prst="rect">
            <a:avLst/>
          </a:prstGeom>
        </p:spPr>
      </p:pic>
      <p:pic>
        <p:nvPicPr>
          <p:cNvPr id="5" name="Obrázok 4" descr="Miltiad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2883">
            <a:off x="5872432" y="1778001"/>
            <a:ext cx="1938067" cy="227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BlokTextu 8"/>
          <p:cNvSpPr txBox="1"/>
          <p:nvPr/>
        </p:nvSpPr>
        <p:spPr>
          <a:xfrm rot="402330">
            <a:off x="5930900" y="405129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Miltiades</a:t>
            </a:r>
            <a:endParaRPr lang="sk-SK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Obrázok 9" descr="stiahnuť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00" y="4846320"/>
            <a:ext cx="2743200" cy="201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Battle_of_Marathon_Greek_Double_Envelopm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1411251"/>
            <a:ext cx="7048500" cy="5446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0627" y="249517"/>
            <a:ext cx="3867832" cy="1695396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Bitka pri Termopylách</a:t>
            </a:r>
            <a:b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(480 pred Kr.)</a:t>
            </a:r>
            <a:endParaRPr lang="sk-SK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626" y="2343205"/>
            <a:ext cx="3817031" cy="2228794"/>
          </a:xfrm>
        </p:spPr>
        <p:txBody>
          <a:bodyPr/>
          <a:lstStyle/>
          <a:p>
            <a:r>
              <a:rPr lang="sk-SK" dirty="0" smtClean="0"/>
              <a:t>Perzský panovník Xerxes</a:t>
            </a:r>
          </a:p>
          <a:p>
            <a:r>
              <a:rPr lang="sk-SK" dirty="0" smtClean="0"/>
              <a:t>Spartský kráľ </a:t>
            </a:r>
            <a:r>
              <a:rPr lang="sk-SK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Leonidas</a:t>
            </a:r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Víťazstvo Peržanov</a:t>
            </a:r>
          </a:p>
          <a:p>
            <a:pPr lvl="1"/>
            <a:r>
              <a:rPr lang="sk-SK" u="sng" dirty="0" smtClean="0"/>
              <a:t>Zrada jedného z Grékov</a:t>
            </a:r>
          </a:p>
          <a:p>
            <a:endParaRPr lang="sk-SK" dirty="0"/>
          </a:p>
        </p:txBody>
      </p:sp>
      <p:pic>
        <p:nvPicPr>
          <p:cNvPr id="4" name="Obrázok 3" descr="Battle_of_Thermopylae_and_movements_to_Salamis,_480_B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0"/>
            <a:ext cx="7115175" cy="5343525"/>
          </a:xfrm>
          <a:prstGeom prst="rect">
            <a:avLst/>
          </a:prstGeom>
        </p:spPr>
      </p:pic>
      <p:pic>
        <p:nvPicPr>
          <p:cNvPr id="6" name="Obrázok 5" descr="Leonidas_statu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565" y="3644081"/>
            <a:ext cx="3319265" cy="2488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800px-LeonidasTafe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8641">
            <a:off x="377370" y="4438105"/>
            <a:ext cx="2951238" cy="221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 rot="344254">
            <a:off x="3123636" y="4711328"/>
            <a:ext cx="2409372" cy="2031325"/>
          </a:xfrm>
          <a:prstGeom prst="rect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,,Postoj pútnik a zvestuj 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Lakedaimoncom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</a:t>
            </a:r>
            <a:b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že my tu mŕtvi ležíme, ako zákony kázali nám.“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7082" y="293061"/>
            <a:ext cx="4927375" cy="140053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Bitka pri 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Salamíne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(480 pred Kr.)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1140" y="2067432"/>
            <a:ext cx="4470173" cy="4195481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Vypálenie Atén Peržanmi</a:t>
            </a:r>
          </a:p>
          <a:p>
            <a:r>
              <a:rPr lang="sk-SK" sz="2400" dirty="0" smtClean="0"/>
              <a:t>Aténčania sa premiestnili na ostrov </a:t>
            </a:r>
            <a:r>
              <a:rPr lang="sk-SK" sz="2400" dirty="0" err="1" smtClean="0"/>
              <a:t>Salamína</a:t>
            </a:r>
            <a:endParaRPr lang="sk-SK" sz="2400" dirty="0" smtClean="0"/>
          </a:p>
          <a:p>
            <a:r>
              <a:rPr lang="sk-SK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Temistokles</a:t>
            </a:r>
            <a:r>
              <a:rPr lang="sk-SK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</a:p>
          <a:p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Silné loďstvo - </a:t>
            </a:r>
            <a:r>
              <a:rPr lang="sk-SK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,,drevné hradby“</a:t>
            </a:r>
            <a:endParaRPr lang="sk-SK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Porážka Peržanov</a:t>
            </a:r>
            <a:endParaRPr lang="sk-SK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Battle_of_salam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3" y="0"/>
            <a:ext cx="6538167" cy="4905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800px-Statue_de_Thémisto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7" y="3526971"/>
            <a:ext cx="3744685" cy="2808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AGMA_Ostrakon_Thémistocl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7322">
            <a:off x="8705206" y="4184735"/>
            <a:ext cx="2995758" cy="201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trie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886" y="2485634"/>
            <a:ext cx="7228113" cy="4372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4168" y="467233"/>
            <a:ext cx="6015946" cy="1400530"/>
          </a:xfrm>
        </p:spPr>
        <p:txBody>
          <a:bodyPr/>
          <a:lstStyle/>
          <a:p>
            <a:r>
              <a:rPr lang="sk-SK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Bitka pri </a:t>
            </a:r>
            <a:r>
              <a:rPr lang="sk-SK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Platajach</a:t>
            </a:r>
            <a:r>
              <a:rPr lang="sk-SK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(479 pred Kr.)</a:t>
            </a:r>
            <a:endParaRPr lang="sk-SK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827" y="2212575"/>
            <a:ext cx="11030630" cy="4195481"/>
          </a:xfrm>
        </p:spPr>
        <p:txBody>
          <a:bodyPr/>
          <a:lstStyle/>
          <a:p>
            <a:r>
              <a:rPr lang="sk-SK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Aristeid</a:t>
            </a:r>
            <a:endParaRPr lang="sk-SK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Víťazstvo Grékov</a:t>
            </a:r>
          </a:p>
          <a:p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449 pred Kr. – uzavretie mieru</a:t>
            </a:r>
          </a:p>
          <a:p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PODMIENKY:</a:t>
            </a:r>
          </a:p>
          <a:p>
            <a:pPr lvl="1"/>
            <a:r>
              <a:rPr lang="sk-SK" sz="2400" dirty="0" smtClean="0">
                <a:latin typeface="Segoe Print" pitchFamily="2" charset="0"/>
              </a:rPr>
              <a:t>Peržania uznali nezávislosť gréckych obcí v MÁ</a:t>
            </a:r>
          </a:p>
          <a:p>
            <a:pPr lvl="1"/>
            <a:r>
              <a:rPr lang="sk-SK" sz="2400" dirty="0" smtClean="0">
                <a:latin typeface="Segoe Print" pitchFamily="2" charset="0"/>
              </a:rPr>
              <a:t>Vzájomné nezasahovanie do vnútorných záležitostí</a:t>
            </a:r>
          </a:p>
          <a:p>
            <a:pPr lvl="1"/>
            <a:r>
              <a:rPr lang="sk-SK" sz="2400" dirty="0" smtClean="0">
                <a:latin typeface="Segoe Print" pitchFamily="2" charset="0"/>
              </a:rPr>
              <a:t>Zákaz plavby perzských lodí po Egejskom mori</a:t>
            </a:r>
          </a:p>
          <a:p>
            <a:pPr lvl="1">
              <a:buNone/>
            </a:pPr>
            <a:endParaRPr lang="sk-SK" dirty="0"/>
          </a:p>
        </p:txBody>
      </p:sp>
      <p:pic>
        <p:nvPicPr>
          <p:cNvPr id="4" name="Obrázok 3" descr="Battle_of_Thermopylae_and_movements_to_Salamis,_480_B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62" y="0"/>
            <a:ext cx="5276138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3540" y="205975"/>
            <a:ext cx="9404723" cy="1400530"/>
          </a:xfrm>
        </p:spPr>
        <p:txBody>
          <a:bodyPr/>
          <a:lstStyle/>
          <a:p>
            <a:r>
              <a:rPr lang="sk-SK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Zlaté</a:t>
            </a:r>
            <a:r>
              <a:rPr lang="sk-SK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Periklovo</a:t>
            </a:r>
            <a:r>
              <a:rPr lang="sk-SK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obdobie</a:t>
            </a:r>
            <a:endParaRPr lang="sk-SK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3712" y="1233714"/>
            <a:ext cx="9680802" cy="5624286"/>
          </a:xfrm>
        </p:spPr>
        <p:txBody>
          <a:bodyPr>
            <a:normAutofit/>
          </a:bodyPr>
          <a:lstStyle/>
          <a:p>
            <a:r>
              <a:rPr lang="sk-SK" dirty="0" smtClean="0"/>
              <a:t>Posilnenie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mocenského postavenia Atén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sk-SK" dirty="0" smtClean="0"/>
              <a:t>Podieľal sa na založení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NÁMORNÉHO SPOLKU</a:t>
            </a:r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dirty="0" smtClean="0"/>
              <a:t>Boj proti perzskému nebezpečenstvu</a:t>
            </a:r>
          </a:p>
          <a:p>
            <a:pPr lvl="1"/>
            <a:r>
              <a:rPr lang="sk-SK" dirty="0" smtClean="0"/>
              <a:t>Sídlo –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ostrov </a:t>
            </a:r>
            <a:r>
              <a:rPr lang="sk-SK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Délos</a:t>
            </a:r>
            <a:endParaRPr lang="sk-SK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lvl="1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Financie</a:t>
            </a:r>
            <a:r>
              <a:rPr lang="sk-SK" dirty="0" smtClean="0"/>
              <a:t> – povinné vklady</a:t>
            </a:r>
          </a:p>
          <a:p>
            <a:pPr lvl="1"/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Atény – najsilnejší člen</a:t>
            </a:r>
          </a:p>
          <a:p>
            <a:pPr lvl="1"/>
            <a:r>
              <a:rPr lang="sk-SK" dirty="0" smtClean="0"/>
              <a:t>Presunul pokladnicu do Atén – oslabenie spolku</a:t>
            </a:r>
          </a:p>
          <a:p>
            <a:pPr lvl="1"/>
            <a:r>
              <a:rPr lang="sk-SK" dirty="0" smtClean="0"/>
              <a:t>Zmena názvu – </a:t>
            </a:r>
            <a:r>
              <a:rPr lang="sk-SK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Aténsky námorný spolok</a:t>
            </a:r>
            <a:endParaRPr lang="sk-SK" b="1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lvl="1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Unifikácia hospodárskych pomerov</a:t>
            </a:r>
          </a:p>
          <a:p>
            <a:pPr lvl="2"/>
            <a:r>
              <a:rPr lang="sk-SK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Aténsky </a:t>
            </a:r>
            <a:r>
              <a:rPr lang="sk-SK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mincovný</a:t>
            </a:r>
            <a:r>
              <a:rPr lang="sk-SK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systém, jednotný systém mier a váh</a:t>
            </a:r>
          </a:p>
          <a:p>
            <a:pPr lvl="1"/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Celogrécky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mierový kongres  - mal riešiť otázky bezpečnosti na</a:t>
            </a:r>
          </a:p>
          <a:p>
            <a:pPr lvl="1"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pevninskom Grécku, v Malej Ázií a plavby v Egejskom mori</a:t>
            </a:r>
          </a:p>
        </p:txBody>
      </p:sp>
      <p:pic>
        <p:nvPicPr>
          <p:cNvPr id="4" name="Obrázok 3" descr="250px-Bust_Pericles_Chiaramon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372" y="972458"/>
            <a:ext cx="3381829" cy="5113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ó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1055</TotalTime>
  <Words>342</Words>
  <Application>Microsoft Office PowerPoint</Application>
  <PresentationFormat>Vlastná</PresentationFormat>
  <Paragraphs>86</Paragraphs>
  <Slides>13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Ión</vt:lpstr>
      <vt:lpstr>Klasické Grécko</vt:lpstr>
      <vt:lpstr>Gréci v Malej Ázii</vt:lpstr>
      <vt:lpstr>Grécko-perzská vojna</vt:lpstr>
      <vt:lpstr>Snímka 4</vt:lpstr>
      <vt:lpstr>Bitka pri Maratóne  (490 pred Kr.)</vt:lpstr>
      <vt:lpstr>Bitka pri Termopylách (480 pred Kr.)</vt:lpstr>
      <vt:lpstr>Bitka pri Salamíne (480 pred Kr.)</vt:lpstr>
      <vt:lpstr>Bitka pri Platajach (479 pred Kr.)</vt:lpstr>
      <vt:lpstr>Zlaté Periklovo obdobie</vt:lpstr>
      <vt:lpstr>Vzhľad mesta má zodpovedať významu hlavného mesta spolku</vt:lpstr>
      <vt:lpstr>Snímka 11</vt:lpstr>
      <vt:lpstr>Aténska demokracia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radbu</cp:lastModifiedBy>
  <cp:revision>5</cp:revision>
  <dcterms:created xsi:type="dcterms:W3CDTF">2013-08-01T12:14:07Z</dcterms:created>
  <dcterms:modified xsi:type="dcterms:W3CDTF">2016-11-11T10:08:46Z</dcterms:modified>
</cp:coreProperties>
</file>