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2E6B-3EDD-401F-8623-75C7ED7AE752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D3E2393-3E8F-4588-BE13-FEF78848D7CD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64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2E6B-3EDD-401F-8623-75C7ED7AE752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2393-3E8F-4588-BE13-FEF78848D7CD}" type="slidenum">
              <a:rPr lang="sk-SK" smtClean="0"/>
              <a:t>‹#›</a:t>
            </a:fld>
            <a:endParaRPr lang="sk-S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91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2E6B-3EDD-401F-8623-75C7ED7AE752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2393-3E8F-4588-BE13-FEF78848D7CD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07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2E6B-3EDD-401F-8623-75C7ED7AE752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2393-3E8F-4588-BE13-FEF78848D7CD}" type="slidenum">
              <a:rPr lang="sk-SK" smtClean="0"/>
              <a:t>‹#›</a:t>
            </a:fld>
            <a:endParaRPr lang="sk-S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8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2E6B-3EDD-401F-8623-75C7ED7AE752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2393-3E8F-4588-BE13-FEF78848D7CD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99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2E6B-3EDD-401F-8623-75C7ED7AE752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2393-3E8F-4588-BE13-FEF78848D7CD}" type="slidenum">
              <a:rPr lang="sk-SK" smtClean="0"/>
              <a:t>‹#›</a:t>
            </a:fld>
            <a:endParaRPr lang="sk-S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14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2E6B-3EDD-401F-8623-75C7ED7AE752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2393-3E8F-4588-BE13-FEF78848D7CD}" type="slidenum">
              <a:rPr lang="sk-SK" smtClean="0"/>
              <a:t>‹#›</a:t>
            </a:fld>
            <a:endParaRPr lang="sk-S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28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2E6B-3EDD-401F-8623-75C7ED7AE752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2393-3E8F-4588-BE13-FEF78848D7CD}" type="slidenum">
              <a:rPr lang="sk-SK" smtClean="0"/>
              <a:t>‹#›</a:t>
            </a:fld>
            <a:endParaRPr lang="sk-S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23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2E6B-3EDD-401F-8623-75C7ED7AE752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2393-3E8F-4588-BE13-FEF78848D7C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31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2E6B-3EDD-401F-8623-75C7ED7AE752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2393-3E8F-4588-BE13-FEF78848D7CD}" type="slidenum">
              <a:rPr lang="sk-SK" smtClean="0"/>
              <a:t>‹#›</a:t>
            </a:fld>
            <a:endParaRPr lang="sk-S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19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BB2E6B-3EDD-401F-8623-75C7ED7AE752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2393-3E8F-4588-BE13-FEF78848D7CD}" type="slidenum">
              <a:rPr lang="sk-SK" smtClean="0"/>
              <a:t>‹#›</a:t>
            </a:fld>
            <a:endParaRPr lang="sk-S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86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B2E6B-3EDD-401F-8623-75C7ED7AE752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3E2393-3E8F-4588-BE13-FEF78848D7CD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7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9CDEC1-A30C-4A24-BB11-2833360CA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b="1" dirty="0"/>
              <a:t>ARITMETICKÁ POSTUPNOSŤ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C48CB770-C8A6-442B-BEED-9A92B1CE6E4E}"/>
              </a:ext>
            </a:extLst>
          </p:cNvPr>
          <p:cNvSpPr txBox="1"/>
          <p:nvPr/>
        </p:nvSpPr>
        <p:spPr>
          <a:xfrm>
            <a:off x="6603999" y="353737"/>
            <a:ext cx="4802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>
                <a:solidFill>
                  <a:srgbClr val="C00000"/>
                </a:solidFill>
              </a:rPr>
              <a:t>-2, -4, -6, -8, .......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CDED9BF6-3591-4AE6-B2D7-E319F2B240FB}"/>
              </a:ext>
            </a:extLst>
          </p:cNvPr>
          <p:cNvSpPr txBox="1"/>
          <p:nvPr/>
        </p:nvSpPr>
        <p:spPr>
          <a:xfrm rot="833294">
            <a:off x="6342521" y="4460276"/>
            <a:ext cx="4302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>
                <a:solidFill>
                  <a:srgbClr val="FF9933"/>
                </a:solidFill>
              </a:rPr>
              <a:t>3, 6, 9, 12 .......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21BDACE6-C822-4FFB-B520-AA44F7CE6212}"/>
              </a:ext>
            </a:extLst>
          </p:cNvPr>
          <p:cNvSpPr txBox="1"/>
          <p:nvPr/>
        </p:nvSpPr>
        <p:spPr>
          <a:xfrm rot="19587112">
            <a:off x="383309" y="2088473"/>
            <a:ext cx="3158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2, 4, 6, 8, .......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89D79D60-EED3-4FCB-8E78-BE39E397C8F9}"/>
              </a:ext>
            </a:extLst>
          </p:cNvPr>
          <p:cNvGrpSpPr>
            <a:grpSpLocks/>
          </p:cNvGrpSpPr>
          <p:nvPr/>
        </p:nvGrpSpPr>
        <p:grpSpPr bwMode="auto">
          <a:xfrm>
            <a:off x="531957" y="4692073"/>
            <a:ext cx="2432916" cy="1972541"/>
            <a:chOff x="7461" y="11224"/>
            <a:chExt cx="2818" cy="2160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B5F8F52A-96DA-423E-B533-534B4B948A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461" y="11224"/>
              <a:ext cx="2818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EEAD9A27-864A-492D-9DE7-C1FBB0472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2" y="11524"/>
              <a:ext cx="1719" cy="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V aritmetickej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postupnosti platí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1200" b="1" i="0" u="none" strike="noStrike" cap="none" normalizeH="0" baseline="0" dirty="0" err="1">
                  <a:ln>
                    <a:noFill/>
                  </a:ln>
                  <a:solidFill>
                    <a:srgbClr val="008080"/>
                  </a:solidFill>
                  <a:effectLst/>
                  <a:latin typeface="Calibri" panose="020F0502020204030204" pitchFamily="34" charset="0"/>
                </a:rPr>
                <a:t>a</a:t>
              </a:r>
              <a:r>
                <a:rPr kumimoji="0" lang="sk-SK" altLang="sk-SK" sz="1200" b="1" i="0" u="none" strike="noStrike" cap="none" normalizeH="0" baseline="-25000" dirty="0" err="1">
                  <a:ln>
                    <a:noFill/>
                  </a:ln>
                  <a:solidFill>
                    <a:srgbClr val="008080"/>
                  </a:solidFill>
                  <a:effectLst/>
                  <a:latin typeface="Calibri" panose="020F0502020204030204" pitchFamily="34" charset="0"/>
                </a:rPr>
                <a:t>n</a:t>
              </a:r>
              <a:r>
                <a:rPr kumimoji="0" lang="sk-SK" altLang="sk-SK" sz="1200" b="1" i="0" u="none" strike="noStrike" cap="none" normalizeH="0" baseline="0" dirty="0">
                  <a:ln>
                    <a:noFill/>
                  </a:ln>
                  <a:solidFill>
                    <a:srgbClr val="008080"/>
                  </a:solidFill>
                  <a:effectLst/>
                  <a:latin typeface="Calibri" panose="020F0502020204030204" pitchFamily="34" charset="0"/>
                </a:rPr>
                <a:t> = a</a:t>
              </a:r>
              <a:r>
                <a:rPr kumimoji="0" lang="sk-SK" altLang="sk-SK" sz="1200" b="1" i="0" u="none" strike="noStrike" cap="none" normalizeH="0" baseline="-25000" dirty="0">
                  <a:ln>
                    <a:noFill/>
                  </a:ln>
                  <a:solidFill>
                    <a:srgbClr val="008080"/>
                  </a:solidFill>
                  <a:effectLst/>
                  <a:latin typeface="Calibri" panose="020F0502020204030204" pitchFamily="34" charset="0"/>
                </a:rPr>
                <a:t>1</a:t>
              </a:r>
              <a:r>
                <a:rPr kumimoji="0" lang="sk-SK" altLang="sk-SK" sz="1200" b="1" i="0" u="none" strike="noStrike" cap="none" normalizeH="0" baseline="0" dirty="0">
                  <a:ln>
                    <a:noFill/>
                  </a:ln>
                  <a:solidFill>
                    <a:srgbClr val="008080"/>
                  </a:solidFill>
                  <a:effectLst/>
                  <a:latin typeface="Calibri" panose="020F0502020204030204" pitchFamily="34" charset="0"/>
                </a:rPr>
                <a:t>+(n–1).d</a:t>
              </a:r>
              <a:endParaRPr kumimoji="0" lang="sk-SK" altLang="sk-SK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   pre </a:t>
              </a:r>
              <a:r>
                <a:rPr kumimoji="0" lang="sk-SK" altLang="sk-SK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kumimoji="0" lang="sk-SK" altLang="sk-SK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 </a:t>
              </a:r>
              <a:r>
                <a:rPr kumimoji="0" lang="sk-SK" altLang="sk-SK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n</a:t>
              </a:r>
              <a:r>
                <a:rPr kumimoji="0" lang="sk-SK" altLang="sk-SK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kumimoji="0" lang="sk-SK" altLang="sk-SK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N</a:t>
              </a:r>
              <a:endPara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3077" name="Picture 5">
            <a:extLst>
              <a:ext uri="{FF2B5EF4-FFF2-40B4-BE49-F238E27FC236}">
                <a16:creationId xmlns:a16="http://schemas.microsoft.com/office/drawing/2014/main" id="{49C2D472-2DE2-4F76-8C68-32CE8BB4F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2" y="4528095"/>
            <a:ext cx="1027021" cy="202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66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48AA2D5A-E0D3-4907-8C10-1B46327AB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350493"/>
              </p:ext>
            </p:extLst>
          </p:nvPr>
        </p:nvGraphicFramePr>
        <p:xfrm>
          <a:off x="3089563" y="2217449"/>
          <a:ext cx="808182" cy="49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3" imgW="457200" imgH="279400" progId="Equation.DSMT4">
                  <p:embed/>
                </p:oleObj>
              </mc:Choice>
              <mc:Fallback>
                <p:oleObj r:id="rId3" imgW="4572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563" y="2217449"/>
                        <a:ext cx="808182" cy="499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5" name="Picture 7">
            <a:extLst>
              <a:ext uri="{FF2B5EF4-FFF2-40B4-BE49-F238E27FC236}">
                <a16:creationId xmlns:a16="http://schemas.microsoft.com/office/drawing/2014/main" id="{BF0994BB-7B15-4307-9327-746390FE7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83" y="1760254"/>
            <a:ext cx="712788" cy="9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5B299-265C-4D38-8919-CC716C947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18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43EB56-9B73-4789-B974-39F94A14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344" y="914395"/>
            <a:ext cx="3149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40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Definícia </a:t>
            </a:r>
            <a:endParaRPr kumimoji="0" lang="sk-SK" altLang="sk-SK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sk-SK" altLang="sk-S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8164CE-0D28-4C19-9A90-1830259C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18" y="1058476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392890BC-C259-4A8F-9E5A-1D8525ADAB45}"/>
              </a:ext>
            </a:extLst>
          </p:cNvPr>
          <p:cNvSpPr/>
          <p:nvPr/>
        </p:nvSpPr>
        <p:spPr>
          <a:xfrm>
            <a:off x="312883" y="2217449"/>
            <a:ext cx="112140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dirty="0">
                <a:latin typeface="Arial" panose="020B0604020202020204" pitchFamily="34" charset="0"/>
                <a:ea typeface="Times New Roman" panose="02020603050405020304" pitchFamily="18" charset="0"/>
              </a:rPr>
              <a:t>        </a:t>
            </a:r>
            <a:r>
              <a:rPr lang="sk-SK" altLang="sk-SK" sz="2800" b="1" dirty="0">
                <a:latin typeface="Arial" panose="020B0604020202020204" pitchFamily="34" charset="0"/>
                <a:ea typeface="Times New Roman" panose="02020603050405020304" pitchFamily="18" charset="0"/>
              </a:rPr>
              <a:t>Postupnosť          sa nazýva </a:t>
            </a:r>
            <a:r>
              <a:rPr lang="sk-SK" altLang="sk-SK" sz="2800" b="1" dirty="0">
                <a:solidFill>
                  <a:srgbClr val="00808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aritmetická</a:t>
            </a:r>
            <a:r>
              <a:rPr lang="sk-SK" altLang="sk-SK" sz="2800" b="1" dirty="0">
                <a:latin typeface="Arial" panose="020B0604020202020204" pitchFamily="34" charset="0"/>
                <a:ea typeface="Times New Roman" panose="02020603050405020304" pitchFamily="18" charset="0"/>
              </a:rPr>
              <a:t>, ak existuje také číslo </a:t>
            </a:r>
            <a:r>
              <a:rPr lang="sk-SK" altLang="sk-SK" sz="2800" b="1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lang="sk-SK" altLang="sk-SK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sk-SK" altLang="sk-SK" sz="2800" b="1" dirty="0" err="1">
                <a:solidFill>
                  <a:srgbClr val="FF0000"/>
                </a:solidFill>
                <a:ea typeface="Times New Roman" panose="02020603050405020304" pitchFamily="18" charset="0"/>
              </a:rPr>
              <a:t>R</a:t>
            </a:r>
            <a:r>
              <a:rPr lang="sk-SK" altLang="sk-SK" sz="2800" b="1" dirty="0">
                <a:solidFill>
                  <a:srgbClr val="FF0000"/>
                </a:solidFill>
                <a:ea typeface="Times New Roman" panose="02020603050405020304" pitchFamily="18" charset="0"/>
              </a:rPr>
              <a:t>,</a:t>
            </a:r>
            <a:r>
              <a:rPr lang="sk-SK" altLang="sk-SK" sz="2800" b="1" dirty="0">
                <a:ea typeface="Times New Roman" panose="02020603050405020304" pitchFamily="18" charset="0"/>
              </a:rPr>
              <a:t> že pre všetky členy postupnosti platí a</a:t>
            </a:r>
            <a:r>
              <a:rPr lang="sk-SK" altLang="sk-SK" sz="2800" b="1" baseline="-300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n+1</a:t>
            </a:r>
            <a:r>
              <a:rPr lang="sk-SK" altLang="sk-SK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sk-SK" altLang="sk-SK" sz="2800" b="1" dirty="0" err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sk-SK" altLang="sk-SK" sz="2800" b="1" baseline="-30000" dirty="0" err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sk-SK" altLang="sk-SK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+ d. Číslo </a:t>
            </a:r>
            <a:r>
              <a:rPr lang="sk-SK" altLang="sk-SK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sk-SK" altLang="sk-SK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sa nazýva </a:t>
            </a:r>
            <a:r>
              <a:rPr lang="sk-SK" altLang="sk-SK" sz="2800" b="1" dirty="0">
                <a:solidFill>
                  <a:srgbClr val="0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diferencia</a:t>
            </a:r>
            <a:r>
              <a:rPr lang="sk-SK" altLang="sk-SK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0" lang="sk-SK" altLang="sk-SK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	Z definície vyplýva, že aritmetickou postupnosťou je teda každá postupnosť, v ktorej </a:t>
            </a:r>
            <a:r>
              <a:rPr lang="sk-SK" altLang="sk-SK" sz="2800" b="1" dirty="0">
                <a:solidFill>
                  <a:srgbClr val="0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rozdiel každých dvoch po sebe idúcich členov je konštantný</a:t>
            </a:r>
            <a:r>
              <a:rPr lang="sk-SK" altLang="sk-SK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0797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2C1AEFF-E8A6-423A-B353-6AD35A3FB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6567" y="159488"/>
                <a:ext cx="11504428" cy="6017475"/>
              </a:xfrm>
            </p:spPr>
            <p:txBody>
              <a:bodyPr>
                <a:normAutofit/>
              </a:bodyPr>
              <a:lstStyle/>
              <a:p>
                <a:r>
                  <a:rPr lang="sk-SK" sz="3200" b="1" dirty="0">
                    <a:latin typeface="Arial Narrow" panose="020B0606020202030204" pitchFamily="34" charset="0"/>
                  </a:rPr>
                  <a:t>Vypočítajte prvý šesť členov aritmetickej postupnosti, v ktorej :</a:t>
                </a:r>
              </a:p>
              <a:p>
                <a:pPr marL="0" indent="0">
                  <a:buNone/>
                </a:pPr>
                <a:r>
                  <a:rPr lang="sk-SK" sz="3200" b="1" dirty="0">
                    <a:latin typeface="Arial Narrow" panose="020B0606020202030204" pitchFamily="34" charset="0"/>
                  </a:rPr>
                  <a:t>   a) a</a:t>
                </a:r>
                <a:r>
                  <a:rPr lang="sk-SK" sz="3200" b="1" baseline="-25000" dirty="0">
                    <a:latin typeface="Arial Narrow" panose="020B0606020202030204" pitchFamily="34" charset="0"/>
                  </a:rPr>
                  <a:t>1</a:t>
                </a:r>
                <a:r>
                  <a:rPr lang="sk-SK" sz="3200" b="1" dirty="0">
                    <a:latin typeface="Arial Narrow" panose="020B0606020202030204" pitchFamily="34" charset="0"/>
                  </a:rPr>
                  <a:t> = 5 a d = – 2		b) b</a:t>
                </a:r>
                <a:r>
                  <a:rPr lang="sk-SK" sz="3200" b="1" baseline="-25000" dirty="0">
                    <a:latin typeface="Arial Narrow" panose="020B0606020202030204" pitchFamily="34" charset="0"/>
                  </a:rPr>
                  <a:t>1</a:t>
                </a:r>
                <a:r>
                  <a:rPr lang="sk-SK" sz="3200" b="1" dirty="0">
                    <a:latin typeface="Arial Narrow" panose="020B0606020202030204" pitchFamily="34" charset="0"/>
                  </a:rPr>
                  <a:t> = 4,5 a d = 0,5	c) c</a:t>
                </a:r>
                <a:r>
                  <a:rPr lang="sk-SK" sz="3200" b="1" baseline="-25000" dirty="0">
                    <a:latin typeface="Arial Narrow" panose="020B0606020202030204" pitchFamily="34" charset="0"/>
                  </a:rPr>
                  <a:t>1</a:t>
                </a:r>
                <a:r>
                  <a:rPr lang="sk-SK" sz="3200" b="1" dirty="0">
                    <a:latin typeface="Arial Narrow" panose="020B0606020202030204" pitchFamily="34" charset="0"/>
                  </a:rPr>
                  <a:t> = 1 a d = 7</a:t>
                </a:r>
              </a:p>
              <a:p>
                <a:pPr marL="0" indent="0">
                  <a:buNone/>
                </a:pPr>
                <a:endParaRPr lang="sk-SK" sz="3200" b="1" dirty="0">
                  <a:latin typeface="Arial Narrow" panose="020B0606020202030204" pitchFamily="34" charset="0"/>
                </a:endParaRPr>
              </a:p>
              <a:p>
                <a:r>
                  <a:rPr lang="sk-SK" sz="3200" b="1" dirty="0">
                    <a:latin typeface="Arial Narrow" panose="020B0606020202030204" pitchFamily="34" charset="0"/>
                  </a:rPr>
                  <a:t>Ktoré z nasledujúcich postupností sú aritmetické ? Zistite ich diferenciu a prvý člen.</a:t>
                </a:r>
              </a:p>
              <a:p>
                <a:pPr marL="0" indent="0">
                  <a:buNone/>
                </a:pPr>
                <a:r>
                  <a:rPr lang="sk-SK" sz="3200" b="1" dirty="0">
                    <a:latin typeface="Arial Narrow" panose="020B0606020202030204" pitchFamily="34" charset="0"/>
                  </a:rPr>
                  <a:t> a)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sz="3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sk-SK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sk-SK" sz="32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sk-SK" sz="3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  <m:sub>
                        <m:r>
                          <a:rPr lang="sk-SK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sk-SK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sk-SK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sk-SK" sz="3200" b="1" dirty="0">
                    <a:latin typeface="Arial Narrow" panose="020B0606020202030204" pitchFamily="34" charset="0"/>
                  </a:rPr>
                  <a:t>		b)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sz="3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sk-SK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3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sk-SK" sz="3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32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</m:e>
                      <m:sub>
                        <m:r>
                          <a:rPr lang="sk-SK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sk-SK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sk-SK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sk-SK" sz="3200" b="1" dirty="0">
                    <a:latin typeface="Arial Narrow" panose="020B0606020202030204" pitchFamily="34" charset="0"/>
                  </a:rPr>
                  <a:t>		c)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sz="3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sk-SK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k-SK" sz="32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sk-SK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k-SK" sz="3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sk-SK" sz="32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sk-SK" sz="32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sk-SK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sk-SK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sk-SK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sk-SK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endParaRPr lang="sk-SK" sz="3200" b="1" dirty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endParaRPr lang="sk-SK" sz="3200" b="1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2C1AEFF-E8A6-423A-B353-6AD35A3FB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567" y="159488"/>
                <a:ext cx="11504428" cy="6017475"/>
              </a:xfrm>
              <a:blipFill>
                <a:blip r:embed="rId2"/>
                <a:stretch>
                  <a:fillRect l="-1219" t="-6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23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A2E022-C659-4471-B5FA-BC07CFAA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solidFill>
                  <a:srgbClr val="FF0000"/>
                </a:solidFill>
                <a:latin typeface="Arial Black" panose="020B0A04020102020204" pitchFamily="34" charset="0"/>
              </a:rPr>
              <a:t>VZŤAHY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1442615-431A-4A6C-ADBA-BD7AA228BA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1825625"/>
                <a:ext cx="10531314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sz="3600" b="1" dirty="0">
                    <a:latin typeface="Arial Narrow" panose="020B0606020202030204" pitchFamily="34" charset="0"/>
                  </a:rPr>
                  <a:t>a</a:t>
                </a:r>
                <a:r>
                  <a:rPr lang="sk-SK" sz="3600" b="1" baseline="-25000" dirty="0">
                    <a:latin typeface="Arial Narrow" panose="020B0606020202030204" pitchFamily="34" charset="0"/>
                  </a:rPr>
                  <a:t>n+1</a:t>
                </a:r>
                <a:r>
                  <a:rPr lang="sk-SK" sz="3600" b="1" dirty="0">
                    <a:latin typeface="Arial Narrow" panose="020B0606020202030204" pitchFamily="34" charset="0"/>
                  </a:rPr>
                  <a:t> = </a:t>
                </a:r>
                <a:r>
                  <a:rPr lang="sk-SK" sz="3600" b="1" dirty="0" err="1">
                    <a:latin typeface="Arial Narrow" panose="020B0606020202030204" pitchFamily="34" charset="0"/>
                  </a:rPr>
                  <a:t>a</a:t>
                </a:r>
                <a:r>
                  <a:rPr lang="sk-SK" sz="3600" b="1" baseline="-25000" dirty="0" err="1">
                    <a:latin typeface="Arial Narrow" panose="020B0606020202030204" pitchFamily="34" charset="0"/>
                  </a:rPr>
                  <a:t>n</a:t>
                </a:r>
                <a:r>
                  <a:rPr lang="sk-SK" sz="3600" b="1" baseline="-25000" dirty="0">
                    <a:latin typeface="Arial Narrow" panose="020B0606020202030204" pitchFamily="34" charset="0"/>
                  </a:rPr>
                  <a:t> </a:t>
                </a:r>
                <a:r>
                  <a:rPr lang="sk-SK" sz="3600" b="1" dirty="0">
                    <a:latin typeface="Arial Narrow" panose="020B0606020202030204" pitchFamily="34" charset="0"/>
                  </a:rPr>
                  <a:t>+ d </a:t>
                </a:r>
                <a:r>
                  <a:rPr lang="sk-SK" sz="3600" dirty="0">
                    <a:latin typeface="Arial Narrow" panose="020B0606020202030204" pitchFamily="34" charset="0"/>
                  </a:rPr>
                  <a:t>   pre </a:t>
                </a:r>
                <a:r>
                  <a:rPr lang="sk-SK" sz="3600" dirty="0">
                    <a:latin typeface="Arial Narrow" panose="020B0606020202030204" pitchFamily="34" charset="0"/>
                    <a:sym typeface="Symbol" panose="05050102010706020507" pitchFamily="18" charset="2"/>
                  </a:rPr>
                  <a:t></a:t>
                </a:r>
                <a:r>
                  <a:rPr lang="sk-SK" sz="3600" dirty="0">
                    <a:latin typeface="Arial Narrow" panose="020B0606020202030204" pitchFamily="34" charset="0"/>
                  </a:rPr>
                  <a:t> </a:t>
                </a:r>
                <a:r>
                  <a:rPr lang="sk-SK" sz="3600" dirty="0" err="1">
                    <a:latin typeface="Arial Narrow" panose="020B0606020202030204" pitchFamily="34" charset="0"/>
                  </a:rPr>
                  <a:t>n</a:t>
                </a:r>
                <a:r>
                  <a:rPr lang="sk-SK" sz="3600" dirty="0" err="1">
                    <a:latin typeface="Arial Narrow" panose="020B0606020202030204" pitchFamily="34" charset="0"/>
                    <a:sym typeface="Symbol" panose="05050102010706020507" pitchFamily="18" charset="2"/>
                  </a:rPr>
                  <a:t></a:t>
                </a:r>
                <a:r>
                  <a:rPr lang="sk-SK" sz="3600" dirty="0" err="1">
                    <a:latin typeface="Arial Narrow" panose="020B0606020202030204" pitchFamily="34" charset="0"/>
                  </a:rPr>
                  <a:t>N</a:t>
                </a:r>
                <a:endParaRPr lang="sk-SK" sz="3600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sk-SK" sz="3600" b="1" dirty="0" err="1">
                    <a:latin typeface="Arial Narrow" panose="020B0606020202030204" pitchFamily="34" charset="0"/>
                  </a:rPr>
                  <a:t>a</a:t>
                </a:r>
                <a:r>
                  <a:rPr lang="sk-SK" sz="3600" b="1" baseline="-25000" dirty="0" err="1">
                    <a:latin typeface="Arial Narrow" panose="020B0606020202030204" pitchFamily="34" charset="0"/>
                  </a:rPr>
                  <a:t>n</a:t>
                </a:r>
                <a:r>
                  <a:rPr lang="sk-SK" sz="3600" b="1" dirty="0">
                    <a:latin typeface="Arial Narrow" panose="020B0606020202030204" pitchFamily="34" charset="0"/>
                  </a:rPr>
                  <a:t> = a</a:t>
                </a:r>
                <a:r>
                  <a:rPr lang="sk-SK" sz="3600" b="1" baseline="-25000" dirty="0">
                    <a:latin typeface="Arial Narrow" panose="020B0606020202030204" pitchFamily="34" charset="0"/>
                  </a:rPr>
                  <a:t>1</a:t>
                </a:r>
                <a:r>
                  <a:rPr lang="sk-SK" sz="3600" b="1" dirty="0">
                    <a:latin typeface="Arial Narrow" panose="020B0606020202030204" pitchFamily="34" charset="0"/>
                  </a:rPr>
                  <a:t>+(n – 1).d </a:t>
                </a:r>
                <a:r>
                  <a:rPr lang="sk-SK" sz="3600" dirty="0">
                    <a:latin typeface="Arial Narrow" panose="020B0606020202030204" pitchFamily="34" charset="0"/>
                  </a:rPr>
                  <a:t>   pre </a:t>
                </a:r>
                <a:r>
                  <a:rPr lang="sk-SK" sz="3600" dirty="0">
                    <a:latin typeface="Arial Narrow" panose="020B0606020202030204" pitchFamily="34" charset="0"/>
                    <a:sym typeface="Symbol" panose="05050102010706020507" pitchFamily="18" charset="2"/>
                  </a:rPr>
                  <a:t></a:t>
                </a:r>
                <a:r>
                  <a:rPr lang="sk-SK" sz="3600" dirty="0">
                    <a:latin typeface="Arial Narrow" panose="020B0606020202030204" pitchFamily="34" charset="0"/>
                  </a:rPr>
                  <a:t> </a:t>
                </a:r>
                <a:r>
                  <a:rPr lang="sk-SK" sz="3600" dirty="0" err="1">
                    <a:latin typeface="Arial Narrow" panose="020B0606020202030204" pitchFamily="34" charset="0"/>
                  </a:rPr>
                  <a:t>n</a:t>
                </a:r>
                <a:r>
                  <a:rPr lang="sk-SK" sz="3600" dirty="0" err="1">
                    <a:latin typeface="Arial Narrow" panose="020B0606020202030204" pitchFamily="34" charset="0"/>
                    <a:sym typeface="Symbol" panose="05050102010706020507" pitchFamily="18" charset="2"/>
                  </a:rPr>
                  <a:t></a:t>
                </a:r>
                <a:r>
                  <a:rPr lang="sk-SK" sz="3600" dirty="0" err="1">
                    <a:latin typeface="Arial Narrow" panose="020B0606020202030204" pitchFamily="34" charset="0"/>
                  </a:rPr>
                  <a:t>N</a:t>
                </a:r>
                <a:endParaRPr lang="sk-SK" sz="3600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sk-SK" sz="3600" b="1" dirty="0" err="1">
                    <a:latin typeface="Arial Narrow" panose="020B0606020202030204" pitchFamily="34" charset="0"/>
                  </a:rPr>
                  <a:t>a</a:t>
                </a:r>
                <a:r>
                  <a:rPr lang="sk-SK" sz="3600" b="1" baseline="-25000" dirty="0" err="1">
                    <a:latin typeface="Arial Narrow" panose="020B0606020202030204" pitchFamily="34" charset="0"/>
                  </a:rPr>
                  <a:t>r</a:t>
                </a:r>
                <a:r>
                  <a:rPr lang="sk-SK" sz="3600" b="1" dirty="0">
                    <a:latin typeface="Arial Narrow" panose="020B0606020202030204" pitchFamily="34" charset="0"/>
                  </a:rPr>
                  <a:t> = a</a:t>
                </a:r>
                <a:r>
                  <a:rPr lang="sk-SK" sz="3600" b="1" baseline="-25000" dirty="0">
                    <a:latin typeface="Arial Narrow" panose="020B0606020202030204" pitchFamily="34" charset="0"/>
                  </a:rPr>
                  <a:t>s</a:t>
                </a:r>
                <a:r>
                  <a:rPr lang="sk-SK" sz="3600" b="1" dirty="0">
                    <a:latin typeface="Arial Narrow" panose="020B0606020202030204" pitchFamily="34" charset="0"/>
                  </a:rPr>
                  <a:t>+(r – s).d</a:t>
                </a:r>
                <a:r>
                  <a:rPr lang="sk-SK" sz="3600" dirty="0">
                    <a:latin typeface="Arial Narrow" panose="020B0606020202030204" pitchFamily="34" charset="0"/>
                  </a:rPr>
                  <a:t>   pre </a:t>
                </a:r>
                <a:r>
                  <a:rPr lang="sk-SK" sz="3600" dirty="0">
                    <a:latin typeface="Arial Narrow" panose="020B0606020202030204" pitchFamily="34" charset="0"/>
                    <a:sym typeface="Symbol" panose="05050102010706020507" pitchFamily="18" charset="2"/>
                  </a:rPr>
                  <a:t></a:t>
                </a:r>
                <a:r>
                  <a:rPr lang="sk-SK" sz="3600" dirty="0">
                    <a:latin typeface="Arial Narrow" panose="020B0606020202030204" pitchFamily="34" charset="0"/>
                  </a:rPr>
                  <a:t> </a:t>
                </a:r>
                <a:r>
                  <a:rPr lang="sk-SK" sz="3600" dirty="0" err="1">
                    <a:latin typeface="Arial Narrow" panose="020B0606020202030204" pitchFamily="34" charset="0"/>
                  </a:rPr>
                  <a:t>n</a:t>
                </a:r>
                <a:r>
                  <a:rPr lang="sk-SK" sz="3600" dirty="0" err="1">
                    <a:latin typeface="Arial Narrow" panose="020B0606020202030204" pitchFamily="34" charset="0"/>
                    <a:sym typeface="Symbol" panose="05050102010706020507" pitchFamily="18" charset="2"/>
                  </a:rPr>
                  <a:t></a:t>
                </a:r>
                <a:r>
                  <a:rPr lang="sk-SK" sz="3600" dirty="0" err="1">
                    <a:latin typeface="Arial Narrow" panose="020B0606020202030204" pitchFamily="34" charset="0"/>
                  </a:rPr>
                  <a:t>N</a:t>
                </a:r>
                <a:endParaRPr lang="sk-SK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sz="3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k-SK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3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k-SK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k-SK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sz="3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k-SK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k-SK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sk-SK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sk-SK" sz="3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sk-SK" sz="3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sk-SK" sz="3600" dirty="0">
                  <a:latin typeface="Arial Narrow" panose="020B0606020202030204" pitchFamily="34" charset="0"/>
                </a:endParaRP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1442615-431A-4A6C-ADBA-BD7AA228BA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1825625"/>
                <a:ext cx="10531314" cy="4667250"/>
              </a:xfrm>
              <a:blipFill>
                <a:blip r:embed="rId2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84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C68ED5D-556B-473F-9C49-7FD513C31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069" y="212652"/>
            <a:ext cx="10132829" cy="6113168"/>
          </a:xfrm>
        </p:spPr>
        <p:txBody>
          <a:bodyPr/>
          <a:lstStyle/>
          <a:p>
            <a:pPr algn="just"/>
            <a:r>
              <a:rPr lang="sk-SK" sz="3200" b="1" dirty="0">
                <a:latin typeface="Arial Narrow" panose="020B0606020202030204" pitchFamily="34" charset="0"/>
              </a:rPr>
              <a:t>Medzi čísla 8 a 216 vložte tri čísla tak, aby všetky spolu tvorili 5 po sebe idúcich členov  aritmetickej postupnosti.</a:t>
            </a:r>
          </a:p>
          <a:p>
            <a:pPr algn="just"/>
            <a:endParaRPr lang="sk-SK" sz="3200" b="1" dirty="0">
              <a:latin typeface="Arial Narrow" panose="020B0606020202030204" pitchFamily="34" charset="0"/>
            </a:endParaRPr>
          </a:p>
          <a:p>
            <a:r>
              <a:rPr lang="sk-SK" sz="3200" b="1" dirty="0">
                <a:latin typeface="Arial Narrow" panose="020B0606020202030204" pitchFamily="34" charset="0"/>
              </a:rPr>
              <a:t>Vypočítajte prvý člen a diferenciu aritmetickej postupnosti: </a:t>
            </a:r>
          </a:p>
          <a:p>
            <a:pPr marL="0" indent="0">
              <a:buNone/>
            </a:pPr>
            <a:r>
              <a:rPr lang="sk-SK" sz="3200" dirty="0">
                <a:latin typeface="Arial Narrow" panose="020B0606020202030204" pitchFamily="34" charset="0"/>
              </a:rPr>
              <a:t>   a) a</a:t>
            </a:r>
            <a:r>
              <a:rPr lang="sk-SK" sz="3200" baseline="-25000" dirty="0">
                <a:latin typeface="Arial Narrow" panose="020B0606020202030204" pitchFamily="34" charset="0"/>
              </a:rPr>
              <a:t>2</a:t>
            </a:r>
            <a:r>
              <a:rPr lang="sk-SK" sz="3200" dirty="0">
                <a:latin typeface="Arial Narrow" panose="020B0606020202030204" pitchFamily="34" charset="0"/>
              </a:rPr>
              <a:t> = 7 a a</a:t>
            </a:r>
            <a:r>
              <a:rPr lang="sk-SK" sz="3200" baseline="-25000" dirty="0">
                <a:latin typeface="Arial Narrow" panose="020B0606020202030204" pitchFamily="34" charset="0"/>
              </a:rPr>
              <a:t>3</a:t>
            </a:r>
            <a:r>
              <a:rPr lang="sk-SK" sz="3200" dirty="0">
                <a:latin typeface="Arial Narrow" panose="020B0606020202030204" pitchFamily="34" charset="0"/>
              </a:rPr>
              <a:t> = 8,5	 </a:t>
            </a:r>
          </a:p>
          <a:p>
            <a:pPr marL="0" indent="0">
              <a:buNone/>
            </a:pPr>
            <a:r>
              <a:rPr lang="sk-SK" sz="3200" dirty="0">
                <a:latin typeface="Arial Narrow" panose="020B0606020202030204" pitchFamily="34" charset="0"/>
              </a:rPr>
              <a:t>   b) a</a:t>
            </a:r>
            <a:r>
              <a:rPr lang="sk-SK" sz="3200" baseline="-25000" dirty="0">
                <a:latin typeface="Arial Narrow" panose="020B0606020202030204" pitchFamily="34" charset="0"/>
              </a:rPr>
              <a:t>4</a:t>
            </a:r>
            <a:r>
              <a:rPr lang="sk-SK" sz="3200" dirty="0">
                <a:latin typeface="Arial Narrow" panose="020B0606020202030204" pitchFamily="34" charset="0"/>
              </a:rPr>
              <a:t> = –5 a a</a:t>
            </a:r>
            <a:r>
              <a:rPr lang="sk-SK" sz="3200" baseline="-25000" dirty="0">
                <a:latin typeface="Arial Narrow" panose="020B0606020202030204" pitchFamily="34" charset="0"/>
              </a:rPr>
              <a:t>6</a:t>
            </a:r>
            <a:r>
              <a:rPr lang="sk-SK" sz="3200" dirty="0">
                <a:latin typeface="Arial Narrow" panose="020B0606020202030204" pitchFamily="34" charset="0"/>
              </a:rPr>
              <a:t> = 15	</a:t>
            </a:r>
          </a:p>
          <a:p>
            <a:pPr marL="0" indent="0">
              <a:buNone/>
            </a:pPr>
            <a:r>
              <a:rPr lang="sk-SK" dirty="0">
                <a:latin typeface="Arial Narrow" panose="020B0606020202030204" pitchFamily="34" charset="0"/>
              </a:rPr>
              <a:t>    c) </a:t>
            </a:r>
            <a:r>
              <a:rPr lang="sk-SK" sz="3600" dirty="0">
                <a:latin typeface="Arial Narrow" panose="020B0606020202030204" pitchFamily="34" charset="0"/>
              </a:rPr>
              <a:t>a</a:t>
            </a:r>
            <a:r>
              <a:rPr lang="sk-SK" sz="3600" baseline="-25000" dirty="0">
                <a:latin typeface="Arial Narrow" panose="020B0606020202030204" pitchFamily="34" charset="0"/>
              </a:rPr>
              <a:t>2</a:t>
            </a:r>
            <a:r>
              <a:rPr lang="sk-SK" sz="3600" dirty="0">
                <a:latin typeface="Arial Narrow" panose="020B0606020202030204" pitchFamily="34" charset="0"/>
              </a:rPr>
              <a:t> – a</a:t>
            </a:r>
            <a:r>
              <a:rPr lang="sk-SK" sz="3600" baseline="-25000" dirty="0">
                <a:latin typeface="Arial Narrow" panose="020B0606020202030204" pitchFamily="34" charset="0"/>
              </a:rPr>
              <a:t>1</a:t>
            </a:r>
            <a:r>
              <a:rPr lang="sk-SK" sz="3600" dirty="0">
                <a:latin typeface="Arial Narrow" panose="020B0606020202030204" pitchFamily="34" charset="0"/>
              </a:rPr>
              <a:t> = 6 a a</a:t>
            </a:r>
            <a:r>
              <a:rPr lang="sk-SK" sz="3600" baseline="-25000" dirty="0">
                <a:latin typeface="Arial Narrow" panose="020B0606020202030204" pitchFamily="34" charset="0"/>
              </a:rPr>
              <a:t>20</a:t>
            </a:r>
            <a:r>
              <a:rPr lang="sk-SK" sz="3600" dirty="0">
                <a:latin typeface="Arial Narrow" panose="020B0606020202030204" pitchFamily="34" charset="0"/>
              </a:rPr>
              <a:t> – a</a:t>
            </a:r>
            <a:r>
              <a:rPr lang="sk-SK" sz="3600" baseline="-25000" dirty="0">
                <a:latin typeface="Arial Narrow" panose="020B0606020202030204" pitchFamily="34" charset="0"/>
              </a:rPr>
              <a:t>18</a:t>
            </a:r>
            <a:r>
              <a:rPr lang="sk-SK" sz="3600" dirty="0">
                <a:latin typeface="Arial Narrow" panose="020B0606020202030204" pitchFamily="34" charset="0"/>
              </a:rPr>
              <a:t> = 15</a:t>
            </a:r>
            <a:r>
              <a:rPr lang="sk-SK" dirty="0">
                <a:latin typeface="Arial Narrow" panose="020B0606020202030204" pitchFamily="34" charset="0"/>
              </a:rPr>
              <a:t>	</a:t>
            </a:r>
            <a:endParaRPr lang="sk-SK" sz="4000" b="1" dirty="0">
              <a:latin typeface="Arial Narrow" panose="020B0606020202030204" pitchFamily="34" charset="0"/>
            </a:endParaRPr>
          </a:p>
          <a:p>
            <a:endParaRPr lang="sk-SK" dirty="0">
              <a:latin typeface="Arial Narrow" panose="020B0606020202030204" pitchFamily="34" charset="0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7ED4B3D9-25A3-47C8-93FC-800DB6039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2" y="4414980"/>
            <a:ext cx="1014682" cy="2180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9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</TotalTime>
  <Words>127</Words>
  <Application>Microsoft Office PowerPoint</Application>
  <PresentationFormat>Širokouhlá</PresentationFormat>
  <Paragraphs>29</Paragraphs>
  <Slides>5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4" baseType="lpstr">
      <vt:lpstr>Arial</vt:lpstr>
      <vt:lpstr>Arial Black</vt:lpstr>
      <vt:lpstr>Arial Narrow</vt:lpstr>
      <vt:lpstr>Calibri</vt:lpstr>
      <vt:lpstr>Cambria Math</vt:lpstr>
      <vt:lpstr>Gill Sans MT</vt:lpstr>
      <vt:lpstr>Times New Roman</vt:lpstr>
      <vt:lpstr>Galéria</vt:lpstr>
      <vt:lpstr>Equation.DSMT4</vt:lpstr>
      <vt:lpstr>ARITMETICKÁ POSTUPNOSŤ</vt:lpstr>
      <vt:lpstr>Prezentácia programu PowerPoint</vt:lpstr>
      <vt:lpstr>Prezentácia programu PowerPoint</vt:lpstr>
      <vt:lpstr>VZŤAHY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ARITMETICKÁ POSTUPNOSŤ</dc:title>
  <dc:creator>Slovenkaiová</dc:creator>
  <cp:lastModifiedBy>Slovenkaiová</cp:lastModifiedBy>
  <cp:revision>6</cp:revision>
  <dcterms:created xsi:type="dcterms:W3CDTF">2019-04-04T17:56:04Z</dcterms:created>
  <dcterms:modified xsi:type="dcterms:W3CDTF">2019-04-04T18:34:51Z</dcterms:modified>
</cp:coreProperties>
</file>