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58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3" d="100"/>
          <a:sy n="83" d="100"/>
        </p:scale>
        <p:origin x="140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E906-9497-444C-BB4A-8FE437FC11C5}" type="datetimeFigureOut">
              <a:rPr lang="sk-SK" smtClean="0"/>
              <a:pPr/>
              <a:t>21. 9. 2020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1BA7-1DA8-4978-ACBC-42F4D05288C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E906-9497-444C-BB4A-8FE437FC11C5}" type="datetimeFigureOut">
              <a:rPr lang="sk-SK" smtClean="0"/>
              <a:pPr/>
              <a:t>21. 9. 2020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1BA7-1DA8-4978-ACBC-42F4D05288C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E906-9497-444C-BB4A-8FE437FC11C5}" type="datetimeFigureOut">
              <a:rPr lang="sk-SK" smtClean="0"/>
              <a:pPr/>
              <a:t>21. 9. 2020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1BA7-1DA8-4978-ACBC-42F4D05288C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E906-9497-444C-BB4A-8FE437FC11C5}" type="datetimeFigureOut">
              <a:rPr lang="sk-SK" smtClean="0"/>
              <a:pPr/>
              <a:t>21. 9. 2020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1BA7-1DA8-4978-ACBC-42F4D05288C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E906-9497-444C-BB4A-8FE437FC11C5}" type="datetimeFigureOut">
              <a:rPr lang="sk-SK" smtClean="0"/>
              <a:pPr/>
              <a:t>21. 9. 2020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1BA7-1DA8-4978-ACBC-42F4D05288C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E906-9497-444C-BB4A-8FE437FC11C5}" type="datetimeFigureOut">
              <a:rPr lang="sk-SK" smtClean="0"/>
              <a:pPr/>
              <a:t>21. 9. 2020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1BA7-1DA8-4978-ACBC-42F4D05288C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E906-9497-444C-BB4A-8FE437FC11C5}" type="datetimeFigureOut">
              <a:rPr lang="sk-SK" smtClean="0"/>
              <a:pPr/>
              <a:t>21. 9. 2020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1BA7-1DA8-4978-ACBC-42F4D05288C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E906-9497-444C-BB4A-8FE437FC11C5}" type="datetimeFigureOut">
              <a:rPr lang="sk-SK" smtClean="0"/>
              <a:pPr/>
              <a:t>21. 9. 2020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1BA7-1DA8-4978-ACBC-42F4D05288C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E906-9497-444C-BB4A-8FE437FC11C5}" type="datetimeFigureOut">
              <a:rPr lang="sk-SK" smtClean="0"/>
              <a:pPr/>
              <a:t>21. 9. 2020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1BA7-1DA8-4978-ACBC-42F4D05288C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E906-9497-444C-BB4A-8FE437FC11C5}" type="datetimeFigureOut">
              <a:rPr lang="sk-SK" smtClean="0"/>
              <a:pPr/>
              <a:t>21. 9. 2020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1BA7-1DA8-4978-ACBC-42F4D05288C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E906-9497-444C-BB4A-8FE437FC11C5}" type="datetimeFigureOut">
              <a:rPr lang="sk-SK" smtClean="0"/>
              <a:pPr/>
              <a:t>21. 9. 2020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1BA7-1DA8-4978-ACBC-42F4D05288C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4E906-9497-444C-BB4A-8FE437FC11C5}" type="datetimeFigureOut">
              <a:rPr lang="sk-SK" smtClean="0"/>
              <a:pPr/>
              <a:t>21. 9. 2020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11BA7-1DA8-4978-ACBC-42F4D05288C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%C4%8C%C3%ADslo_(matematika)" TargetMode="External"/><Relationship Id="rId2" Type="http://schemas.openxmlformats.org/officeDocument/2006/relationships/hyperlink" Target="https://sk.wikipedia.org/wiki/Geometri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k.wikipedia.org/wiki/S%C3%BAstava_s%C3%BAradn%C3%ADc" TargetMode="External"/><Relationship Id="rId4" Type="http://schemas.openxmlformats.org/officeDocument/2006/relationships/hyperlink" Target="https://sk.wikipedia.org/wiki/Rovnica_(matematika)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06680" cy="2090663"/>
          </a:xfrm>
        </p:spPr>
        <p:txBody>
          <a:bodyPr>
            <a:normAutofit fontScale="90000"/>
          </a:bodyPr>
          <a:lstStyle/>
          <a:p>
            <a:r>
              <a:rPr lang="sk-SK" b="1" dirty="0">
                <a:solidFill>
                  <a:srgbClr val="002060"/>
                </a:solidFill>
              </a:rPr>
              <a:t>Analytická geometria</a:t>
            </a:r>
            <a:br>
              <a:rPr lang="sk-SK" dirty="0"/>
            </a:br>
            <a:r>
              <a:rPr lang="sk-SK" b="1" dirty="0">
                <a:solidFill>
                  <a:schemeClr val="accent3">
                    <a:lumMod val="75000"/>
                  </a:schemeClr>
                </a:solidFill>
              </a:rPr>
              <a:t>Orientované úsečky a operácie s nimi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0" y="6381328"/>
            <a:ext cx="5940152" cy="332656"/>
          </a:xfrm>
        </p:spPr>
        <p:txBody>
          <a:bodyPr>
            <a:normAutofit fontScale="55000" lnSpcReduction="20000"/>
          </a:bodyPr>
          <a:lstStyle/>
          <a:p>
            <a:r>
              <a:rPr lang="sk-SK" dirty="0"/>
              <a:t>RNDr. Anna </a:t>
            </a:r>
            <a:r>
              <a:rPr lang="sk-SK" dirty="0" err="1"/>
              <a:t>Slovenkaiová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Ak</a:t>
            </a:r>
            <a:r>
              <a:rPr lang="en-US" dirty="0"/>
              <a:t> </a:t>
            </a:r>
            <a:r>
              <a:rPr lang="en-US" b="1" dirty="0" err="1"/>
              <a:t>ležia</a:t>
            </a:r>
            <a:r>
              <a:rPr lang="en-US" b="1" dirty="0"/>
              <a:t> body B a C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tej</a:t>
            </a:r>
            <a:r>
              <a:rPr lang="en-US" b="1" dirty="0"/>
              <a:t> </a:t>
            </a:r>
            <a:r>
              <a:rPr lang="en-US" b="1" dirty="0" err="1"/>
              <a:t>istej</a:t>
            </a:r>
            <a:r>
              <a:rPr lang="en-US" b="1" dirty="0"/>
              <a:t> </a:t>
            </a:r>
            <a:r>
              <a:rPr lang="en-US" b="1" dirty="0" err="1"/>
              <a:t>polpriamke</a:t>
            </a:r>
            <a:r>
              <a:rPr lang="en-US" b="1" dirty="0"/>
              <a:t> so </a:t>
            </a:r>
            <a:r>
              <a:rPr lang="en-US" b="1" dirty="0" err="1"/>
              <a:t>začiatkom</a:t>
            </a:r>
            <a:r>
              <a:rPr lang="en-US" b="1" dirty="0"/>
              <a:t> A</a:t>
            </a:r>
            <a:r>
              <a:rPr lang="en-US" dirty="0"/>
              <a:t>, </a:t>
            </a:r>
            <a:r>
              <a:rPr lang="en-US" dirty="0" err="1"/>
              <a:t>skladáme</a:t>
            </a:r>
            <a:r>
              <a:rPr lang="en-US" dirty="0"/>
              <a:t> </a:t>
            </a:r>
            <a:r>
              <a:rPr lang="en-US" dirty="0" err="1"/>
              <a:t>znázornené</a:t>
            </a:r>
            <a:r>
              <a:rPr lang="en-US" dirty="0"/>
              <a:t> </a:t>
            </a:r>
            <a:r>
              <a:rPr lang="en-US" dirty="0" err="1"/>
              <a:t>sily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grafického</a:t>
            </a:r>
            <a:r>
              <a:rPr lang="en-US" dirty="0"/>
              <a:t> </a:t>
            </a:r>
            <a:r>
              <a:rPr lang="en-US" dirty="0" err="1"/>
              <a:t>súčtu</a:t>
            </a:r>
            <a:r>
              <a:rPr lang="en-US" dirty="0"/>
              <a:t> </a:t>
            </a:r>
            <a:r>
              <a:rPr lang="en-US" dirty="0" err="1"/>
              <a:t>úsečiek</a:t>
            </a:r>
            <a:r>
              <a:rPr lang="en-US" dirty="0"/>
              <a:t> AB, AC.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endParaRPr lang="sk-SK" dirty="0"/>
          </a:p>
        </p:txBody>
      </p:sp>
      <p:pic>
        <p:nvPicPr>
          <p:cNvPr id="4" name="Obrázek 3" descr="a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3573016"/>
            <a:ext cx="5988958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5289451"/>
          </a:xfrm>
        </p:spPr>
        <p:txBody>
          <a:bodyPr/>
          <a:lstStyle/>
          <a:p>
            <a:pPr algn="just"/>
            <a:r>
              <a:rPr lang="en-US" dirty="0" err="1"/>
              <a:t>Ak</a:t>
            </a:r>
            <a:r>
              <a:rPr lang="en-US" dirty="0"/>
              <a:t> </a:t>
            </a:r>
            <a:r>
              <a:rPr lang="en-US" b="1" dirty="0" err="1"/>
              <a:t>ležia</a:t>
            </a:r>
            <a:r>
              <a:rPr lang="en-US" b="1" dirty="0"/>
              <a:t> body B a C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i="1" dirty="0" err="1"/>
              <a:t>opačných</a:t>
            </a:r>
            <a:r>
              <a:rPr lang="en-US" b="1" dirty="0"/>
              <a:t> </a:t>
            </a:r>
            <a:r>
              <a:rPr lang="en-US" b="1" dirty="0" err="1"/>
              <a:t>polpriamkach</a:t>
            </a:r>
            <a:r>
              <a:rPr lang="en-US" b="1" dirty="0"/>
              <a:t> so </a:t>
            </a:r>
            <a:r>
              <a:rPr lang="en-US" b="1" dirty="0" err="1"/>
              <a:t>začiatkom</a:t>
            </a:r>
            <a:r>
              <a:rPr lang="en-US" b="1" dirty="0"/>
              <a:t> A</a:t>
            </a:r>
            <a:r>
              <a:rPr lang="en-US" dirty="0"/>
              <a:t>, </a:t>
            </a:r>
            <a:r>
              <a:rPr lang="en-US" dirty="0" err="1"/>
              <a:t>skladáme</a:t>
            </a:r>
            <a:r>
              <a:rPr lang="en-US" dirty="0"/>
              <a:t> </a:t>
            </a:r>
            <a:r>
              <a:rPr lang="en-US" dirty="0" err="1"/>
              <a:t>znázornené</a:t>
            </a:r>
            <a:r>
              <a:rPr lang="en-US" dirty="0"/>
              <a:t> </a:t>
            </a:r>
            <a:r>
              <a:rPr lang="en-US" dirty="0" err="1"/>
              <a:t>sily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grafického</a:t>
            </a:r>
            <a:r>
              <a:rPr lang="en-US" dirty="0"/>
              <a:t> </a:t>
            </a:r>
            <a:r>
              <a:rPr lang="en-US" dirty="0" err="1"/>
              <a:t>rozdielu</a:t>
            </a:r>
            <a:r>
              <a:rPr lang="en-US" dirty="0"/>
              <a:t> </a:t>
            </a:r>
            <a:r>
              <a:rPr lang="en-US" dirty="0" err="1"/>
              <a:t>úsečiek</a:t>
            </a:r>
            <a:r>
              <a:rPr lang="en-US" dirty="0"/>
              <a:t> AB, AC.</a:t>
            </a:r>
            <a:endParaRPr lang="sk-SK" dirty="0"/>
          </a:p>
          <a:p>
            <a:pPr algn="just">
              <a:buNone/>
            </a:pPr>
            <a:endParaRPr lang="sk-SK" dirty="0"/>
          </a:p>
        </p:txBody>
      </p:sp>
      <p:pic>
        <p:nvPicPr>
          <p:cNvPr id="4" name="Obrázek 3" descr="a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3" y="3140968"/>
            <a:ext cx="6665883" cy="25922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Rozdiel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AB</a:t>
            </a:r>
            <a:r>
              <a:rPr lang="sk-SK" dirty="0"/>
              <a:t> – </a:t>
            </a:r>
            <a:r>
              <a:rPr lang="sk-SK" b="1" dirty="0"/>
              <a:t>AC</a:t>
            </a:r>
            <a:r>
              <a:rPr lang="sk-SK" dirty="0"/>
              <a:t> = </a:t>
            </a:r>
            <a:r>
              <a:rPr lang="sk-SK" b="1" dirty="0"/>
              <a:t>AB</a:t>
            </a:r>
            <a:r>
              <a:rPr lang="sk-SK" dirty="0"/>
              <a:t> + (-</a:t>
            </a:r>
            <a:r>
              <a:rPr lang="sk-SK" b="1" dirty="0"/>
              <a:t>AC</a:t>
            </a:r>
            <a:r>
              <a:rPr lang="sk-SK" dirty="0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r>
              <a:rPr lang="sk-SK" dirty="0"/>
              <a:t>Násobok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616624"/>
          </a:xfrm>
        </p:spPr>
        <p:txBody>
          <a:bodyPr>
            <a:normAutofit fontScale="62500" lnSpcReduction="20000"/>
          </a:bodyPr>
          <a:lstStyle/>
          <a:p>
            <a:pPr marL="4763" indent="14288">
              <a:buNone/>
            </a:pPr>
            <a:r>
              <a:rPr lang="sk-SK" sz="3800" b="1" dirty="0"/>
              <a:t>1.</a:t>
            </a:r>
            <a:r>
              <a:rPr lang="sk-SK" sz="3800" dirty="0"/>
              <a:t>  </a:t>
            </a:r>
            <a:r>
              <a:rPr lang="en-US" sz="4000" dirty="0" err="1"/>
              <a:t>Dané</a:t>
            </a:r>
            <a:r>
              <a:rPr lang="en-US" sz="4000" dirty="0"/>
              <a:t> je </a:t>
            </a:r>
            <a:r>
              <a:rPr lang="en-US" sz="4000" dirty="0" err="1"/>
              <a:t>reálne</a:t>
            </a:r>
            <a:r>
              <a:rPr lang="en-US" sz="4000" dirty="0"/>
              <a:t> </a:t>
            </a:r>
            <a:r>
              <a:rPr lang="en-US" sz="4000" dirty="0" err="1"/>
              <a:t>číslo</a:t>
            </a:r>
            <a:r>
              <a:rPr lang="en-US" sz="4000" dirty="0"/>
              <a:t> </a:t>
            </a:r>
            <a:r>
              <a:rPr lang="en-US" sz="4000" b="1" dirty="0"/>
              <a:t>k </a:t>
            </a:r>
            <a:r>
              <a:rPr lang="en-US" sz="4000" dirty="0"/>
              <a:t>a </a:t>
            </a:r>
            <a:r>
              <a:rPr lang="en-US" sz="4000" dirty="0" err="1"/>
              <a:t>nenulová</a:t>
            </a:r>
            <a:r>
              <a:rPr lang="en-US" sz="4000" dirty="0"/>
              <a:t> </a:t>
            </a:r>
            <a:r>
              <a:rPr lang="en-US" sz="4000" dirty="0" err="1"/>
              <a:t>orientovaná</a:t>
            </a:r>
            <a:r>
              <a:rPr lang="en-US" sz="4000" dirty="0"/>
              <a:t> </a:t>
            </a:r>
            <a:r>
              <a:rPr lang="en-US" sz="4000" dirty="0" err="1"/>
              <a:t>úsečka</a:t>
            </a:r>
            <a:r>
              <a:rPr lang="en-US" sz="4000" dirty="0"/>
              <a:t> </a:t>
            </a:r>
            <a:r>
              <a:rPr lang="en-US" sz="4000" b="1" dirty="0"/>
              <a:t>AB</a:t>
            </a:r>
            <a:r>
              <a:rPr lang="en-US" sz="4000" dirty="0"/>
              <a:t>. Na </a:t>
            </a:r>
            <a:r>
              <a:rPr lang="en-US" sz="4000" dirty="0" err="1"/>
              <a:t>priamke</a:t>
            </a:r>
            <a:r>
              <a:rPr lang="en-US" sz="4000" dirty="0"/>
              <a:t> </a:t>
            </a:r>
            <a:r>
              <a:rPr lang="sk-SK" sz="4000" dirty="0"/>
              <a:t> </a:t>
            </a:r>
            <a:r>
              <a:rPr lang="en-US" sz="4000" dirty="0"/>
              <a:t>AB </a:t>
            </a:r>
            <a:r>
              <a:rPr lang="en-US" sz="4000" dirty="0" err="1"/>
              <a:t>zostrojíme</a:t>
            </a:r>
            <a:r>
              <a:rPr lang="en-US" sz="4000" dirty="0"/>
              <a:t> </a:t>
            </a:r>
            <a:r>
              <a:rPr lang="en-US" sz="4000" dirty="0" err="1"/>
              <a:t>bod</a:t>
            </a:r>
            <a:r>
              <a:rPr lang="en-US" sz="4000" dirty="0"/>
              <a:t> B´ </a:t>
            </a:r>
            <a:r>
              <a:rPr lang="en-US" sz="4000" dirty="0" err="1"/>
              <a:t>tak</a:t>
            </a:r>
            <a:r>
              <a:rPr lang="en-US" sz="4000" dirty="0"/>
              <a:t>, </a:t>
            </a:r>
            <a:r>
              <a:rPr lang="en-US" sz="4000" dirty="0" err="1"/>
              <a:t>že</a:t>
            </a:r>
            <a:r>
              <a:rPr lang="en-US" sz="4000" dirty="0"/>
              <a:t> </a:t>
            </a:r>
          </a:p>
          <a:p>
            <a:pPr>
              <a:buNone/>
            </a:pPr>
            <a:r>
              <a:rPr lang="sk-SK" sz="4000" dirty="0"/>
              <a:t>	</a:t>
            </a:r>
            <a:r>
              <a:rPr lang="en-US" sz="4000" dirty="0"/>
              <a:t>a) </a:t>
            </a:r>
            <a:r>
              <a:rPr lang="en-US" sz="4000" dirty="0" err="1"/>
              <a:t>ak</a:t>
            </a:r>
            <a:r>
              <a:rPr lang="en-US" sz="4000" dirty="0"/>
              <a:t> je </a:t>
            </a:r>
            <a:r>
              <a:rPr lang="en-US" sz="4000" b="1" i="1" dirty="0"/>
              <a:t>k</a:t>
            </a:r>
            <a:r>
              <a:rPr lang="en-US" sz="4000" b="1" dirty="0"/>
              <a:t> &gt; 0</a:t>
            </a:r>
            <a:r>
              <a:rPr lang="en-US" sz="4000" dirty="0"/>
              <a:t>, </a:t>
            </a:r>
            <a:r>
              <a:rPr lang="en-US" sz="4000" dirty="0" err="1"/>
              <a:t>leží</a:t>
            </a:r>
            <a:r>
              <a:rPr lang="en-US" sz="4000" dirty="0"/>
              <a:t> </a:t>
            </a:r>
            <a:r>
              <a:rPr lang="en-US" sz="4000" dirty="0" err="1"/>
              <a:t>bod</a:t>
            </a:r>
            <a:r>
              <a:rPr lang="en-US" sz="4000" dirty="0"/>
              <a:t> B´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polpriamke</a:t>
            </a:r>
            <a:r>
              <a:rPr lang="en-US" sz="4000" dirty="0"/>
              <a:t> AB, </a:t>
            </a:r>
            <a:endParaRPr lang="sk-SK" sz="4000" dirty="0"/>
          </a:p>
          <a:p>
            <a:pPr>
              <a:buNone/>
            </a:pPr>
            <a:r>
              <a:rPr lang="sk-SK" sz="4000" dirty="0"/>
              <a:t>	b) </a:t>
            </a:r>
            <a:r>
              <a:rPr lang="en-US" sz="4000" dirty="0" err="1"/>
              <a:t>ak</a:t>
            </a:r>
            <a:r>
              <a:rPr lang="en-US" sz="4000" dirty="0"/>
              <a:t> je </a:t>
            </a:r>
            <a:r>
              <a:rPr lang="en-US" sz="4000" b="1" i="1" dirty="0"/>
              <a:t>k</a:t>
            </a:r>
            <a:r>
              <a:rPr lang="en-US" sz="4000" b="1" dirty="0"/>
              <a:t> &lt; 0</a:t>
            </a:r>
            <a:r>
              <a:rPr lang="en-US" sz="4000" dirty="0"/>
              <a:t>, </a:t>
            </a:r>
            <a:r>
              <a:rPr lang="en-US" sz="4000" dirty="0" err="1"/>
              <a:t>leží</a:t>
            </a:r>
            <a:r>
              <a:rPr lang="en-US" sz="4000" dirty="0"/>
              <a:t> </a:t>
            </a:r>
            <a:r>
              <a:rPr lang="en-US" sz="4000" dirty="0" err="1"/>
              <a:t>bod</a:t>
            </a:r>
            <a:r>
              <a:rPr lang="en-US" sz="4000" dirty="0"/>
              <a:t> B´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polpriamke</a:t>
            </a:r>
            <a:r>
              <a:rPr lang="en-US" sz="4000" dirty="0"/>
              <a:t> </a:t>
            </a:r>
            <a:r>
              <a:rPr lang="en-US" sz="4000" dirty="0" err="1"/>
              <a:t>opačnej</a:t>
            </a:r>
            <a:r>
              <a:rPr lang="en-US" sz="4000" dirty="0"/>
              <a:t> k </a:t>
            </a:r>
            <a:r>
              <a:rPr lang="en-US" sz="4000" dirty="0" err="1"/>
              <a:t>polpriamke</a:t>
            </a:r>
            <a:r>
              <a:rPr lang="en-US" sz="4000" dirty="0"/>
              <a:t> AB.</a:t>
            </a:r>
          </a:p>
          <a:p>
            <a:pPr>
              <a:buNone/>
            </a:pPr>
            <a:endParaRPr lang="en-US" sz="4000" dirty="0"/>
          </a:p>
          <a:p>
            <a:pPr indent="14288">
              <a:buNone/>
            </a:pPr>
            <a:r>
              <a:rPr lang="en-US" sz="4000" dirty="0"/>
              <a:t> </a:t>
            </a:r>
            <a:r>
              <a:rPr lang="en-US" sz="4000" dirty="0" err="1"/>
              <a:t>Orientovanú</a:t>
            </a:r>
            <a:r>
              <a:rPr lang="en-US" sz="4000" dirty="0"/>
              <a:t> </a:t>
            </a:r>
            <a:r>
              <a:rPr lang="en-US" sz="4000" dirty="0" err="1"/>
              <a:t>úsečku</a:t>
            </a:r>
            <a:r>
              <a:rPr lang="en-US" sz="4000" dirty="0"/>
              <a:t> </a:t>
            </a:r>
            <a:r>
              <a:rPr lang="en-US" sz="4000" b="1" dirty="0"/>
              <a:t>AB´</a:t>
            </a:r>
            <a:r>
              <a:rPr lang="en-US" sz="4000" dirty="0"/>
              <a:t> </a:t>
            </a:r>
            <a:r>
              <a:rPr lang="en-US" sz="4000" dirty="0" err="1"/>
              <a:t>nazývame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FF0000"/>
                </a:solidFill>
              </a:rPr>
              <a:t>k – </a:t>
            </a:r>
            <a:r>
              <a:rPr lang="en-US" sz="4000" b="1" dirty="0" err="1">
                <a:solidFill>
                  <a:srgbClr val="FF0000"/>
                </a:solidFill>
              </a:rPr>
              <a:t>násobkom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dirty="0" err="1"/>
              <a:t>orientovanej</a:t>
            </a:r>
            <a:r>
              <a:rPr lang="en-US" sz="4000" dirty="0"/>
              <a:t> </a:t>
            </a:r>
            <a:r>
              <a:rPr lang="en-US" sz="4000" dirty="0" err="1"/>
              <a:t>úsečky</a:t>
            </a:r>
            <a:r>
              <a:rPr lang="en-US" sz="4000" dirty="0"/>
              <a:t> </a:t>
            </a:r>
            <a:r>
              <a:rPr lang="en-US" sz="4000" b="1" dirty="0"/>
              <a:t>AB</a:t>
            </a:r>
            <a:r>
              <a:rPr lang="en-US" sz="4000" dirty="0"/>
              <a:t>, </a:t>
            </a:r>
            <a:r>
              <a:rPr lang="en-US" sz="4000" dirty="0" err="1"/>
              <a:t>zapisujeme</a:t>
            </a:r>
            <a:r>
              <a:rPr lang="en-US" sz="4000" dirty="0"/>
              <a:t> </a:t>
            </a:r>
            <a:r>
              <a:rPr lang="en-US" sz="4000" b="1" dirty="0"/>
              <a:t>AB´ = k . AB</a:t>
            </a:r>
            <a:r>
              <a:rPr lang="en-US" sz="4000" dirty="0"/>
              <a:t> </a:t>
            </a:r>
          </a:p>
          <a:p>
            <a:pPr>
              <a:buNone/>
            </a:pPr>
            <a:r>
              <a:rPr lang="en-US" sz="4000" dirty="0"/>
              <a:t> </a:t>
            </a:r>
          </a:p>
          <a:p>
            <a:pPr>
              <a:buNone/>
            </a:pPr>
            <a:r>
              <a:rPr lang="sk-SK" sz="4000" dirty="0"/>
              <a:t>	c) </a:t>
            </a:r>
            <a:r>
              <a:rPr lang="en-US" sz="4000" dirty="0"/>
              <a:t>│AB´│ = │</a:t>
            </a:r>
            <a:r>
              <a:rPr lang="en-US" sz="4000" i="1" dirty="0"/>
              <a:t>k</a:t>
            </a:r>
            <a:r>
              <a:rPr lang="en-US" sz="4000" dirty="0"/>
              <a:t>│ . │AB│</a:t>
            </a:r>
          </a:p>
          <a:p>
            <a:pPr>
              <a:buNone/>
            </a:pPr>
            <a:endParaRPr lang="en-US" sz="4000" dirty="0"/>
          </a:p>
          <a:p>
            <a:pPr marL="0" indent="88900">
              <a:buNone/>
            </a:pPr>
            <a:r>
              <a:rPr lang="sk-SK" sz="4000" b="1" dirty="0"/>
              <a:t> 2. </a:t>
            </a:r>
            <a:r>
              <a:rPr lang="en-US" sz="4000" dirty="0" err="1"/>
              <a:t>Dané</a:t>
            </a:r>
            <a:r>
              <a:rPr lang="en-US" sz="4000" dirty="0"/>
              <a:t> je </a:t>
            </a:r>
            <a:r>
              <a:rPr lang="en-US" sz="4000" dirty="0" err="1"/>
              <a:t>reálne</a:t>
            </a:r>
            <a:r>
              <a:rPr lang="en-US" sz="4000" dirty="0"/>
              <a:t> </a:t>
            </a:r>
            <a:r>
              <a:rPr lang="en-US" sz="4000" dirty="0" err="1"/>
              <a:t>číslo</a:t>
            </a:r>
            <a:r>
              <a:rPr lang="en-US" sz="4000" dirty="0"/>
              <a:t> </a:t>
            </a:r>
            <a:r>
              <a:rPr lang="en-US" sz="4000" b="1" dirty="0"/>
              <a:t>k</a:t>
            </a:r>
            <a:r>
              <a:rPr lang="en-US" sz="4000" dirty="0"/>
              <a:t> a </a:t>
            </a:r>
            <a:r>
              <a:rPr lang="en-US" sz="4000" dirty="0" err="1"/>
              <a:t>nenulová</a:t>
            </a:r>
            <a:r>
              <a:rPr lang="en-US" sz="4000" dirty="0"/>
              <a:t> </a:t>
            </a:r>
            <a:r>
              <a:rPr lang="en-US" sz="4000" dirty="0" err="1"/>
              <a:t>orientovaná</a:t>
            </a:r>
            <a:r>
              <a:rPr lang="en-US" sz="4000" dirty="0"/>
              <a:t> </a:t>
            </a:r>
            <a:r>
              <a:rPr lang="en-US" sz="4000" dirty="0" err="1"/>
              <a:t>úsečka</a:t>
            </a:r>
            <a:r>
              <a:rPr lang="en-US" sz="4000" dirty="0"/>
              <a:t> </a:t>
            </a:r>
            <a:r>
              <a:rPr lang="en-US" sz="4000" b="1" dirty="0"/>
              <a:t>AA</a:t>
            </a:r>
            <a:r>
              <a:rPr lang="en-US" sz="4000" dirty="0"/>
              <a:t>. </a:t>
            </a:r>
            <a:r>
              <a:rPr lang="sk-SK" sz="4000" dirty="0"/>
              <a:t>P</a:t>
            </a:r>
            <a:r>
              <a:rPr lang="en-US" sz="4000" dirty="0" err="1"/>
              <a:t>otom</a:t>
            </a:r>
            <a:r>
              <a:rPr lang="en-US" sz="4000" dirty="0"/>
              <a:t> </a:t>
            </a:r>
            <a:r>
              <a:rPr lang="sk-SK" sz="4000" dirty="0"/>
              <a:t> </a:t>
            </a:r>
            <a:r>
              <a:rPr lang="en-US" sz="4000" i="1" dirty="0">
                <a:solidFill>
                  <a:srgbClr val="FF0000"/>
                </a:solidFill>
              </a:rPr>
              <a:t>k </a:t>
            </a:r>
            <a:r>
              <a:rPr lang="en-US" sz="4000" dirty="0">
                <a:solidFill>
                  <a:srgbClr val="FF0000"/>
                </a:solidFill>
              </a:rPr>
              <a:t>– </a:t>
            </a:r>
            <a:r>
              <a:rPr lang="en-US" sz="4000" dirty="0" err="1">
                <a:solidFill>
                  <a:srgbClr val="FF0000"/>
                </a:solidFill>
              </a:rPr>
              <a:t>násobkom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/>
              <a:t>orientovanej</a:t>
            </a:r>
            <a:r>
              <a:rPr lang="en-US" sz="4000" dirty="0"/>
              <a:t> </a:t>
            </a:r>
            <a:r>
              <a:rPr lang="en-US" sz="4000" dirty="0" err="1"/>
              <a:t>úsečky</a:t>
            </a:r>
            <a:r>
              <a:rPr lang="en-US" sz="4000" dirty="0"/>
              <a:t> </a:t>
            </a:r>
            <a:r>
              <a:rPr lang="en-US" sz="4000" b="1" dirty="0"/>
              <a:t>AA</a:t>
            </a:r>
            <a:r>
              <a:rPr lang="en-US" sz="4000" dirty="0"/>
              <a:t> </a:t>
            </a:r>
            <a:r>
              <a:rPr lang="en-US" sz="4000" dirty="0" err="1"/>
              <a:t>nazývame</a:t>
            </a:r>
            <a:r>
              <a:rPr lang="en-US" sz="4000" dirty="0"/>
              <a:t> </a:t>
            </a:r>
            <a:r>
              <a:rPr lang="en-US" sz="4000" dirty="0" err="1"/>
              <a:t>orientovanú</a:t>
            </a:r>
            <a:r>
              <a:rPr lang="en-US" sz="4000" dirty="0"/>
              <a:t> </a:t>
            </a:r>
            <a:r>
              <a:rPr lang="en-US" sz="4000" dirty="0" err="1"/>
              <a:t>úsečku</a:t>
            </a:r>
            <a:r>
              <a:rPr lang="en-US" sz="4000" dirty="0"/>
              <a:t> </a:t>
            </a:r>
            <a:r>
              <a:rPr lang="en-US" sz="4000" b="1" dirty="0"/>
              <a:t>AA</a:t>
            </a:r>
            <a:r>
              <a:rPr lang="en-US" sz="4000" dirty="0"/>
              <a:t>.</a:t>
            </a:r>
            <a:r>
              <a:rPr lang="sk-SK" sz="4000" dirty="0"/>
              <a:t> </a:t>
            </a:r>
            <a:r>
              <a:rPr lang="en-US" sz="4000" dirty="0" err="1"/>
              <a:t>Každý</a:t>
            </a:r>
            <a:r>
              <a:rPr lang="en-US" sz="4000" dirty="0"/>
              <a:t> </a:t>
            </a:r>
            <a:r>
              <a:rPr lang="en-US" sz="4000" dirty="0" err="1"/>
              <a:t>násobok</a:t>
            </a:r>
            <a:r>
              <a:rPr lang="en-US" sz="4000" dirty="0"/>
              <a:t> </a:t>
            </a:r>
            <a:r>
              <a:rPr lang="en-US" sz="4000" dirty="0" err="1"/>
              <a:t>nulovej</a:t>
            </a:r>
            <a:r>
              <a:rPr lang="en-US" sz="4000" dirty="0"/>
              <a:t> </a:t>
            </a:r>
            <a:r>
              <a:rPr lang="en-US" sz="4000" dirty="0" err="1"/>
              <a:t>úsečky</a:t>
            </a:r>
            <a:r>
              <a:rPr lang="en-US" sz="4000" dirty="0"/>
              <a:t> je </a:t>
            </a:r>
            <a:r>
              <a:rPr lang="en-US" sz="4000" dirty="0" err="1"/>
              <a:t>nulová</a:t>
            </a:r>
            <a:r>
              <a:rPr lang="en-US" sz="4000" dirty="0"/>
              <a:t> </a:t>
            </a:r>
            <a:r>
              <a:rPr lang="en-US" sz="4000" dirty="0" err="1"/>
              <a:t>úsečka</a:t>
            </a:r>
            <a:r>
              <a:rPr lang="en-US" sz="4000" dirty="0"/>
              <a:t>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6600" b="1" dirty="0">
                <a:solidFill>
                  <a:srgbClr val="FF0000"/>
                </a:solidFill>
              </a:rPr>
              <a:t>Ďakujem za pozornosť</a:t>
            </a:r>
          </a:p>
          <a:p>
            <a:pPr algn="ctr">
              <a:buNone/>
            </a:pPr>
            <a:endParaRPr lang="sk-SK" sz="6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Analytická</a:t>
            </a:r>
            <a:r>
              <a:rPr lang="en-US" b="1" dirty="0"/>
              <a:t> </a:t>
            </a:r>
            <a:r>
              <a:rPr lang="en-US" b="1" dirty="0" err="1"/>
              <a:t>geometria</a:t>
            </a:r>
            <a:r>
              <a:rPr lang="en-US" dirty="0"/>
              <a:t> 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25144"/>
          </a:xfrm>
        </p:spPr>
        <p:txBody>
          <a:bodyPr>
            <a:noAutofit/>
          </a:bodyPr>
          <a:lstStyle/>
          <a:p>
            <a:pPr algn="just"/>
            <a:r>
              <a:rPr lang="en-US" sz="3600" dirty="0"/>
              <a:t>je </a:t>
            </a:r>
            <a:r>
              <a:rPr lang="en-US" sz="3600" dirty="0" err="1">
                <a:hlinkClick r:id="rId2" tooltip="Geometria"/>
              </a:rPr>
              <a:t>geometria</a:t>
            </a:r>
            <a:r>
              <a:rPr lang="en-US" sz="3600" dirty="0"/>
              <a:t>, </a:t>
            </a:r>
            <a:r>
              <a:rPr lang="en-US" sz="3600" dirty="0" err="1"/>
              <a:t>ktorá</a:t>
            </a:r>
            <a:r>
              <a:rPr lang="en-US" sz="3600" dirty="0"/>
              <a:t> </a:t>
            </a:r>
            <a:r>
              <a:rPr lang="en-US" sz="3600" dirty="0" err="1"/>
              <a:t>skúma</a:t>
            </a:r>
            <a:r>
              <a:rPr lang="en-US" sz="3600" dirty="0"/>
              <a:t> </a:t>
            </a:r>
            <a:r>
              <a:rPr lang="en-US" sz="3600" dirty="0" err="1"/>
              <a:t>geometrické</a:t>
            </a:r>
            <a:r>
              <a:rPr lang="en-US" sz="3600" dirty="0"/>
              <a:t> </a:t>
            </a:r>
            <a:r>
              <a:rPr lang="en-US" sz="3600" dirty="0" err="1"/>
              <a:t>objekty</a:t>
            </a:r>
            <a:r>
              <a:rPr lang="en-US" sz="3600" dirty="0"/>
              <a:t> </a:t>
            </a:r>
            <a:r>
              <a:rPr lang="en-US" sz="3600" dirty="0" err="1"/>
              <a:t>algebrickými</a:t>
            </a:r>
            <a:r>
              <a:rPr lang="en-US" sz="3600" dirty="0"/>
              <a:t> a </a:t>
            </a:r>
            <a:r>
              <a:rPr lang="en-US" sz="3600" dirty="0" err="1"/>
              <a:t>analytickými</a:t>
            </a:r>
            <a:r>
              <a:rPr lang="en-US" sz="3600" dirty="0"/>
              <a:t> </a:t>
            </a:r>
            <a:r>
              <a:rPr lang="en-US" sz="3600" dirty="0" err="1"/>
              <a:t>metódami</a:t>
            </a:r>
            <a:r>
              <a:rPr lang="en-US" sz="3600" dirty="0"/>
              <a:t>. </a:t>
            </a:r>
            <a:r>
              <a:rPr lang="en-US" sz="3600" dirty="0" err="1"/>
              <a:t>Vyjadruje</a:t>
            </a:r>
            <a:r>
              <a:rPr lang="en-US" sz="3600" dirty="0"/>
              <a:t> ich </a:t>
            </a:r>
            <a:r>
              <a:rPr lang="en-US" sz="3600" dirty="0" err="1">
                <a:hlinkClick r:id="rId3" tooltip="Číslo (matematika)"/>
              </a:rPr>
              <a:t>číslami</a:t>
            </a:r>
            <a:r>
              <a:rPr lang="en-US" sz="3600" dirty="0"/>
              <a:t> a </a:t>
            </a:r>
            <a:r>
              <a:rPr lang="en-US" sz="3600" dirty="0" err="1">
                <a:hlinkClick r:id="rId4" tooltip="Rovnica (matematika)"/>
              </a:rPr>
              <a:t>rovnicami</a:t>
            </a:r>
            <a:r>
              <a:rPr lang="en-US" sz="3600" dirty="0"/>
              <a:t> </a:t>
            </a:r>
            <a:r>
              <a:rPr lang="en-US" sz="3600" dirty="0" err="1"/>
              <a:t>prostredníctvom</a:t>
            </a:r>
            <a:r>
              <a:rPr lang="en-US" sz="3600" dirty="0"/>
              <a:t> </a:t>
            </a:r>
            <a:r>
              <a:rPr lang="en-US" sz="3600" dirty="0" err="1">
                <a:hlinkClick r:id="rId5" tooltip="Sústava súradníc"/>
              </a:rPr>
              <a:t>sústavy</a:t>
            </a:r>
            <a:r>
              <a:rPr lang="en-US" sz="3600" dirty="0">
                <a:hlinkClick r:id="rId5" tooltip="Sústava súradníc"/>
              </a:rPr>
              <a:t> </a:t>
            </a:r>
            <a:r>
              <a:rPr lang="en-US" sz="3600" dirty="0" err="1">
                <a:hlinkClick r:id="rId5" tooltip="Sústava súradníc"/>
              </a:rPr>
              <a:t>súradníc</a:t>
            </a:r>
            <a:r>
              <a:rPr lang="en-US" sz="3600" dirty="0"/>
              <a:t>. </a:t>
            </a:r>
            <a:endParaRPr lang="sk-SK" sz="3600" dirty="0"/>
          </a:p>
          <a:p>
            <a:pPr marL="0" indent="0" algn="just">
              <a:buNone/>
            </a:pPr>
            <a:r>
              <a:rPr lang="sk-SK" sz="3600" b="1" dirty="0"/>
              <a:t>Príklad: </a:t>
            </a:r>
          </a:p>
          <a:p>
            <a:pPr marL="0" indent="0" algn="just">
              <a:buNone/>
            </a:pPr>
            <a:r>
              <a:rPr lang="sk-SK" sz="3600" dirty="0"/>
              <a:t>	x</a:t>
            </a:r>
            <a:r>
              <a:rPr lang="sk-SK" sz="3600" baseline="30000" dirty="0"/>
              <a:t>2</a:t>
            </a:r>
            <a:r>
              <a:rPr lang="sk-SK" sz="3600" dirty="0"/>
              <a:t> + y</a:t>
            </a:r>
            <a:r>
              <a:rPr lang="sk-SK" sz="3600" baseline="30000" dirty="0"/>
              <a:t>2</a:t>
            </a:r>
            <a:r>
              <a:rPr lang="sk-SK" sz="3600" dirty="0"/>
              <a:t> = 9  - rovnica kružnice</a:t>
            </a:r>
          </a:p>
          <a:p>
            <a:pPr marL="0" indent="0" algn="just">
              <a:buNone/>
            </a:pPr>
            <a:r>
              <a:rPr lang="sk-SK" sz="3600" dirty="0"/>
              <a:t>	p(A, </a:t>
            </a:r>
            <a:r>
              <a:rPr lang="sk-SK" sz="3600" b="1" dirty="0"/>
              <a:t>u</a:t>
            </a:r>
            <a:r>
              <a:rPr lang="sk-SK" sz="3600" dirty="0"/>
              <a:t>): x = 1 +t</a:t>
            </a:r>
          </a:p>
          <a:p>
            <a:pPr marL="0" indent="0" algn="just">
              <a:buNone/>
            </a:pPr>
            <a:r>
              <a:rPr lang="sk-SK" sz="3600" dirty="0"/>
              <a:t>		      y = 4 – t , t ε 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1400075" y="323697600"/>
            <a:ext cx="679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5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rPr>
              <a:t>akladatelia     </a:t>
            </a:r>
            <a:r>
              <a:rPr kumimoji="0" lang="sk-SK" sz="5400" b="0" i="0" u="none" strike="noStrike" cap="none" normalizeH="0" baseline="0">
                <a:ln>
                  <a:noFill/>
                </a:ln>
                <a:solidFill>
                  <a:srgbClr val="FF9900"/>
                </a:solidFill>
                <a:effectLst/>
                <a:latin typeface="Arial" charset="0"/>
                <a:cs typeface="Arial" charset="0"/>
              </a:rPr>
              <a:t>Piere de Femat a René Descartes. </a:t>
            </a:r>
            <a:endParaRPr kumimoji="0" lang="sk-SK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sk-S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rPr>
            </a:br>
            <a:endParaRPr kumimoji="0" lang="sk-SK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sk-S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rPr>
            </a:br>
            <a:endParaRPr kumimoji="0" lang="sk-SK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6" name="Picture 2" descr="https://res.cloudinary.com/emazecom/image/fetch/c_limit,a_ignore,w_360,h_440/https%3A%2F%2Fuserscontent2.emaze.com%2Fimages%2F4eae5b3f-b526-4263-8f03-9620655581be%2Fb0bb9b4f-8c67-4736-a5e5-8d64a51290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52736"/>
            <a:ext cx="3419475" cy="41910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78361575" y="2147483647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Piere de Femat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8" name="Picture 4" descr="https://userscontent2.emaze.com/images/4eae5b3f-b526-4263-8f03-9620655581be/87c61b31-ba98-467a-b9ff-ba8ddd0e2e9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32656"/>
            <a:ext cx="3552515" cy="4752528"/>
          </a:xfrm>
          <a:prstGeom prst="rect">
            <a:avLst/>
          </a:prstGeom>
          <a:noFill/>
        </p:spPr>
      </p:pic>
      <p:sp>
        <p:nvSpPr>
          <p:cNvPr id="6" name="Obdélník 5"/>
          <p:cNvSpPr/>
          <p:nvPr/>
        </p:nvSpPr>
        <p:spPr>
          <a:xfrm>
            <a:off x="395536" y="404664"/>
            <a:ext cx="26689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</a:t>
            </a:r>
            <a:r>
              <a:rPr lang="sk-SK" sz="2800" b="1"/>
              <a:t>e</a:t>
            </a:r>
            <a:r>
              <a:rPr lang="en-US" sz="2800" b="1"/>
              <a:t>né</a:t>
            </a:r>
            <a:r>
              <a:rPr lang="en-US" sz="2800" b="1" dirty="0"/>
              <a:t> Descartes</a:t>
            </a:r>
            <a:endParaRPr lang="sk-SK" sz="2800" b="1" dirty="0"/>
          </a:p>
        </p:txBody>
      </p:sp>
      <p:sp>
        <p:nvSpPr>
          <p:cNvPr id="7" name="Obdélník 6"/>
          <p:cNvSpPr/>
          <p:nvPr/>
        </p:nvSpPr>
        <p:spPr>
          <a:xfrm>
            <a:off x="5580112" y="5229200"/>
            <a:ext cx="28514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Pie</a:t>
            </a:r>
            <a:r>
              <a:rPr lang="sk-SK" sz="2800" b="1" dirty="0"/>
              <a:t>r</a:t>
            </a:r>
            <a:r>
              <a:rPr lang="en-US" sz="2800" b="1" dirty="0"/>
              <a:t>re de Fe</a:t>
            </a:r>
            <a:r>
              <a:rPr lang="sk-SK" sz="2800" b="1" dirty="0"/>
              <a:t>r</a:t>
            </a:r>
            <a:r>
              <a:rPr lang="en-US" sz="2800" b="1" dirty="0"/>
              <a:t>mat</a:t>
            </a:r>
            <a:endParaRPr lang="sk-SK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Definícia pojmu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7504" y="1600200"/>
            <a:ext cx="8784976" cy="4997152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/>
              <a:t>Úsečka</a:t>
            </a:r>
            <a:r>
              <a:rPr lang="en-US" dirty="0"/>
              <a:t> </a:t>
            </a:r>
            <a:r>
              <a:rPr lang="en-US" b="1" dirty="0"/>
              <a:t>AB</a:t>
            </a:r>
            <a:endParaRPr lang="sk-SK" b="1" dirty="0"/>
          </a:p>
          <a:p>
            <a:pPr lvl="1" algn="just"/>
            <a:r>
              <a:rPr lang="en-US" dirty="0"/>
              <a:t> je </a:t>
            </a:r>
            <a:r>
              <a:rPr lang="en-US" dirty="0" err="1"/>
              <a:t>množina</a:t>
            </a:r>
            <a:r>
              <a:rPr lang="en-US" dirty="0"/>
              <a:t> </a:t>
            </a:r>
            <a:r>
              <a:rPr lang="en-US" dirty="0" err="1"/>
              <a:t>všetkých</a:t>
            </a:r>
            <a:r>
              <a:rPr lang="en-US" dirty="0"/>
              <a:t> </a:t>
            </a:r>
            <a:r>
              <a:rPr lang="en-US" dirty="0" err="1"/>
              <a:t>bodov</a:t>
            </a:r>
            <a:r>
              <a:rPr lang="en-US" dirty="0"/>
              <a:t>, </a:t>
            </a:r>
            <a:r>
              <a:rPr lang="en-US" dirty="0" err="1"/>
              <a:t>ktoré</a:t>
            </a:r>
            <a:r>
              <a:rPr lang="en-US" dirty="0"/>
              <a:t> </a:t>
            </a:r>
            <a:r>
              <a:rPr lang="en-US" dirty="0" err="1"/>
              <a:t>ležia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priamke</a:t>
            </a:r>
            <a:r>
              <a:rPr lang="en-US" dirty="0"/>
              <a:t> </a:t>
            </a:r>
            <a:r>
              <a:rPr lang="en-US" dirty="0" err="1"/>
              <a:t>medzi</a:t>
            </a:r>
            <a:r>
              <a:rPr lang="en-US" dirty="0"/>
              <a:t> </a:t>
            </a:r>
            <a:r>
              <a:rPr lang="en-US" dirty="0" err="1"/>
              <a:t>dvomi</a:t>
            </a:r>
            <a:r>
              <a:rPr lang="en-US" dirty="0"/>
              <a:t> </a:t>
            </a:r>
            <a:r>
              <a:rPr lang="en-US" dirty="0" err="1"/>
              <a:t>bodmi</a:t>
            </a:r>
            <a:r>
              <a:rPr lang="en-US" dirty="0"/>
              <a:t> A </a:t>
            </a:r>
            <a:r>
              <a:rPr lang="en-US" dirty="0" err="1"/>
              <a:t>a</a:t>
            </a:r>
            <a:r>
              <a:rPr lang="en-US" dirty="0"/>
              <a:t> B, </a:t>
            </a:r>
            <a:r>
              <a:rPr lang="en-US" dirty="0" err="1"/>
              <a:t>vrátane</a:t>
            </a:r>
            <a:r>
              <a:rPr lang="en-US" dirty="0"/>
              <a:t> </a:t>
            </a:r>
            <a:r>
              <a:rPr lang="en-US" dirty="0" err="1"/>
              <a:t>nich</a:t>
            </a:r>
            <a:r>
              <a:rPr lang="en-US" dirty="0"/>
              <a:t>.</a:t>
            </a:r>
            <a:r>
              <a:rPr lang="sk-SK" dirty="0"/>
              <a:t>  </a:t>
            </a:r>
          </a:p>
          <a:p>
            <a:pPr algn="just"/>
            <a:r>
              <a:rPr lang="en-US" b="1" dirty="0" err="1"/>
              <a:t>Orientovaná</a:t>
            </a:r>
            <a:r>
              <a:rPr lang="en-US" b="1" dirty="0"/>
              <a:t> </a:t>
            </a:r>
            <a:r>
              <a:rPr lang="en-US" b="1" dirty="0" err="1"/>
              <a:t>úsečka</a:t>
            </a:r>
            <a:r>
              <a:rPr lang="en-US" b="1" dirty="0"/>
              <a:t> </a:t>
            </a:r>
            <a:r>
              <a:rPr lang="en-US" b="1" i="1" dirty="0"/>
              <a:t>AB</a:t>
            </a:r>
            <a:r>
              <a:rPr lang="en-US" dirty="0"/>
              <a:t> </a:t>
            </a:r>
            <a:endParaRPr lang="sk-SK" dirty="0"/>
          </a:p>
          <a:p>
            <a:pPr lvl="1" algn="just"/>
            <a:r>
              <a:rPr lang="en-US" dirty="0"/>
              <a:t>je </a:t>
            </a:r>
            <a:r>
              <a:rPr lang="en-US" dirty="0" err="1"/>
              <a:t>úsečka</a:t>
            </a:r>
            <a:r>
              <a:rPr lang="en-US" dirty="0"/>
              <a:t> AB, </a:t>
            </a:r>
            <a:r>
              <a:rPr lang="en-US" dirty="0" err="1"/>
              <a:t>ktorej</a:t>
            </a:r>
            <a:r>
              <a:rPr lang="en-US" dirty="0"/>
              <a:t> </a:t>
            </a:r>
            <a:r>
              <a:rPr lang="en-US" dirty="0" err="1"/>
              <a:t>krajné</a:t>
            </a:r>
            <a:r>
              <a:rPr lang="en-US" dirty="0"/>
              <a:t> body A </a:t>
            </a:r>
            <a:r>
              <a:rPr lang="en-US" dirty="0" err="1"/>
              <a:t>a</a:t>
            </a:r>
            <a:r>
              <a:rPr lang="en-US" dirty="0"/>
              <a:t> B </a:t>
            </a:r>
            <a:r>
              <a:rPr lang="en-US" dirty="0" err="1"/>
              <a:t>majú</a:t>
            </a:r>
            <a:r>
              <a:rPr lang="en-US" dirty="0"/>
              <a:t> </a:t>
            </a:r>
            <a:r>
              <a:rPr lang="en-US" dirty="0" err="1"/>
              <a:t>určené</a:t>
            </a:r>
            <a:r>
              <a:rPr lang="en-US" dirty="0"/>
              <a:t> </a:t>
            </a:r>
            <a:r>
              <a:rPr lang="en-US" dirty="0" err="1"/>
              <a:t>poradie</a:t>
            </a:r>
            <a:r>
              <a:rPr lang="en-US" dirty="0"/>
              <a:t>. </a:t>
            </a:r>
            <a:r>
              <a:rPr lang="en-US" dirty="0" err="1"/>
              <a:t>Bod</a:t>
            </a:r>
            <a:r>
              <a:rPr lang="en-US" dirty="0"/>
              <a:t> </a:t>
            </a:r>
            <a:r>
              <a:rPr lang="en-US" b="1" i="0" dirty="0"/>
              <a:t>A</a:t>
            </a:r>
            <a:r>
              <a:rPr lang="en-US" dirty="0"/>
              <a:t> </a:t>
            </a:r>
            <a:r>
              <a:rPr lang="en-US" dirty="0" err="1"/>
              <a:t>nazývame</a:t>
            </a:r>
            <a:r>
              <a:rPr lang="en-US" dirty="0"/>
              <a:t> </a:t>
            </a:r>
            <a:r>
              <a:rPr lang="en-US" b="1" i="0" dirty="0" err="1"/>
              <a:t>počiatočný</a:t>
            </a:r>
            <a:r>
              <a:rPr lang="en-US" b="1" i="0" dirty="0"/>
              <a:t> </a:t>
            </a:r>
            <a:r>
              <a:rPr lang="en-US" b="1" i="0" dirty="0" err="1"/>
              <a:t>bod</a:t>
            </a:r>
            <a:r>
              <a:rPr lang="en-US" dirty="0"/>
              <a:t> (</a:t>
            </a:r>
            <a:r>
              <a:rPr lang="en-US" dirty="0" err="1"/>
              <a:t>začiatočný</a:t>
            </a:r>
            <a:r>
              <a:rPr lang="en-US" dirty="0"/>
              <a:t> </a:t>
            </a:r>
            <a:r>
              <a:rPr lang="en-US" dirty="0" err="1"/>
              <a:t>bod</a:t>
            </a:r>
            <a:r>
              <a:rPr lang="en-US" dirty="0"/>
              <a:t>, </a:t>
            </a:r>
            <a:r>
              <a:rPr lang="en-US" dirty="0" err="1"/>
              <a:t>začiatok</a:t>
            </a:r>
            <a:r>
              <a:rPr lang="en-US" dirty="0"/>
              <a:t>), </a:t>
            </a:r>
            <a:r>
              <a:rPr lang="en-US" dirty="0" err="1"/>
              <a:t>bod</a:t>
            </a:r>
            <a:r>
              <a:rPr lang="en-US" dirty="0"/>
              <a:t> </a:t>
            </a:r>
            <a:r>
              <a:rPr lang="en-US" b="1" i="0" dirty="0"/>
              <a:t>B</a:t>
            </a:r>
            <a:r>
              <a:rPr lang="en-US" dirty="0"/>
              <a:t> </a:t>
            </a:r>
            <a:r>
              <a:rPr lang="en-US" dirty="0" err="1"/>
              <a:t>nazývame</a:t>
            </a:r>
            <a:r>
              <a:rPr lang="en-US" dirty="0"/>
              <a:t> </a:t>
            </a:r>
            <a:r>
              <a:rPr lang="en-US" b="1" i="0" dirty="0" err="1"/>
              <a:t>koncový</a:t>
            </a:r>
            <a:r>
              <a:rPr lang="en-US" b="1" i="0" dirty="0"/>
              <a:t> </a:t>
            </a:r>
            <a:r>
              <a:rPr lang="en-US" b="1" i="0" dirty="0" err="1"/>
              <a:t>bod</a:t>
            </a:r>
            <a:r>
              <a:rPr lang="en-US" dirty="0"/>
              <a:t> (</a:t>
            </a:r>
            <a:r>
              <a:rPr lang="en-US" dirty="0" err="1"/>
              <a:t>koniec</a:t>
            </a:r>
            <a:r>
              <a:rPr lang="en-US" dirty="0"/>
              <a:t>). </a:t>
            </a:r>
            <a:r>
              <a:rPr lang="en-US" dirty="0" err="1"/>
              <a:t>Orientovanú</a:t>
            </a:r>
            <a:r>
              <a:rPr lang="en-US" dirty="0"/>
              <a:t> </a:t>
            </a:r>
            <a:r>
              <a:rPr lang="en-US" dirty="0" err="1"/>
              <a:t>úsečku</a:t>
            </a:r>
            <a:r>
              <a:rPr lang="en-US" dirty="0"/>
              <a:t> </a:t>
            </a:r>
            <a:r>
              <a:rPr lang="en-US" dirty="0" err="1"/>
              <a:t>môžeme</a:t>
            </a:r>
            <a:r>
              <a:rPr lang="en-US" dirty="0"/>
              <a:t> </a:t>
            </a:r>
            <a:r>
              <a:rPr lang="en-US" dirty="0" err="1"/>
              <a:t>zapísať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usporiadanej</a:t>
            </a:r>
            <a:r>
              <a:rPr lang="en-US" dirty="0"/>
              <a:t> </a:t>
            </a:r>
            <a:r>
              <a:rPr lang="en-US" dirty="0" err="1"/>
              <a:t>dvojice</a:t>
            </a:r>
            <a:r>
              <a:rPr lang="en-US" dirty="0"/>
              <a:t> </a:t>
            </a:r>
            <a:r>
              <a:rPr lang="en-US" b="1" dirty="0"/>
              <a:t>[A, B]</a:t>
            </a:r>
            <a:r>
              <a:rPr lang="sk-SK" b="1" dirty="0"/>
              <a:t> </a:t>
            </a:r>
            <a:r>
              <a:rPr lang="sk-SK" dirty="0"/>
              <a:t>alebo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83679"/>
              </p:ext>
            </p:extLst>
          </p:nvPr>
        </p:nvGraphicFramePr>
        <p:xfrm>
          <a:off x="5828425" y="5483162"/>
          <a:ext cx="936104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Rovnica" r:id="rId3" imgW="304560" imgH="241200" progId="Equation.3">
                  <p:embed/>
                </p:oleObj>
              </mc:Choice>
              <mc:Fallback>
                <p:oleObj name="Rovnica" r:id="rId3" imgW="30456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8425" y="5483162"/>
                        <a:ext cx="936104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Rovná spojnica 5">
            <a:extLst>
              <a:ext uri="{FF2B5EF4-FFF2-40B4-BE49-F238E27FC236}">
                <a16:creationId xmlns:a16="http://schemas.microsoft.com/office/drawing/2014/main" id="{137737D1-A9CD-46F2-BA01-BBBDCAC4E70A}"/>
              </a:ext>
            </a:extLst>
          </p:cNvPr>
          <p:cNvCxnSpPr/>
          <p:nvPr/>
        </p:nvCxnSpPr>
        <p:spPr>
          <a:xfrm flipV="1">
            <a:off x="6624228" y="476672"/>
            <a:ext cx="1188132" cy="7303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715EB873-B38A-45C9-B198-AE522DB44608}"/>
              </a:ext>
            </a:extLst>
          </p:cNvPr>
          <p:cNvCxnSpPr/>
          <p:nvPr/>
        </p:nvCxnSpPr>
        <p:spPr>
          <a:xfrm flipH="1" flipV="1">
            <a:off x="457200" y="332656"/>
            <a:ext cx="1306488" cy="8110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>
            <a:extLst>
              <a:ext uri="{FF2B5EF4-FFF2-40B4-BE49-F238E27FC236}">
                <a16:creationId xmlns:a16="http://schemas.microsoft.com/office/drawing/2014/main" id="{4538CC01-E492-41A5-9E4C-FC45ACBA3DDD}"/>
              </a:ext>
            </a:extLst>
          </p:cNvPr>
          <p:cNvCxnSpPr/>
          <p:nvPr/>
        </p:nvCxnSpPr>
        <p:spPr>
          <a:xfrm>
            <a:off x="6516216" y="1103375"/>
            <a:ext cx="216024" cy="2373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>
            <a:extLst>
              <a:ext uri="{FF2B5EF4-FFF2-40B4-BE49-F238E27FC236}">
                <a16:creationId xmlns:a16="http://schemas.microsoft.com/office/drawing/2014/main" id="{921AEBF7-A275-4E8E-9F0C-68CA85AB610B}"/>
              </a:ext>
            </a:extLst>
          </p:cNvPr>
          <p:cNvCxnSpPr>
            <a:cxnSpLocks/>
          </p:cNvCxnSpPr>
          <p:nvPr/>
        </p:nvCxnSpPr>
        <p:spPr>
          <a:xfrm>
            <a:off x="7678394" y="320550"/>
            <a:ext cx="241978" cy="2833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lokTextu 12">
            <a:extLst>
              <a:ext uri="{FF2B5EF4-FFF2-40B4-BE49-F238E27FC236}">
                <a16:creationId xmlns:a16="http://schemas.microsoft.com/office/drawing/2014/main" id="{8B86337F-C996-4758-8887-86676FB7878C}"/>
              </a:ext>
            </a:extLst>
          </p:cNvPr>
          <p:cNvSpPr txBox="1"/>
          <p:nvPr/>
        </p:nvSpPr>
        <p:spPr>
          <a:xfrm>
            <a:off x="282205" y="529076"/>
            <a:ext cx="32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B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56CF123A-2DA6-458C-91A5-A3C07777FB40}"/>
              </a:ext>
            </a:extLst>
          </p:cNvPr>
          <p:cNvSpPr txBox="1"/>
          <p:nvPr/>
        </p:nvSpPr>
        <p:spPr>
          <a:xfrm>
            <a:off x="7930689" y="531679"/>
            <a:ext cx="32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B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19E3515C-FDE9-402C-93BE-BF8A02DE8F5B}"/>
              </a:ext>
            </a:extLst>
          </p:cNvPr>
          <p:cNvSpPr txBox="1"/>
          <p:nvPr/>
        </p:nvSpPr>
        <p:spPr>
          <a:xfrm>
            <a:off x="6711668" y="1250340"/>
            <a:ext cx="32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67C04D94-82D8-4CFE-B388-2769652BB8EA}"/>
              </a:ext>
            </a:extLst>
          </p:cNvPr>
          <p:cNvSpPr txBox="1"/>
          <p:nvPr/>
        </p:nvSpPr>
        <p:spPr>
          <a:xfrm>
            <a:off x="1599010" y="1156102"/>
            <a:ext cx="32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b="1" dirty="0" err="1"/>
              <a:t>Nulová</a:t>
            </a:r>
            <a:r>
              <a:rPr lang="en-US" b="1" dirty="0"/>
              <a:t> </a:t>
            </a:r>
            <a:r>
              <a:rPr lang="en-US" b="1" dirty="0" err="1"/>
              <a:t>orientovaná</a:t>
            </a:r>
            <a:r>
              <a:rPr lang="en-US" b="1" dirty="0"/>
              <a:t> </a:t>
            </a:r>
            <a:r>
              <a:rPr lang="en-US" b="1" dirty="0" err="1"/>
              <a:t>úsečka</a:t>
            </a:r>
            <a:r>
              <a:rPr lang="sk-SK" b="1" dirty="0"/>
              <a:t> </a:t>
            </a:r>
          </a:p>
          <a:p>
            <a:pPr algn="just">
              <a:buNone/>
            </a:pPr>
            <a:r>
              <a:rPr lang="sk-SK" b="1" i="0" dirty="0"/>
              <a:t>    </a:t>
            </a:r>
            <a:r>
              <a:rPr lang="en-US" b="1" i="0" dirty="0"/>
              <a:t>AA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začiatočný</a:t>
            </a:r>
            <a:r>
              <a:rPr lang="en-US" dirty="0"/>
              <a:t> a </a:t>
            </a:r>
            <a:r>
              <a:rPr lang="en-US" dirty="0" err="1"/>
              <a:t>koncový</a:t>
            </a:r>
            <a:r>
              <a:rPr lang="en-US" dirty="0"/>
              <a:t> </a:t>
            </a:r>
            <a:r>
              <a:rPr lang="en-US" dirty="0" err="1"/>
              <a:t>bod</a:t>
            </a:r>
            <a:r>
              <a:rPr lang="en-US" dirty="0"/>
              <a:t> </a:t>
            </a:r>
            <a:r>
              <a:rPr lang="en-US" dirty="0" err="1"/>
              <a:t>totožný</a:t>
            </a:r>
            <a:r>
              <a:rPr lang="en-US" dirty="0"/>
              <a:t>, </a:t>
            </a:r>
            <a:r>
              <a:rPr lang="en-US" dirty="0" err="1"/>
              <a:t>teda</a:t>
            </a:r>
            <a:r>
              <a:rPr lang="en-US" dirty="0"/>
              <a:t> A. </a:t>
            </a:r>
            <a:r>
              <a:rPr lang="en-US" dirty="0" err="1"/>
              <a:t>Vyjadruje</a:t>
            </a:r>
            <a:r>
              <a:rPr lang="en-US" dirty="0"/>
              <a:t> to 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zápis</a:t>
            </a:r>
            <a:r>
              <a:rPr lang="en-US" dirty="0"/>
              <a:t> v </a:t>
            </a:r>
            <a:r>
              <a:rPr lang="en-US" dirty="0" err="1"/>
              <a:t>usporiadanej</a:t>
            </a:r>
            <a:r>
              <a:rPr lang="en-US" dirty="0"/>
              <a:t> </a:t>
            </a:r>
            <a:r>
              <a:rPr lang="en-US" dirty="0" err="1"/>
              <a:t>dvojici</a:t>
            </a:r>
            <a:r>
              <a:rPr lang="en-US" dirty="0"/>
              <a:t> </a:t>
            </a:r>
            <a:r>
              <a:rPr lang="en-US" b="1" dirty="0"/>
              <a:t>[A, A]</a:t>
            </a:r>
            <a:endParaRPr lang="sk-SK" b="1" dirty="0"/>
          </a:p>
          <a:p>
            <a:r>
              <a:rPr lang="sk-SK" b="1" dirty="0"/>
              <a:t>Opačná orientovaná úsečka             </a:t>
            </a:r>
          </a:p>
          <a:p>
            <a:pPr>
              <a:buNone/>
            </a:pPr>
            <a:r>
              <a:rPr lang="sk-SK" b="1" dirty="0"/>
              <a:t>					      -</a:t>
            </a:r>
            <a:r>
              <a:rPr lang="en-US" b="1" i="1" dirty="0"/>
              <a:t> AB</a:t>
            </a:r>
            <a:r>
              <a:rPr lang="sk-SK" b="1" dirty="0"/>
              <a:t>	</a:t>
            </a:r>
            <a:endParaRPr lang="sk-SK" b="1" i="1" dirty="0"/>
          </a:p>
          <a:p>
            <a:r>
              <a:rPr lang="sk-SK" b="1" i="1" dirty="0"/>
              <a:t>? </a:t>
            </a:r>
            <a:r>
              <a:rPr lang="en-US" b="1" i="1" dirty="0"/>
              <a:t>AB</a:t>
            </a:r>
            <a:r>
              <a:rPr lang="sk-SK" b="1" i="1" dirty="0"/>
              <a:t> = </a:t>
            </a:r>
            <a:r>
              <a:rPr lang="en-US" b="1" i="1" dirty="0"/>
              <a:t>B</a:t>
            </a:r>
            <a:r>
              <a:rPr lang="sk-SK" b="1" i="1" dirty="0"/>
              <a:t>A ?  </a:t>
            </a:r>
            <a:endParaRPr lang="sk-SK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87624" y="404664"/>
            <a:ext cx="3456880" cy="4003402"/>
            <a:chOff x="460" y="1898"/>
            <a:chExt cx="963" cy="934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460" y="1898"/>
              <a:ext cx="32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cs-CZ" sz="1400">
                <a:latin typeface="Arial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555" y="2018"/>
              <a:ext cx="868" cy="814"/>
              <a:chOff x="555" y="2018"/>
              <a:chExt cx="868" cy="814"/>
            </a:xfrm>
          </p:grpSpPr>
          <p:sp>
            <p:nvSpPr>
              <p:cNvPr id="7" name="Text Box 12"/>
              <p:cNvSpPr txBox="1">
                <a:spLocks noChangeArrowheads="1"/>
              </p:cNvSpPr>
              <p:nvPr/>
            </p:nvSpPr>
            <p:spPr bwMode="auto">
              <a:xfrm>
                <a:off x="555" y="2617"/>
                <a:ext cx="249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>
                    <a:latin typeface="Arial" charset="0"/>
                  </a:rPr>
                  <a:t>A</a:t>
                </a:r>
              </a:p>
            </p:txBody>
          </p:sp>
          <p:sp>
            <p:nvSpPr>
              <p:cNvPr id="8" name="Text Box 13"/>
              <p:cNvSpPr txBox="1">
                <a:spLocks noChangeArrowheads="1"/>
              </p:cNvSpPr>
              <p:nvPr/>
            </p:nvSpPr>
            <p:spPr bwMode="auto">
              <a:xfrm>
                <a:off x="1174" y="2018"/>
                <a:ext cx="249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sk-SK" sz="1400">
                    <a:latin typeface="Arial" charset="0"/>
                  </a:rPr>
                  <a:t> </a:t>
                </a:r>
                <a:r>
                  <a:rPr lang="en-US" sz="1400">
                    <a:latin typeface="Arial" charset="0"/>
                  </a:rPr>
                  <a:t>B</a:t>
                </a:r>
              </a:p>
            </p:txBody>
          </p:sp>
          <p:grpSp>
            <p:nvGrpSpPr>
              <p:cNvPr id="9" name="Group 14"/>
              <p:cNvGrpSpPr>
                <a:grpSpLocks/>
              </p:cNvGrpSpPr>
              <p:nvPr/>
            </p:nvGrpSpPr>
            <p:grpSpPr bwMode="auto">
              <a:xfrm>
                <a:off x="607" y="2087"/>
                <a:ext cx="616" cy="539"/>
                <a:chOff x="1905" y="14100"/>
                <a:chExt cx="1076" cy="941"/>
              </a:xfrm>
            </p:grpSpPr>
            <p:sp>
              <p:nvSpPr>
                <p:cNvPr id="1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934" y="14141"/>
                  <a:ext cx="1009" cy="861"/>
                </a:xfrm>
                <a:prstGeom prst="line">
                  <a:avLst/>
                </a:prstGeom>
                <a:noFill/>
                <a:ln w="28575">
                  <a:solidFill>
                    <a:srgbClr val="FF0066"/>
                  </a:solidFill>
                  <a:round/>
                  <a:headEnd/>
                  <a:tailEnd type="none" w="sm" len="lg"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1" name="Oval 16"/>
                <p:cNvSpPr>
                  <a:spLocks noChangeArrowheads="1"/>
                </p:cNvSpPr>
                <p:nvPr/>
              </p:nvSpPr>
              <p:spPr bwMode="auto">
                <a:xfrm>
                  <a:off x="1905" y="14970"/>
                  <a:ext cx="71" cy="7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2" name="Oval 17"/>
                <p:cNvSpPr>
                  <a:spLocks noChangeArrowheads="1"/>
                </p:cNvSpPr>
                <p:nvPr/>
              </p:nvSpPr>
              <p:spPr bwMode="auto">
                <a:xfrm>
                  <a:off x="2910" y="14100"/>
                  <a:ext cx="71" cy="7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</p:grpSp>
      <p:grpSp>
        <p:nvGrpSpPr>
          <p:cNvPr id="22" name="Group 23"/>
          <p:cNvGrpSpPr>
            <a:grpSpLocks/>
          </p:cNvGrpSpPr>
          <p:nvPr/>
        </p:nvGrpSpPr>
        <p:grpSpPr bwMode="auto">
          <a:xfrm>
            <a:off x="2771800" y="3068960"/>
            <a:ext cx="4034259" cy="2770312"/>
            <a:chOff x="5625" y="13523"/>
            <a:chExt cx="3090" cy="1620"/>
          </a:xfrm>
        </p:grpSpPr>
        <p:grpSp>
          <p:nvGrpSpPr>
            <p:cNvPr id="23" name="Group 24"/>
            <p:cNvGrpSpPr>
              <a:grpSpLocks/>
            </p:cNvGrpSpPr>
            <p:nvPr/>
          </p:nvGrpSpPr>
          <p:grpSpPr bwMode="auto">
            <a:xfrm>
              <a:off x="6121" y="13776"/>
              <a:ext cx="2594" cy="1367"/>
              <a:chOff x="6121" y="13776"/>
              <a:chExt cx="2594" cy="1367"/>
            </a:xfrm>
          </p:grpSpPr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6205" y="14042"/>
                <a:ext cx="932" cy="237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" name="Line 26"/>
              <p:cNvSpPr>
                <a:spLocks noChangeShapeType="1"/>
              </p:cNvSpPr>
              <p:nvPr/>
            </p:nvSpPr>
            <p:spPr bwMode="auto">
              <a:xfrm flipH="1">
                <a:off x="6922" y="14087"/>
                <a:ext cx="1547" cy="673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" name="Oval 27"/>
              <p:cNvSpPr>
                <a:spLocks noChangeArrowheads="1"/>
              </p:cNvSpPr>
              <p:nvPr/>
            </p:nvSpPr>
            <p:spPr bwMode="auto">
              <a:xfrm>
                <a:off x="6855" y="14738"/>
                <a:ext cx="71" cy="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" name="Oval 28"/>
              <p:cNvSpPr>
                <a:spLocks noChangeArrowheads="1"/>
              </p:cNvSpPr>
              <p:nvPr/>
            </p:nvSpPr>
            <p:spPr bwMode="auto">
              <a:xfrm>
                <a:off x="7110" y="14243"/>
                <a:ext cx="71" cy="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" name="Oval 29"/>
              <p:cNvSpPr>
                <a:spLocks noChangeArrowheads="1"/>
              </p:cNvSpPr>
              <p:nvPr/>
            </p:nvSpPr>
            <p:spPr bwMode="auto">
              <a:xfrm>
                <a:off x="6150" y="14003"/>
                <a:ext cx="71" cy="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0" name="Oval 30"/>
              <p:cNvSpPr>
                <a:spLocks noChangeArrowheads="1"/>
              </p:cNvSpPr>
              <p:nvPr/>
            </p:nvSpPr>
            <p:spPr bwMode="auto">
              <a:xfrm>
                <a:off x="8430" y="14063"/>
                <a:ext cx="71" cy="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1" name="Text Box 31"/>
              <p:cNvSpPr txBox="1">
                <a:spLocks noChangeArrowheads="1"/>
              </p:cNvSpPr>
              <p:nvPr/>
            </p:nvSpPr>
            <p:spPr bwMode="auto">
              <a:xfrm>
                <a:off x="6121" y="13776"/>
                <a:ext cx="299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32" name="Text Box 32"/>
              <p:cNvSpPr txBox="1">
                <a:spLocks noChangeArrowheads="1"/>
              </p:cNvSpPr>
              <p:nvPr/>
            </p:nvSpPr>
            <p:spPr bwMode="auto">
              <a:xfrm>
                <a:off x="8280" y="14093"/>
                <a:ext cx="435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>
                    <a:latin typeface="Arial" charset="0"/>
                  </a:rPr>
                  <a:t>A</a:t>
                </a:r>
              </a:p>
            </p:txBody>
          </p:sp>
          <p:sp>
            <p:nvSpPr>
              <p:cNvPr id="33" name="Text Box 33"/>
              <p:cNvSpPr txBox="1">
                <a:spLocks noChangeArrowheads="1"/>
              </p:cNvSpPr>
              <p:nvPr/>
            </p:nvSpPr>
            <p:spPr bwMode="auto">
              <a:xfrm>
                <a:off x="7059" y="14028"/>
                <a:ext cx="336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dirty="0">
                    <a:latin typeface="Arial" charset="0"/>
                  </a:rPr>
                  <a:t>B</a:t>
                </a:r>
              </a:p>
            </p:txBody>
          </p:sp>
          <p:sp>
            <p:nvSpPr>
              <p:cNvPr id="34" name="Text Box 34"/>
              <p:cNvSpPr txBox="1">
                <a:spLocks noChangeArrowheads="1"/>
              </p:cNvSpPr>
              <p:nvPr/>
            </p:nvSpPr>
            <p:spPr bwMode="auto">
              <a:xfrm>
                <a:off x="6705" y="14768"/>
                <a:ext cx="435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>
                    <a:latin typeface="Arial" charset="0"/>
                  </a:rPr>
                  <a:t>B</a:t>
                </a:r>
              </a:p>
            </p:txBody>
          </p:sp>
        </p:grpSp>
        <p:sp>
          <p:nvSpPr>
            <p:cNvPr id="24" name="Text Box 35"/>
            <p:cNvSpPr txBox="1">
              <a:spLocks noChangeArrowheads="1"/>
            </p:cNvSpPr>
            <p:nvPr/>
          </p:nvSpPr>
          <p:spPr bwMode="auto">
            <a:xfrm>
              <a:off x="5625" y="13523"/>
              <a:ext cx="525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cs-CZ" sz="1400">
                <a:latin typeface="Arial" charset="0"/>
              </a:endParaRPr>
            </a:p>
          </p:txBody>
        </p:sp>
      </p:grpSp>
      <p:grpSp>
        <p:nvGrpSpPr>
          <p:cNvPr id="35" name="Group 36"/>
          <p:cNvGrpSpPr>
            <a:grpSpLocks/>
          </p:cNvGrpSpPr>
          <p:nvPr/>
        </p:nvGrpSpPr>
        <p:grpSpPr bwMode="auto">
          <a:xfrm>
            <a:off x="5940152" y="836712"/>
            <a:ext cx="2520280" cy="2448272"/>
            <a:chOff x="9075" y="13800"/>
            <a:chExt cx="1140" cy="1365"/>
          </a:xfrm>
        </p:grpSpPr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9075" y="13800"/>
              <a:ext cx="570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cs-CZ" sz="1400">
                <a:latin typeface="Arial" charset="0"/>
              </a:endParaRPr>
            </a:p>
          </p:txBody>
        </p:sp>
        <p:grpSp>
          <p:nvGrpSpPr>
            <p:cNvPr id="37" name="Group 38"/>
            <p:cNvGrpSpPr>
              <a:grpSpLocks/>
            </p:cNvGrpSpPr>
            <p:nvPr/>
          </p:nvGrpSpPr>
          <p:grpSpPr bwMode="auto">
            <a:xfrm>
              <a:off x="9420" y="14311"/>
              <a:ext cx="795" cy="854"/>
              <a:chOff x="9180" y="14191"/>
              <a:chExt cx="795" cy="854"/>
            </a:xfrm>
          </p:grpSpPr>
          <p:sp>
            <p:nvSpPr>
              <p:cNvPr id="38" name="Text Box 39"/>
              <p:cNvSpPr txBox="1">
                <a:spLocks noChangeArrowheads="1"/>
              </p:cNvSpPr>
              <p:nvPr/>
            </p:nvSpPr>
            <p:spPr bwMode="auto">
              <a:xfrm>
                <a:off x="9180" y="14670"/>
                <a:ext cx="795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>
                    <a:latin typeface="Arial" charset="0"/>
                  </a:rPr>
                  <a:t>A = B</a:t>
                </a:r>
              </a:p>
            </p:txBody>
          </p:sp>
          <p:grpSp>
            <p:nvGrpSpPr>
              <p:cNvPr id="39" name="Group 40"/>
              <p:cNvGrpSpPr>
                <a:grpSpLocks/>
              </p:cNvGrpSpPr>
              <p:nvPr/>
            </p:nvGrpSpPr>
            <p:grpSpPr bwMode="auto">
              <a:xfrm>
                <a:off x="9317" y="14191"/>
                <a:ext cx="480" cy="520"/>
                <a:chOff x="9317" y="14191"/>
                <a:chExt cx="480" cy="520"/>
              </a:xfrm>
            </p:grpSpPr>
            <p:sp>
              <p:nvSpPr>
                <p:cNvPr id="40" name="Oval 41"/>
                <p:cNvSpPr>
                  <a:spLocks noChangeArrowheads="1"/>
                </p:cNvSpPr>
                <p:nvPr/>
              </p:nvSpPr>
              <p:spPr bwMode="auto">
                <a:xfrm>
                  <a:off x="9525" y="14640"/>
                  <a:ext cx="71" cy="7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41" name="Arc 42"/>
                <p:cNvSpPr>
                  <a:spLocks/>
                </p:cNvSpPr>
                <p:nvPr/>
              </p:nvSpPr>
              <p:spPr bwMode="auto">
                <a:xfrm flipV="1">
                  <a:off x="9317" y="14191"/>
                  <a:ext cx="480" cy="476"/>
                </a:xfrm>
                <a:custGeom>
                  <a:avLst/>
                  <a:gdLst>
                    <a:gd name="G0" fmla="+- 21600 0 0"/>
                    <a:gd name="G1" fmla="+- 21246 0 0"/>
                    <a:gd name="G2" fmla="+- 21600 0 0"/>
                    <a:gd name="T0" fmla="*/ 25494 w 43200"/>
                    <a:gd name="T1" fmla="*/ 0 h 42846"/>
                    <a:gd name="T2" fmla="*/ 16743 w 43200"/>
                    <a:gd name="T3" fmla="*/ 199 h 42846"/>
                    <a:gd name="T4" fmla="*/ 21600 w 43200"/>
                    <a:gd name="T5" fmla="*/ 21246 h 428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42846" fill="none" extrusionOk="0">
                      <a:moveTo>
                        <a:pt x="25494" y="-1"/>
                      </a:moveTo>
                      <a:cubicBezTo>
                        <a:pt x="35750" y="1879"/>
                        <a:pt x="43200" y="10818"/>
                        <a:pt x="43200" y="21246"/>
                      </a:cubicBezTo>
                      <a:cubicBezTo>
                        <a:pt x="43200" y="33175"/>
                        <a:pt x="33529" y="42846"/>
                        <a:pt x="21600" y="42846"/>
                      </a:cubicBezTo>
                      <a:cubicBezTo>
                        <a:pt x="9670" y="42846"/>
                        <a:pt x="0" y="33175"/>
                        <a:pt x="0" y="21246"/>
                      </a:cubicBezTo>
                      <a:cubicBezTo>
                        <a:pt x="-1" y="11187"/>
                        <a:pt x="6942" y="2460"/>
                        <a:pt x="16743" y="199"/>
                      </a:cubicBezTo>
                    </a:path>
                    <a:path w="43200" h="42846" stroke="0" extrusionOk="0">
                      <a:moveTo>
                        <a:pt x="25494" y="-1"/>
                      </a:moveTo>
                      <a:cubicBezTo>
                        <a:pt x="35750" y="1879"/>
                        <a:pt x="43200" y="10818"/>
                        <a:pt x="43200" y="21246"/>
                      </a:cubicBezTo>
                      <a:cubicBezTo>
                        <a:pt x="43200" y="33175"/>
                        <a:pt x="33529" y="42846"/>
                        <a:pt x="21600" y="42846"/>
                      </a:cubicBezTo>
                      <a:cubicBezTo>
                        <a:pt x="9670" y="42846"/>
                        <a:pt x="0" y="33175"/>
                        <a:pt x="0" y="21246"/>
                      </a:cubicBezTo>
                      <a:cubicBezTo>
                        <a:pt x="-1" y="11187"/>
                        <a:pt x="6942" y="2460"/>
                        <a:pt x="16743" y="199"/>
                      </a:cubicBezTo>
                      <a:lnTo>
                        <a:pt x="21600" y="21246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Veľkosť orientovanej úsečky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/>
              <a:t>Veľkosť</a:t>
            </a:r>
            <a:r>
              <a:rPr lang="en-US" b="1" dirty="0"/>
              <a:t> </a:t>
            </a:r>
            <a:r>
              <a:rPr lang="en-US" b="1" dirty="0" err="1"/>
              <a:t>orientovanej</a:t>
            </a:r>
            <a:r>
              <a:rPr lang="en-US" b="1" dirty="0"/>
              <a:t> </a:t>
            </a:r>
            <a:r>
              <a:rPr lang="en-US" b="1" dirty="0" err="1"/>
              <a:t>úsečky</a:t>
            </a:r>
            <a:r>
              <a:rPr lang="en-US" b="1" dirty="0"/>
              <a:t> AB </a:t>
            </a:r>
            <a:r>
              <a:rPr lang="en-US" dirty="0" err="1"/>
              <a:t>nazývame</a:t>
            </a:r>
            <a:r>
              <a:rPr lang="en-US" dirty="0"/>
              <a:t> </a:t>
            </a:r>
            <a:r>
              <a:rPr lang="en-US" dirty="0" err="1"/>
              <a:t>veľkosť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│AB│ </a:t>
            </a:r>
            <a:r>
              <a:rPr lang="en-US" dirty="0" err="1"/>
              <a:t>úsečky</a:t>
            </a:r>
            <a:r>
              <a:rPr lang="en-US" dirty="0"/>
              <a:t> AB.</a:t>
            </a:r>
            <a:r>
              <a:rPr lang="en-US" b="1" dirty="0"/>
              <a:t> </a:t>
            </a:r>
            <a:r>
              <a:rPr lang="en-US" b="1" dirty="0" err="1"/>
              <a:t>Nulovej</a:t>
            </a:r>
            <a:r>
              <a:rPr lang="en-US" b="1" dirty="0"/>
              <a:t> </a:t>
            </a:r>
            <a:r>
              <a:rPr lang="en-US" b="1" dirty="0" err="1"/>
              <a:t>orientovanej</a:t>
            </a:r>
            <a:r>
              <a:rPr lang="en-US" b="1" dirty="0"/>
              <a:t> </a:t>
            </a:r>
            <a:r>
              <a:rPr lang="en-US" b="1" dirty="0" err="1"/>
              <a:t>úsečke</a:t>
            </a:r>
            <a:r>
              <a:rPr lang="en-US" b="1" dirty="0"/>
              <a:t> </a:t>
            </a:r>
            <a:r>
              <a:rPr lang="en-US" dirty="0" err="1"/>
              <a:t>priraďujeme</a:t>
            </a:r>
            <a:r>
              <a:rPr lang="en-US" dirty="0"/>
              <a:t> </a:t>
            </a:r>
            <a:r>
              <a:rPr lang="en-US" dirty="0" err="1"/>
              <a:t>veľkosť</a:t>
            </a:r>
            <a:r>
              <a:rPr lang="en-US" b="1" dirty="0"/>
              <a:t> </a:t>
            </a:r>
            <a:r>
              <a:rPr lang="en-US" b="1" dirty="0" err="1"/>
              <a:t>nula</a:t>
            </a:r>
            <a:r>
              <a:rPr lang="en-US" dirty="0"/>
              <a:t>.</a:t>
            </a:r>
            <a:r>
              <a:rPr lang="en-US" b="1" dirty="0"/>
              <a:t> </a:t>
            </a:r>
            <a:r>
              <a:rPr lang="en-US" b="1" dirty="0" err="1"/>
              <a:t>Veľkosť</a:t>
            </a:r>
            <a:r>
              <a:rPr lang="en-US" b="1" dirty="0"/>
              <a:t> </a:t>
            </a:r>
            <a:r>
              <a:rPr lang="en-US" b="1" dirty="0" err="1"/>
              <a:t>úsečky</a:t>
            </a:r>
            <a:r>
              <a:rPr lang="en-US" b="1" dirty="0"/>
              <a:t> AB</a:t>
            </a:r>
            <a:r>
              <a:rPr lang="en-US" dirty="0"/>
              <a:t> je </a:t>
            </a:r>
            <a:r>
              <a:rPr lang="en-US" dirty="0" err="1"/>
              <a:t>nezáporné</a:t>
            </a:r>
            <a:r>
              <a:rPr lang="en-US" dirty="0"/>
              <a:t> </a:t>
            </a:r>
            <a:r>
              <a:rPr lang="en-US" dirty="0" err="1"/>
              <a:t>reálne</a:t>
            </a:r>
            <a:r>
              <a:rPr lang="en-US" dirty="0"/>
              <a:t> </a:t>
            </a:r>
            <a:r>
              <a:rPr lang="en-US" dirty="0" err="1"/>
              <a:t>číslo</a:t>
            </a:r>
            <a:r>
              <a:rPr lang="sk-SK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Operácie s orientovanými úsečkami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Súčet</a:t>
            </a:r>
            <a:r>
              <a:rPr lang="en-US" b="1" dirty="0"/>
              <a:t> </a:t>
            </a:r>
            <a:r>
              <a:rPr lang="en-US" b="1" dirty="0" err="1"/>
              <a:t>orientovaných</a:t>
            </a:r>
            <a:r>
              <a:rPr lang="en-US" b="1" dirty="0"/>
              <a:t> </a:t>
            </a:r>
            <a:r>
              <a:rPr lang="en-US" b="1" dirty="0" err="1"/>
              <a:t>úsečiek</a:t>
            </a:r>
            <a:r>
              <a:rPr lang="en-US" b="1" dirty="0"/>
              <a:t> </a:t>
            </a:r>
            <a:endParaRPr lang="en-US" dirty="0"/>
          </a:p>
          <a:p>
            <a:r>
              <a:rPr lang="sk-SK" b="1" dirty="0"/>
              <a:t>Rozdiel</a:t>
            </a:r>
            <a:r>
              <a:rPr lang="en-US" b="1" dirty="0"/>
              <a:t> </a:t>
            </a:r>
            <a:r>
              <a:rPr lang="en-US" b="1" dirty="0" err="1"/>
              <a:t>orientovaných</a:t>
            </a:r>
            <a:r>
              <a:rPr lang="en-US" b="1" dirty="0"/>
              <a:t> </a:t>
            </a:r>
            <a:r>
              <a:rPr lang="en-US" b="1" dirty="0" err="1"/>
              <a:t>úsečiek</a:t>
            </a:r>
            <a:r>
              <a:rPr lang="en-US" b="1" dirty="0"/>
              <a:t> </a:t>
            </a:r>
            <a:endParaRPr lang="sk-SK" b="1" dirty="0"/>
          </a:p>
          <a:p>
            <a:r>
              <a:rPr lang="sk-SK" b="1" dirty="0"/>
              <a:t>R</a:t>
            </a:r>
            <a:r>
              <a:rPr lang="en-US" b="1" dirty="0" err="1"/>
              <a:t>eálne</a:t>
            </a:r>
            <a:r>
              <a:rPr lang="en-US" b="1" dirty="0"/>
              <a:t> </a:t>
            </a:r>
            <a:r>
              <a:rPr lang="en-US" b="1" dirty="0" err="1"/>
              <a:t>násob</a:t>
            </a:r>
            <a:r>
              <a:rPr lang="sk-SK" b="1" dirty="0" err="1"/>
              <a:t>ok</a:t>
            </a:r>
            <a:r>
              <a:rPr lang="en-US" b="1" dirty="0"/>
              <a:t> </a:t>
            </a:r>
            <a:r>
              <a:rPr lang="en-US" b="1" dirty="0" err="1"/>
              <a:t>orientovanej</a:t>
            </a:r>
            <a:r>
              <a:rPr lang="en-US" b="1" dirty="0"/>
              <a:t> </a:t>
            </a:r>
            <a:r>
              <a:rPr lang="en-US" b="1" dirty="0" err="1"/>
              <a:t>úsečky</a:t>
            </a:r>
            <a:endParaRPr lang="en-US" dirty="0"/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FF0000"/>
                </a:solidFill>
              </a:rPr>
              <a:t>Súčet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A</a:t>
            </a:r>
            <a:r>
              <a:rPr lang="en-US" dirty="0"/>
              <a:t>k </a:t>
            </a:r>
            <a:r>
              <a:rPr lang="en-US" b="1" dirty="0" err="1"/>
              <a:t>neležia</a:t>
            </a:r>
            <a:r>
              <a:rPr lang="en-US" b="1" dirty="0"/>
              <a:t> body A, B, C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jednej</a:t>
            </a:r>
            <a:r>
              <a:rPr lang="en-US" b="1" dirty="0"/>
              <a:t> </a:t>
            </a:r>
            <a:r>
              <a:rPr lang="en-US" b="1" dirty="0" err="1"/>
              <a:t>priamke</a:t>
            </a:r>
            <a:r>
              <a:rPr lang="en-US" dirty="0"/>
              <a:t>, </a:t>
            </a:r>
            <a:r>
              <a:rPr lang="en-US" dirty="0" err="1"/>
              <a:t>zostrojujeme</a:t>
            </a:r>
            <a:r>
              <a:rPr lang="en-US" dirty="0"/>
              <a:t> </a:t>
            </a:r>
            <a:r>
              <a:rPr lang="en-US" dirty="0" err="1"/>
              <a:t>bod</a:t>
            </a:r>
            <a:r>
              <a:rPr lang="en-US" dirty="0"/>
              <a:t> R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štvrtý</a:t>
            </a:r>
            <a:r>
              <a:rPr lang="en-US" dirty="0"/>
              <a:t> </a:t>
            </a:r>
            <a:r>
              <a:rPr lang="en-US" dirty="0" err="1"/>
              <a:t>vrchol</a:t>
            </a:r>
            <a:r>
              <a:rPr lang="en-US" dirty="0"/>
              <a:t> </a:t>
            </a:r>
            <a:r>
              <a:rPr lang="en-US" dirty="0" err="1"/>
              <a:t>rovnobežníka</a:t>
            </a:r>
            <a:r>
              <a:rPr lang="en-US" dirty="0"/>
              <a:t> CABR a AR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znázornenie</a:t>
            </a:r>
            <a:r>
              <a:rPr lang="en-US" dirty="0"/>
              <a:t> </a:t>
            </a:r>
            <a:r>
              <a:rPr lang="en-US" dirty="0" err="1"/>
              <a:t>výslednice</a:t>
            </a:r>
            <a:r>
              <a:rPr lang="en-US" dirty="0"/>
              <a:t> </a:t>
            </a:r>
            <a:r>
              <a:rPr lang="en-US" dirty="0" err="1"/>
              <a:t>síl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endParaRPr lang="sk-SK" dirty="0"/>
          </a:p>
        </p:txBody>
      </p:sp>
      <p:pic>
        <p:nvPicPr>
          <p:cNvPr id="4" name="Obrázek 3" descr="a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3" y="3789040"/>
            <a:ext cx="6283365" cy="27363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186</Words>
  <Application>Microsoft Office PowerPoint</Application>
  <PresentationFormat>Prezentácia na obrazovke (4:3)</PresentationFormat>
  <Paragraphs>70</Paragraphs>
  <Slides>14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8" baseType="lpstr">
      <vt:lpstr>Arial</vt:lpstr>
      <vt:lpstr>Calibri</vt:lpstr>
      <vt:lpstr>Motiv sady Office</vt:lpstr>
      <vt:lpstr>Rovnica</vt:lpstr>
      <vt:lpstr>Analytická geometria Orientované úsečky a operácie s nimi</vt:lpstr>
      <vt:lpstr>Analytická geometria </vt:lpstr>
      <vt:lpstr>Prezentácia programu PowerPoint</vt:lpstr>
      <vt:lpstr>Definícia pojmu </vt:lpstr>
      <vt:lpstr>Prezentácia programu PowerPoint</vt:lpstr>
      <vt:lpstr>Prezentácia programu PowerPoint</vt:lpstr>
      <vt:lpstr>Veľkosť orientovanej úsečky</vt:lpstr>
      <vt:lpstr>Operácie s orientovanými úsečkami</vt:lpstr>
      <vt:lpstr>Súčet</vt:lpstr>
      <vt:lpstr>Prezentácia programu PowerPoint</vt:lpstr>
      <vt:lpstr>Prezentácia programu PowerPoint</vt:lpstr>
      <vt:lpstr>Rozdiel</vt:lpstr>
      <vt:lpstr>Násobok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Orientované úsečky a operácie         s nimi</dc:title>
  <dc:creator>Slovenkai</dc:creator>
  <cp:lastModifiedBy>Slovenkaiová</cp:lastModifiedBy>
  <cp:revision>16</cp:revision>
  <dcterms:created xsi:type="dcterms:W3CDTF">2017-09-06T15:36:51Z</dcterms:created>
  <dcterms:modified xsi:type="dcterms:W3CDTF">2020-09-21T17:02:11Z</dcterms:modified>
</cp:coreProperties>
</file>