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2" r:id="rId16"/>
    <p:sldId id="283" r:id="rId17"/>
    <p:sldId id="284" r:id="rId18"/>
    <p:sldId id="285" r:id="rId19"/>
    <p:sldId id="286" r:id="rId20"/>
    <p:sldId id="268" r:id="rId21"/>
    <p:sldId id="269" r:id="rId2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FF3399"/>
    <a:srgbClr val="008000"/>
    <a:srgbClr val="000099"/>
    <a:srgbClr val="C0C0C0"/>
    <a:srgbClr val="006600"/>
    <a:srgbClr val="00CC00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29DF-CB62-458B-B857-CAE92717D5A9}" type="datetimeFigureOut">
              <a:rPr lang="sk-SK" smtClean="0"/>
              <a:pPr/>
              <a:t>2. 12. 2019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D4A2-15FF-478C-94A7-FF3EEAE40D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7329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E11E-E1A8-402D-9124-C09D9F4D009F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5DD4E9-0C5E-40E2-ABE6-AD2FAE8BD290}" type="slidenum">
              <a:rPr lang="sk-SK"/>
              <a:pPr/>
              <a:t>‹#›</a:t>
            </a:fld>
            <a:endParaRPr lang="sk-SK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22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2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2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922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22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23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3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3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923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23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4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924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24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02AAF-4959-42AA-8121-FEC6676307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FE810-3B69-4E6E-B4E8-DC0500F8E5A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9576E-6364-476B-9DE5-D291372C68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B6BF-3948-44DA-B628-8E91BB673D9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F7959-AD93-4EA2-ACCA-8DBF9F3FECB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3B2D-4169-4914-81B2-95D5E42457A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3E56-8316-45B8-B91B-53A7815ACE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5EAD8-AA39-40A3-B6DD-0259C90281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428B6-7AE4-454D-97FB-74DCD71C453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5575A-821F-4B26-9925-89FAC87E849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accent1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F4B65A-0A40-43ED-8AC1-F5F3D2891D31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820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0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821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821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821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1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1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sp>
            <p:nvSpPr>
              <p:cNvPr id="821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21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21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822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822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2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822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823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3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8232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823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823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823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823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3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24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824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71550" y="1844675"/>
            <a:ext cx="6983413" cy="2951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b="1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Comic Sans MS"/>
              </a:rPr>
              <a:t>Desatinné čísla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39750" y="620713"/>
            <a:ext cx="76962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sk-SK" sz="3200" dirty="0"/>
          </a:p>
          <a:p>
            <a:pPr marL="342900" indent="-342900">
              <a:spcBef>
                <a:spcPct val="20000"/>
              </a:spcBef>
            </a:pPr>
            <a:r>
              <a:rPr lang="sk-SK" sz="3200" dirty="0"/>
              <a:t>Zaokrúhli na stotiny: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sk-SK" sz="3200" dirty="0"/>
              <a:t>  </a:t>
            </a:r>
            <a:r>
              <a:rPr lang="sk-SK" sz="4000" dirty="0">
                <a:solidFill>
                  <a:srgbClr val="FF3399"/>
                </a:solidFill>
              </a:rPr>
              <a:t>7 9 4 , 7 2 4 3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 dirty="0"/>
              <a:t>					    4 zaokrúhľuje nadol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 dirty="0"/>
              <a:t>			      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 dirty="0"/>
              <a:t>				 číslo nad bodkou sa nezmení</a:t>
            </a:r>
            <a:endParaRPr lang="sk-SK" sz="3200" dirty="0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203575" y="2997200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492500" y="2420938"/>
            <a:ext cx="360363" cy="5762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 flipV="1">
            <a:off x="3851275" y="3068638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 flipV="1">
            <a:off x="3348038" y="2997200"/>
            <a:ext cx="43180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74" name="AutoShape 18" descr="Zelený mramor"/>
          <p:cNvSpPr>
            <a:spLocks noChangeArrowheads="1"/>
          </p:cNvSpPr>
          <p:nvPr/>
        </p:nvSpPr>
        <p:spPr bwMode="auto">
          <a:xfrm>
            <a:off x="7812088" y="609282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011863" y="6092825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solidFill>
                  <a:srgbClr val="006600"/>
                </a:solidFill>
              </a:rPr>
              <a:t>Výsledok je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2276475"/>
            <a:ext cx="6870700" cy="1600200"/>
          </a:xfrm>
        </p:spPr>
        <p:txBody>
          <a:bodyPr/>
          <a:lstStyle/>
          <a:p>
            <a:r>
              <a:rPr lang="sk-SK" sz="4800">
                <a:solidFill>
                  <a:srgbClr val="FF3399"/>
                </a:solidFill>
              </a:rPr>
              <a:t>794,7243 = 794,72</a:t>
            </a:r>
            <a:br>
              <a:rPr lang="sk-SK" sz="4800">
                <a:solidFill>
                  <a:srgbClr val="FF3399"/>
                </a:solidFill>
              </a:rPr>
            </a:br>
            <a:endParaRPr lang="sk-SK" sz="4800">
              <a:solidFill>
                <a:srgbClr val="FF3399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716463" y="2276475"/>
            <a:ext cx="142875" cy="2159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419475" y="2997200"/>
            <a:ext cx="144463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3333FF"/>
                </a:solidFill>
              </a:rPr>
              <a:t>Sčitovanie desatinných čísel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000099"/>
                </a:solidFill>
              </a:rPr>
              <a:t>POD SEBA</a:t>
            </a:r>
          </a:p>
          <a:p>
            <a:pPr marL="609600" indent="-609600">
              <a:buFontTx/>
              <a:buNone/>
            </a:pPr>
            <a:r>
              <a:rPr lang="sk-SK">
                <a:solidFill>
                  <a:srgbClr val="FF0066"/>
                </a:solidFill>
              </a:rPr>
              <a:t>					</a:t>
            </a:r>
            <a:r>
              <a:rPr lang="sk-SK"/>
              <a:t>4 5 7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6 </a:t>
            </a:r>
            <a:r>
              <a:rPr lang="sk-SK">
                <a:solidFill>
                  <a:srgbClr val="C0C0C0"/>
                </a:solidFill>
              </a:rPr>
              <a:t>0</a:t>
            </a:r>
          </a:p>
          <a:p>
            <a:pPr marL="609600" indent="-609600">
              <a:buFontTx/>
              <a:buNone/>
            </a:pPr>
            <a:r>
              <a:rPr lang="sk-SK"/>
              <a:t>					   8 7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2 4</a:t>
            </a:r>
          </a:p>
          <a:p>
            <a:pPr marL="609600" indent="-609600">
              <a:buFontTx/>
              <a:buNone/>
            </a:pPr>
            <a:r>
              <a:rPr lang="sk-SK"/>
              <a:t>					5 4 4 </a:t>
            </a:r>
            <a:r>
              <a:rPr lang="sk-SK">
                <a:solidFill>
                  <a:schemeClr val="tx2"/>
                </a:solidFill>
              </a:rPr>
              <a:t>,</a:t>
            </a:r>
            <a:r>
              <a:rPr lang="sk-SK"/>
              <a:t> 8 4</a:t>
            </a:r>
          </a:p>
          <a:p>
            <a:pPr marL="609600" indent="-609600">
              <a:buFontTx/>
              <a:buNone/>
            </a:pPr>
            <a:endParaRPr lang="sk-SK"/>
          </a:p>
          <a:p>
            <a:pPr marL="609600" indent="-609600">
              <a:buFontTx/>
              <a:buNone/>
            </a:pPr>
            <a:r>
              <a:rPr lang="sk-SK">
                <a:solidFill>
                  <a:srgbClr val="CC3300"/>
                </a:solidFill>
              </a:rPr>
              <a:t>Desatinné čiarky musia byť pod sebou !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4211638" y="35734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140200" y="31416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3995738" y="32845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7696200" cy="5111750"/>
          </a:xfrm>
          <a:noFill/>
          <a:ln/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sk-SK" dirty="0">
                <a:solidFill>
                  <a:srgbClr val="000099"/>
                </a:solidFill>
              </a:rPr>
              <a:t>VEDĽA SEBA</a:t>
            </a:r>
          </a:p>
          <a:p>
            <a:pPr marL="609600" indent="-609600">
              <a:buFontTx/>
              <a:buNone/>
            </a:pPr>
            <a:endParaRPr lang="sk-SK" dirty="0">
              <a:solidFill>
                <a:srgbClr val="FF0066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 sz="4000" dirty="0">
                <a:solidFill>
                  <a:srgbClr val="FF0066"/>
                </a:solidFill>
              </a:rPr>
              <a:t>4 5,2 5  + 6 5,4 </a:t>
            </a:r>
            <a:r>
              <a:rPr lang="sk-SK" sz="4000" dirty="0">
                <a:solidFill>
                  <a:srgbClr val="C0C0C0"/>
                </a:solidFill>
              </a:rPr>
              <a:t>0</a:t>
            </a:r>
            <a:r>
              <a:rPr lang="sk-SK" sz="4000" dirty="0">
                <a:solidFill>
                  <a:srgbClr val="FF0066"/>
                </a:solidFill>
              </a:rPr>
              <a:t> = 1 </a:t>
            </a:r>
            <a:r>
              <a:rPr lang="sk-SK" sz="4000" dirty="0" err="1">
                <a:solidFill>
                  <a:srgbClr val="FF0066"/>
                </a:solidFill>
              </a:rPr>
              <a:t>1</a:t>
            </a:r>
            <a:r>
              <a:rPr lang="sk-SK" sz="4000" dirty="0">
                <a:solidFill>
                  <a:srgbClr val="FF0066"/>
                </a:solidFill>
              </a:rPr>
              <a:t> 0,6 5</a:t>
            </a:r>
          </a:p>
          <a:p>
            <a:pPr marL="609600" indent="-609600" algn="ctr">
              <a:buFontTx/>
              <a:buNone/>
            </a:pPr>
            <a:endParaRPr lang="sk-SK" sz="4000" dirty="0">
              <a:solidFill>
                <a:srgbClr val="FF0066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 dirty="0"/>
              <a:t>Sčítavame stotiny so stotinami,</a:t>
            </a:r>
          </a:p>
          <a:p>
            <a:pPr marL="609600" indent="-609600" algn="ctr">
              <a:buFontTx/>
              <a:buNone/>
            </a:pPr>
            <a:r>
              <a:rPr lang="sk-SK" dirty="0"/>
              <a:t>desatiny s desatinami,</a:t>
            </a:r>
          </a:p>
          <a:p>
            <a:pPr marL="609600" indent="-609600" algn="ctr">
              <a:buFontTx/>
              <a:buNone/>
            </a:pPr>
            <a:r>
              <a:rPr lang="sk-SK" dirty="0"/>
              <a:t>jednotky s jednotkami,....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124075" y="1916113"/>
            <a:ext cx="503238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500563" y="1989138"/>
            <a:ext cx="503237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019925" y="1916113"/>
            <a:ext cx="503238" cy="649287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1692275" y="1916113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4067175" y="1916113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588125" y="1844675"/>
            <a:ext cx="431800" cy="72072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000"/>
                            </p:stCondLst>
                            <p:childTnLst>
                              <p:par>
                                <p:cTn id="48" presetID="2" presetClass="entr" presetSubtype="1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0"/>
                            </p:stCondLst>
                            <p:childTnLst>
                              <p:par>
                                <p:cTn id="5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00"/>
                            </p:stCondLst>
                            <p:childTnLst>
                              <p:par>
                                <p:cTn id="5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0"/>
                            </p:stCondLst>
                            <p:childTnLst>
                              <p:par>
                                <p:cTn id="6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0"/>
                            </p:stCondLst>
                            <p:childTnLst>
                              <p:par>
                                <p:cTn id="7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3333FF"/>
                </a:solidFill>
              </a:rPr>
              <a:t>Odčítanie desatinných </a:t>
            </a:r>
            <a:r>
              <a:rPr lang="sk-SK" dirty="0" smtClean="0">
                <a:solidFill>
                  <a:srgbClr val="3333FF"/>
                </a:solidFill>
              </a:rPr>
              <a:t>čísel pod seba</a:t>
            </a:r>
            <a:endParaRPr lang="sk-SK" dirty="0">
              <a:solidFill>
                <a:srgbClr val="3333FF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dirty="0"/>
              <a:t> </a:t>
            </a:r>
          </a:p>
          <a:p>
            <a:pPr>
              <a:buFontTx/>
              <a:buNone/>
            </a:pPr>
            <a:r>
              <a:rPr lang="sk-SK" dirty="0">
                <a:solidFill>
                  <a:schemeClr val="tx2"/>
                </a:solidFill>
              </a:rPr>
              <a:t>1 4 8 , 6 </a:t>
            </a:r>
            <a:r>
              <a:rPr lang="sk-SK" dirty="0" smtClean="0">
                <a:solidFill>
                  <a:schemeClr val="tx2"/>
                </a:solidFill>
              </a:rPr>
              <a:t>5			148, 6</a:t>
            </a:r>
            <a:endParaRPr lang="sk-SK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sk-SK" dirty="0">
                <a:solidFill>
                  <a:schemeClr val="tx2"/>
                </a:solidFill>
              </a:rPr>
              <a:t>5 4 , 5 </a:t>
            </a:r>
            <a:r>
              <a:rPr lang="sk-SK" dirty="0" smtClean="0">
                <a:solidFill>
                  <a:schemeClr val="tx2"/>
                </a:solidFill>
              </a:rPr>
              <a:t>1			- 54, 51	</a:t>
            </a:r>
            <a:endParaRPr lang="sk-SK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sk-SK" dirty="0">
                <a:solidFill>
                  <a:schemeClr val="tx2"/>
                </a:solidFill>
              </a:rPr>
              <a:t>   9 4 ,  1 </a:t>
            </a:r>
            <a:r>
              <a:rPr lang="sk-SK" dirty="0" smtClean="0">
                <a:solidFill>
                  <a:schemeClr val="tx2"/>
                </a:solidFill>
              </a:rPr>
              <a:t>4			  94, 09</a:t>
            </a:r>
            <a:endParaRPr lang="sk-SK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endParaRPr lang="sk-SK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r>
              <a:rPr lang="sk-SK" dirty="0">
                <a:solidFill>
                  <a:srgbClr val="CC3300"/>
                </a:solidFill>
              </a:rPr>
              <a:t>Desatinné čiarky musia byť pod sebou !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611560" y="3573016"/>
            <a:ext cx="2735263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644008" y="3573016"/>
            <a:ext cx="2735263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3333FF"/>
                </a:solidFill>
              </a:rPr>
              <a:t>Odčítanie desatinných </a:t>
            </a:r>
            <a:r>
              <a:rPr lang="sk-SK" dirty="0" smtClean="0">
                <a:solidFill>
                  <a:srgbClr val="3333FF"/>
                </a:solidFill>
              </a:rPr>
              <a:t>čísel vedľa seba</a:t>
            </a:r>
            <a:endParaRPr lang="sk-SK" dirty="0">
              <a:solidFill>
                <a:srgbClr val="3333FF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204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sk-SK" dirty="0"/>
              <a:t> </a:t>
            </a:r>
          </a:p>
          <a:p>
            <a:pPr algn="ctr">
              <a:buFontTx/>
              <a:buNone/>
            </a:pPr>
            <a:r>
              <a:rPr lang="sk-SK" dirty="0">
                <a:solidFill>
                  <a:schemeClr val="tx2"/>
                </a:solidFill>
              </a:rPr>
              <a:t>1 4 </a:t>
            </a:r>
            <a:r>
              <a:rPr lang="sk-SK" dirty="0" smtClean="0">
                <a:solidFill>
                  <a:schemeClr val="tx2"/>
                </a:solidFill>
              </a:rPr>
              <a:t>8, </a:t>
            </a:r>
            <a:r>
              <a:rPr lang="sk-SK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6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smtClean="0">
                <a:solidFill>
                  <a:srgbClr val="0070C0"/>
                </a:solidFill>
              </a:rPr>
              <a:t>5</a:t>
            </a:r>
            <a:r>
              <a:rPr lang="sk-SK" dirty="0" smtClean="0">
                <a:solidFill>
                  <a:schemeClr val="tx2"/>
                </a:solidFill>
              </a:rPr>
              <a:t> - 5 4, </a:t>
            </a:r>
            <a:r>
              <a:rPr lang="sk-SK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5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smtClean="0">
                <a:solidFill>
                  <a:srgbClr val="0070C0"/>
                </a:solidFill>
              </a:rPr>
              <a:t>1</a:t>
            </a:r>
            <a:r>
              <a:rPr lang="sk-SK" dirty="0" smtClean="0">
                <a:solidFill>
                  <a:schemeClr val="tx2"/>
                </a:solidFill>
              </a:rPr>
              <a:t> = 9 4, </a:t>
            </a:r>
            <a:r>
              <a:rPr lang="sk-SK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1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smtClean="0">
                <a:solidFill>
                  <a:srgbClr val="0070C0"/>
                </a:solidFill>
              </a:rPr>
              <a:t>4</a:t>
            </a:r>
          </a:p>
          <a:p>
            <a:pPr algn="ctr">
              <a:buFontTx/>
              <a:buNone/>
            </a:pPr>
            <a:endParaRPr lang="sk-SK" dirty="0" smtClean="0">
              <a:solidFill>
                <a:srgbClr val="0070C0"/>
              </a:solidFill>
            </a:endParaRPr>
          </a:p>
          <a:p>
            <a:pPr algn="ctr">
              <a:buFontTx/>
              <a:buNone/>
            </a:pPr>
            <a:r>
              <a:rPr lang="sk-SK" dirty="0" smtClean="0">
                <a:solidFill>
                  <a:srgbClr val="0070C0"/>
                </a:solidFill>
              </a:rPr>
              <a:t>1 4 8, </a:t>
            </a:r>
            <a:r>
              <a:rPr lang="sk-SK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6</a:t>
            </a:r>
            <a:r>
              <a:rPr lang="sk-SK" dirty="0" smtClean="0">
                <a:solidFill>
                  <a:srgbClr val="008000"/>
                </a:solidFill>
              </a:rPr>
              <a:t>  </a:t>
            </a:r>
            <a:r>
              <a:rPr lang="sk-SK" dirty="0" smtClean="0">
                <a:solidFill>
                  <a:srgbClr val="0070C0"/>
                </a:solidFill>
              </a:rPr>
              <a:t>  - 5 4, </a:t>
            </a:r>
            <a:r>
              <a:rPr lang="sk-SK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5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smtClean="0">
                <a:solidFill>
                  <a:srgbClr val="008000"/>
                </a:solidFill>
              </a:rPr>
              <a:t>1</a:t>
            </a:r>
            <a:r>
              <a:rPr lang="sk-SK" dirty="0" smtClean="0">
                <a:solidFill>
                  <a:srgbClr val="0070C0"/>
                </a:solidFill>
              </a:rPr>
              <a:t> = 9 2, </a:t>
            </a:r>
            <a:r>
              <a:rPr lang="sk-SK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0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smtClean="0">
                <a:solidFill>
                  <a:srgbClr val="008000"/>
                </a:solidFill>
              </a:rPr>
              <a:t>9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8000"/>
                </a:solidFill>
              </a:rPr>
              <a:t>Hravá matematika – PZ: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8000"/>
                </a:solidFill>
              </a:rPr>
              <a:t>			 strana 52/43, 46</a:t>
            </a:r>
          </a:p>
          <a:p>
            <a:pPr algn="just">
              <a:buFontTx/>
              <a:buNone/>
            </a:pPr>
            <a:r>
              <a:rPr lang="sk-SK" smtClean="0">
                <a:solidFill>
                  <a:srgbClr val="008000"/>
                </a:solidFill>
              </a:rPr>
              <a:t>			 strana 51/42</a:t>
            </a:r>
            <a:endParaRPr lang="sk-SK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endParaRPr lang="sk-SK" dirty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sk-SK" dirty="0">
                <a:solidFill>
                  <a:schemeClr val="tx2"/>
                </a:solidFill>
              </a:rPr>
              <a:t>   </a:t>
            </a:r>
          </a:p>
          <a:p>
            <a:pPr algn="ctr">
              <a:buFontTx/>
              <a:buNone/>
            </a:pPr>
            <a:endParaRPr lang="sk-SK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72344"/>
          </a:xfrm>
        </p:spPr>
        <p:txBody>
          <a:bodyPr/>
          <a:lstStyle/>
          <a:p>
            <a:r>
              <a:rPr lang="sk-SK" sz="3600" dirty="0" smtClean="0">
                <a:solidFill>
                  <a:srgbClr val="3333FF"/>
                </a:solidFill>
              </a:rPr>
              <a:t>Násobenie desatinného čísla 10, 100, </a:t>
            </a:r>
            <a:r>
              <a:rPr lang="sk-SK" sz="4000" dirty="0" smtClean="0">
                <a:solidFill>
                  <a:srgbClr val="3333FF"/>
                </a:solidFill>
              </a:rPr>
              <a:t>....</a:t>
            </a:r>
            <a:endParaRPr lang="sk-SK" sz="4000" dirty="0">
              <a:solidFill>
                <a:srgbClr val="3333F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085184"/>
          </a:xfrm>
        </p:spPr>
        <p:txBody>
          <a:bodyPr/>
          <a:lstStyle/>
          <a:p>
            <a:pPr algn="just"/>
            <a:r>
              <a:rPr lang="sk-SK" dirty="0" smtClean="0"/>
              <a:t>Pri násobení desatinného čísla </a:t>
            </a:r>
            <a:r>
              <a:rPr lang="sk-SK" dirty="0" smtClean="0">
                <a:solidFill>
                  <a:srgbClr val="FF0000"/>
                </a:solidFill>
              </a:rPr>
              <a:t>desiatimi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posunieme desatinnú čiarku vo výsledku – súčine o jedno miesto doprava</a:t>
            </a:r>
            <a:r>
              <a:rPr lang="sk-SK" dirty="0" smtClean="0"/>
              <a:t>. Ak násobíme </a:t>
            </a:r>
            <a:r>
              <a:rPr lang="sk-SK" dirty="0" err="1" smtClean="0">
                <a:solidFill>
                  <a:srgbClr val="FF0000"/>
                </a:solidFill>
              </a:rPr>
              <a:t>stomi</a:t>
            </a:r>
            <a:r>
              <a:rPr lang="sk-SK" dirty="0" smtClean="0">
                <a:solidFill>
                  <a:srgbClr val="FF0000"/>
                </a:solidFill>
              </a:rPr>
              <a:t>,</a:t>
            </a:r>
            <a:r>
              <a:rPr lang="sk-SK" dirty="0" smtClean="0"/>
              <a:t> posunieme desatinnú čiarku </a:t>
            </a:r>
            <a:r>
              <a:rPr lang="sk-SK" dirty="0" smtClean="0">
                <a:solidFill>
                  <a:srgbClr val="FF0000"/>
                </a:solidFill>
              </a:rPr>
              <a:t>o dve miesta </a:t>
            </a:r>
            <a:r>
              <a:rPr lang="sk-SK" dirty="0" smtClean="0"/>
              <a:t>doprava atď. </a:t>
            </a:r>
            <a:r>
              <a:rPr lang="sk-SK" b="1" dirty="0" smtClean="0"/>
              <a:t>Desatinnú čiarku posunieme doprava o toľko miest, koľko núl má číslo, ktorým násobíme.</a:t>
            </a:r>
          </a:p>
          <a:p>
            <a:pPr marL="514350" indent="-514350" algn="just">
              <a:buAutoNum type="alphaLcParenR"/>
            </a:pPr>
            <a:r>
              <a:rPr lang="sk-SK" b="1" dirty="0" smtClean="0"/>
              <a:t>12</a:t>
            </a:r>
            <a:r>
              <a:rPr lang="sk-SK" b="1" dirty="0" smtClean="0">
                <a:solidFill>
                  <a:srgbClr val="00B0F0"/>
                </a:solidFill>
              </a:rPr>
              <a:t>,</a:t>
            </a:r>
            <a:r>
              <a:rPr lang="sk-SK" b="1" dirty="0" smtClean="0">
                <a:solidFill>
                  <a:srgbClr val="FF0066"/>
                </a:solidFill>
              </a:rPr>
              <a:t>4</a:t>
            </a:r>
            <a:r>
              <a:rPr lang="sk-SK" b="1" dirty="0" smtClean="0"/>
              <a:t>5 .</a:t>
            </a:r>
            <a:r>
              <a:rPr lang="sk-SK" b="1" dirty="0" smtClean="0">
                <a:solidFill>
                  <a:srgbClr val="FF3399"/>
                </a:solidFill>
              </a:rPr>
              <a:t>10</a:t>
            </a:r>
            <a:r>
              <a:rPr lang="sk-SK" b="1" dirty="0" smtClean="0"/>
              <a:t> = 12</a:t>
            </a:r>
            <a:r>
              <a:rPr lang="sk-SK" b="1" dirty="0" smtClean="0">
                <a:solidFill>
                  <a:srgbClr val="FF0066"/>
                </a:solidFill>
              </a:rPr>
              <a:t>4</a:t>
            </a:r>
            <a:r>
              <a:rPr lang="sk-SK" b="1" dirty="0" smtClean="0">
                <a:solidFill>
                  <a:srgbClr val="00B0F0"/>
                </a:solidFill>
              </a:rPr>
              <a:t>,</a:t>
            </a:r>
            <a:r>
              <a:rPr lang="sk-SK" b="1" dirty="0" smtClean="0"/>
              <a:t>5 </a:t>
            </a:r>
          </a:p>
          <a:p>
            <a:pPr marL="514350" indent="-514350" algn="just">
              <a:buAutoNum type="alphaLcParenR"/>
            </a:pPr>
            <a:r>
              <a:rPr lang="sk-SK" b="1" dirty="0" smtClean="0"/>
              <a:t> 0</a:t>
            </a:r>
            <a:r>
              <a:rPr lang="sk-SK" b="1" dirty="0" smtClean="0">
                <a:solidFill>
                  <a:srgbClr val="FF0000"/>
                </a:solidFill>
              </a:rPr>
              <a:t>,</a:t>
            </a:r>
            <a:r>
              <a:rPr lang="sk-SK" b="1" dirty="0" smtClean="0">
                <a:solidFill>
                  <a:srgbClr val="FF0066"/>
                </a:solidFill>
              </a:rPr>
              <a:t>01</a:t>
            </a:r>
            <a:r>
              <a:rPr lang="sk-SK" b="1" dirty="0" smtClean="0"/>
              <a:t>2 . </a:t>
            </a:r>
            <a:r>
              <a:rPr lang="sk-SK" b="1" dirty="0" smtClean="0">
                <a:solidFill>
                  <a:srgbClr val="FF3399"/>
                </a:solidFill>
              </a:rPr>
              <a:t>100 </a:t>
            </a:r>
            <a:r>
              <a:rPr lang="sk-SK" b="1" dirty="0" smtClean="0"/>
              <a:t>=</a:t>
            </a:r>
            <a:r>
              <a:rPr lang="sk-SK" b="1" dirty="0" smtClean="0">
                <a:solidFill>
                  <a:srgbClr val="FF3399"/>
                </a:solidFill>
              </a:rPr>
              <a:t> </a:t>
            </a:r>
            <a:r>
              <a:rPr lang="sk-SK" b="1" dirty="0" smtClean="0">
                <a:solidFill>
                  <a:srgbClr val="FF0066"/>
                </a:solidFill>
              </a:rPr>
              <a:t>1</a:t>
            </a:r>
            <a:r>
              <a:rPr lang="sk-SK" b="1" dirty="0" smtClean="0">
                <a:solidFill>
                  <a:srgbClr val="FF0000"/>
                </a:solidFill>
              </a:rPr>
              <a:t>,</a:t>
            </a:r>
            <a:r>
              <a:rPr lang="sk-SK" b="1" dirty="0" smtClean="0"/>
              <a:t>2</a:t>
            </a:r>
            <a:r>
              <a:rPr lang="sk-SK" b="1" dirty="0" smtClean="0">
                <a:solidFill>
                  <a:srgbClr val="FF3399"/>
                </a:solidFill>
              </a:rPr>
              <a:t> </a:t>
            </a:r>
            <a:endParaRPr lang="sk-SK" b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72344"/>
          </a:xfrm>
        </p:spPr>
        <p:txBody>
          <a:bodyPr/>
          <a:lstStyle/>
          <a:p>
            <a:r>
              <a:rPr lang="sk-SK" sz="3600" dirty="0" smtClean="0">
                <a:solidFill>
                  <a:srgbClr val="3333FF"/>
                </a:solidFill>
              </a:rPr>
              <a:t>Delenie desatinného čísla 10, 100, </a:t>
            </a:r>
            <a:r>
              <a:rPr lang="sk-SK" sz="4000" dirty="0" smtClean="0">
                <a:solidFill>
                  <a:srgbClr val="3333FF"/>
                </a:solidFill>
              </a:rPr>
              <a:t>....</a:t>
            </a:r>
            <a:endParaRPr lang="sk-SK" sz="4000" dirty="0">
              <a:solidFill>
                <a:srgbClr val="3333F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085184"/>
          </a:xfrm>
        </p:spPr>
        <p:txBody>
          <a:bodyPr/>
          <a:lstStyle/>
          <a:p>
            <a:pPr algn="just"/>
            <a:r>
              <a:rPr lang="sk-SK" dirty="0" smtClean="0"/>
              <a:t>Pri delení desatinného čísla </a:t>
            </a:r>
            <a:r>
              <a:rPr lang="sk-SK" dirty="0" smtClean="0">
                <a:solidFill>
                  <a:srgbClr val="FF0000"/>
                </a:solidFill>
              </a:rPr>
              <a:t>desiatimi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posunieme desatinnú čiarku vo výsledku – súčine o jedno miesto doľava</a:t>
            </a:r>
            <a:r>
              <a:rPr lang="sk-SK" dirty="0" smtClean="0"/>
              <a:t>. Ak delíme </a:t>
            </a:r>
            <a:r>
              <a:rPr lang="sk-SK" dirty="0" err="1" smtClean="0">
                <a:solidFill>
                  <a:srgbClr val="FF0000"/>
                </a:solidFill>
              </a:rPr>
              <a:t>stomi</a:t>
            </a:r>
            <a:r>
              <a:rPr lang="sk-SK" dirty="0" smtClean="0">
                <a:solidFill>
                  <a:srgbClr val="FF0000"/>
                </a:solidFill>
              </a:rPr>
              <a:t>,</a:t>
            </a:r>
            <a:r>
              <a:rPr lang="sk-SK" dirty="0" smtClean="0"/>
              <a:t> posunieme desatinnú čiarku </a:t>
            </a:r>
            <a:r>
              <a:rPr lang="sk-SK" dirty="0" smtClean="0">
                <a:solidFill>
                  <a:srgbClr val="FF0000"/>
                </a:solidFill>
              </a:rPr>
              <a:t>o dve miesta </a:t>
            </a:r>
            <a:r>
              <a:rPr lang="sk-SK" dirty="0" smtClean="0"/>
              <a:t>doľava atď. </a:t>
            </a:r>
            <a:r>
              <a:rPr lang="sk-SK" b="1" dirty="0" smtClean="0"/>
              <a:t>Desatinnú čiarku posunieme doľava o toľko miest, koľko núl má číslo, ktorým delíme.</a:t>
            </a:r>
          </a:p>
          <a:p>
            <a:pPr marL="514350" indent="-514350" algn="just">
              <a:buAutoNum type="alphaLcParenR"/>
            </a:pPr>
            <a:r>
              <a:rPr lang="sk-SK" b="1" dirty="0" smtClean="0"/>
              <a:t>1</a:t>
            </a:r>
            <a:r>
              <a:rPr lang="sk-SK" b="1" dirty="0" smtClean="0">
                <a:solidFill>
                  <a:srgbClr val="FF0066"/>
                </a:solidFill>
              </a:rPr>
              <a:t>2</a:t>
            </a:r>
            <a:r>
              <a:rPr lang="sk-SK" b="1" dirty="0" smtClean="0">
                <a:solidFill>
                  <a:srgbClr val="00B0F0"/>
                </a:solidFill>
              </a:rPr>
              <a:t>,</a:t>
            </a:r>
            <a:r>
              <a:rPr lang="sk-SK" b="1" dirty="0" smtClean="0"/>
              <a:t>45 : </a:t>
            </a:r>
            <a:r>
              <a:rPr lang="sk-SK" b="1" dirty="0" smtClean="0">
                <a:solidFill>
                  <a:srgbClr val="FF3399"/>
                </a:solidFill>
              </a:rPr>
              <a:t>10</a:t>
            </a:r>
            <a:r>
              <a:rPr lang="sk-SK" b="1" dirty="0" smtClean="0"/>
              <a:t> = 1</a:t>
            </a:r>
            <a:r>
              <a:rPr lang="sk-SK" b="1" dirty="0" smtClean="0">
                <a:solidFill>
                  <a:srgbClr val="00B0F0"/>
                </a:solidFill>
              </a:rPr>
              <a:t>,</a:t>
            </a:r>
            <a:r>
              <a:rPr lang="sk-SK" b="1" dirty="0" smtClean="0">
                <a:solidFill>
                  <a:srgbClr val="FF3399"/>
                </a:solidFill>
              </a:rPr>
              <a:t>2</a:t>
            </a:r>
            <a:r>
              <a:rPr lang="sk-SK" b="1" dirty="0" smtClean="0"/>
              <a:t>45 </a:t>
            </a:r>
          </a:p>
          <a:p>
            <a:pPr marL="514350" indent="-514350" algn="just">
              <a:buAutoNum type="alphaLcParenR"/>
            </a:pPr>
            <a:r>
              <a:rPr lang="sk-SK" b="1" dirty="0" smtClean="0"/>
              <a:t> </a:t>
            </a:r>
            <a:r>
              <a:rPr lang="sk-SK" b="1" dirty="0" smtClean="0">
                <a:solidFill>
                  <a:srgbClr val="FF0066"/>
                </a:solidFill>
              </a:rPr>
              <a:t>0</a:t>
            </a:r>
            <a:r>
              <a:rPr lang="sk-SK" b="1" dirty="0" smtClean="0">
                <a:solidFill>
                  <a:srgbClr val="FF0000"/>
                </a:solidFill>
              </a:rPr>
              <a:t>,</a:t>
            </a:r>
            <a:r>
              <a:rPr lang="sk-SK" b="1" dirty="0" smtClean="0"/>
              <a:t>012 : </a:t>
            </a:r>
            <a:r>
              <a:rPr lang="sk-SK" b="1" dirty="0" smtClean="0">
                <a:solidFill>
                  <a:srgbClr val="FF3399"/>
                </a:solidFill>
              </a:rPr>
              <a:t>100 </a:t>
            </a:r>
            <a:r>
              <a:rPr lang="sk-SK" b="1" dirty="0" smtClean="0"/>
              <a:t>=</a:t>
            </a:r>
            <a:r>
              <a:rPr lang="sk-SK" b="1" dirty="0" smtClean="0">
                <a:solidFill>
                  <a:srgbClr val="FF3399"/>
                </a:solidFill>
              </a:rPr>
              <a:t> 0</a:t>
            </a:r>
            <a:r>
              <a:rPr lang="sk-SK" b="1" dirty="0" smtClean="0">
                <a:solidFill>
                  <a:srgbClr val="FF0000"/>
                </a:solidFill>
              </a:rPr>
              <a:t>,</a:t>
            </a:r>
            <a:r>
              <a:rPr lang="sk-SK" b="1" dirty="0" smtClean="0">
                <a:solidFill>
                  <a:srgbClr val="FF3399"/>
                </a:solidFill>
              </a:rPr>
              <a:t>0</a:t>
            </a:r>
            <a:r>
              <a:rPr lang="sk-SK" b="1" dirty="0" smtClean="0">
                <a:solidFill>
                  <a:srgbClr val="FF0066"/>
                </a:solidFill>
              </a:rPr>
              <a:t>0</a:t>
            </a:r>
            <a:r>
              <a:rPr lang="sk-SK" b="1" dirty="0" smtClean="0"/>
              <a:t>012</a:t>
            </a:r>
            <a:r>
              <a:rPr lang="sk-SK" b="1" dirty="0" smtClean="0">
                <a:solidFill>
                  <a:srgbClr val="FF3399"/>
                </a:solidFill>
              </a:rPr>
              <a:t> </a:t>
            </a:r>
            <a:endParaRPr lang="sk-SK" b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79512" y="260648"/>
            <a:ext cx="8964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i="1" dirty="0" smtClean="0"/>
              <a:t>1. Vynásob: </a:t>
            </a:r>
          </a:p>
          <a:p>
            <a:r>
              <a:rPr lang="sk-SK" sz="3200" dirty="0" smtClean="0"/>
              <a:t>2,569 . 100 </a:t>
            </a:r>
            <a:r>
              <a:rPr lang="sk-SK" sz="3200" dirty="0" smtClean="0"/>
              <a:t>=				100 </a:t>
            </a:r>
            <a:r>
              <a:rPr lang="sk-SK" sz="3200" dirty="0" smtClean="0"/>
              <a:t>. 5,5 = </a:t>
            </a:r>
            <a:endParaRPr lang="sk-SK" sz="3200" dirty="0" smtClean="0"/>
          </a:p>
          <a:p>
            <a:r>
              <a:rPr lang="sk-SK" sz="3200" dirty="0" smtClean="0"/>
              <a:t>2,5 </a:t>
            </a:r>
            <a:r>
              <a:rPr lang="sk-SK" sz="3200" dirty="0" smtClean="0"/>
              <a:t>. 100 = </a:t>
            </a:r>
            <a:r>
              <a:rPr lang="sk-SK" sz="3200" dirty="0" smtClean="0"/>
              <a:t>				10 </a:t>
            </a:r>
            <a:r>
              <a:rPr lang="sk-SK" sz="3200" dirty="0" smtClean="0"/>
              <a:t>. 6,29 = </a:t>
            </a:r>
            <a:endParaRPr lang="sk-SK" sz="3200" dirty="0" smtClean="0"/>
          </a:p>
          <a:p>
            <a:r>
              <a:rPr lang="sk-SK" sz="3200" dirty="0" smtClean="0"/>
              <a:t>9,55 </a:t>
            </a:r>
            <a:r>
              <a:rPr lang="sk-SK" sz="3200" dirty="0" smtClean="0"/>
              <a:t>. 100 = </a:t>
            </a:r>
            <a:r>
              <a:rPr lang="sk-SK" sz="3200" dirty="0" smtClean="0"/>
              <a:t>				10 </a:t>
            </a:r>
            <a:r>
              <a:rPr lang="sk-SK" sz="3200" dirty="0" smtClean="0"/>
              <a:t>. 366,2 = </a:t>
            </a:r>
            <a:endParaRPr lang="sk-SK" sz="3200" dirty="0" smtClean="0"/>
          </a:p>
          <a:p>
            <a:r>
              <a:rPr lang="sk-SK" sz="3200" dirty="0" smtClean="0"/>
              <a:t>5,48 </a:t>
            </a:r>
            <a:r>
              <a:rPr lang="sk-SK" sz="3200" dirty="0" smtClean="0"/>
              <a:t>. 100 = </a:t>
            </a:r>
            <a:r>
              <a:rPr lang="sk-SK" sz="3200" dirty="0" smtClean="0"/>
              <a:t>				41,8 </a:t>
            </a:r>
            <a:r>
              <a:rPr lang="sk-SK" sz="3200" dirty="0" smtClean="0"/>
              <a:t>. 1000 = </a:t>
            </a:r>
          </a:p>
          <a:p>
            <a:r>
              <a:rPr lang="sk-SK" sz="3200" dirty="0" smtClean="0"/>
              <a:t>0,3 . 10 = </a:t>
            </a:r>
            <a:r>
              <a:rPr lang="sk-SK" sz="3200" dirty="0" smtClean="0"/>
              <a:t>				105,2 </a:t>
            </a:r>
            <a:r>
              <a:rPr lang="sk-SK" sz="3200" dirty="0" smtClean="0"/>
              <a:t>. 10 = </a:t>
            </a:r>
            <a:endParaRPr lang="sk-SK" sz="3200" dirty="0" smtClean="0"/>
          </a:p>
          <a:p>
            <a:r>
              <a:rPr lang="sk-SK" sz="3200" dirty="0" smtClean="0"/>
              <a:t>0,55 </a:t>
            </a:r>
            <a:r>
              <a:rPr lang="sk-SK" sz="3200" dirty="0" smtClean="0"/>
              <a:t>. 10 </a:t>
            </a:r>
            <a:r>
              <a:rPr lang="sk-SK" sz="3200" dirty="0" smtClean="0"/>
              <a:t>=				8,59 </a:t>
            </a:r>
            <a:r>
              <a:rPr lang="sk-SK" sz="3200" dirty="0" smtClean="0"/>
              <a:t>. 1000 = </a:t>
            </a:r>
          </a:p>
          <a:p>
            <a:r>
              <a:rPr lang="sk-SK" sz="3200" dirty="0" smtClean="0"/>
              <a:t>0,32 </a:t>
            </a:r>
            <a:r>
              <a:rPr lang="sk-SK" sz="3200" dirty="0" smtClean="0"/>
              <a:t>. 1000 = </a:t>
            </a:r>
            <a:r>
              <a:rPr lang="sk-SK" sz="3200" dirty="0" smtClean="0"/>
              <a:t>				3,5 </a:t>
            </a:r>
            <a:r>
              <a:rPr lang="sk-SK" sz="3200" dirty="0" smtClean="0"/>
              <a:t>. 1000 = </a:t>
            </a:r>
          </a:p>
          <a:p>
            <a:r>
              <a:rPr lang="sk-SK" sz="3200" dirty="0" smtClean="0"/>
              <a:t>7,55 </a:t>
            </a:r>
            <a:r>
              <a:rPr lang="sk-SK" sz="3200" dirty="0" smtClean="0"/>
              <a:t>. 10 </a:t>
            </a:r>
            <a:r>
              <a:rPr lang="sk-SK" sz="3200" dirty="0" smtClean="0"/>
              <a:t>=				1000 </a:t>
            </a:r>
            <a:r>
              <a:rPr lang="sk-SK" sz="3200" dirty="0" smtClean="0"/>
              <a:t>. 4,4 </a:t>
            </a:r>
            <a:r>
              <a:rPr lang="sk-SK" sz="3200" dirty="0" smtClean="0"/>
              <a:t>=</a:t>
            </a:r>
            <a:endParaRPr lang="sk-SK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79512" y="548681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i="1" dirty="0" smtClean="0"/>
              <a:t>2. Vydeľ:</a:t>
            </a:r>
          </a:p>
          <a:p>
            <a:r>
              <a:rPr lang="sk-SK" sz="3200" dirty="0" smtClean="0"/>
              <a:t>10,2 : 10 = </a:t>
            </a:r>
            <a:r>
              <a:rPr lang="sk-SK" sz="3200" dirty="0" smtClean="0"/>
              <a:t>			132,5 </a:t>
            </a:r>
            <a:r>
              <a:rPr lang="sk-SK" sz="3200" dirty="0" smtClean="0"/>
              <a:t>: 10 = </a:t>
            </a:r>
            <a:endParaRPr lang="sk-SK" sz="3200" dirty="0" smtClean="0"/>
          </a:p>
          <a:p>
            <a:r>
              <a:rPr lang="sk-SK" sz="3200" dirty="0" smtClean="0"/>
              <a:t>21,4 </a:t>
            </a:r>
            <a:r>
              <a:rPr lang="sk-SK" sz="3200" dirty="0" smtClean="0"/>
              <a:t>: 10 = </a:t>
            </a:r>
            <a:r>
              <a:rPr lang="sk-SK" sz="3200" dirty="0" smtClean="0"/>
              <a:t>			15,48 </a:t>
            </a:r>
            <a:r>
              <a:rPr lang="sk-SK" sz="3200" dirty="0" smtClean="0"/>
              <a:t>: 10 = </a:t>
            </a:r>
          </a:p>
          <a:p>
            <a:r>
              <a:rPr lang="sk-SK" sz="3200" dirty="0" smtClean="0"/>
              <a:t>0,06 </a:t>
            </a:r>
            <a:r>
              <a:rPr lang="sk-SK" sz="3200" dirty="0" smtClean="0"/>
              <a:t>: 10 = </a:t>
            </a:r>
            <a:r>
              <a:rPr lang="sk-SK" sz="3200" dirty="0" smtClean="0"/>
              <a:t>			6,07 </a:t>
            </a:r>
            <a:r>
              <a:rPr lang="sk-SK" sz="3200" dirty="0" smtClean="0"/>
              <a:t>: 100 = </a:t>
            </a:r>
          </a:p>
          <a:p>
            <a:r>
              <a:rPr lang="sk-SK" sz="3200" dirty="0" smtClean="0"/>
              <a:t>624,3 : 100 = </a:t>
            </a:r>
            <a:r>
              <a:rPr lang="sk-SK" sz="3200" dirty="0" smtClean="0"/>
              <a:t>			6,1 </a:t>
            </a:r>
            <a:r>
              <a:rPr lang="sk-SK" sz="3200" dirty="0" smtClean="0"/>
              <a:t>: 100 = </a:t>
            </a:r>
            <a:endParaRPr lang="sk-SK" sz="3200" dirty="0" smtClean="0"/>
          </a:p>
          <a:p>
            <a:r>
              <a:rPr lang="sk-SK" sz="3200" dirty="0" smtClean="0"/>
              <a:t>9 </a:t>
            </a:r>
            <a:r>
              <a:rPr lang="sk-SK" sz="3200" dirty="0" smtClean="0"/>
              <a:t>: 100 = </a:t>
            </a:r>
            <a:r>
              <a:rPr lang="sk-SK" sz="3200" dirty="0" smtClean="0"/>
              <a:t>				6259,2 </a:t>
            </a:r>
            <a:r>
              <a:rPr lang="sk-SK" sz="3200" dirty="0" smtClean="0"/>
              <a:t>: 1000 = 795,2 : 1000 = </a:t>
            </a:r>
            <a:r>
              <a:rPr lang="sk-SK" sz="3200" dirty="0" smtClean="0"/>
              <a:t>		1,4 </a:t>
            </a:r>
            <a:r>
              <a:rPr lang="sk-SK" sz="3200" dirty="0" smtClean="0"/>
              <a:t>: 1000 = </a:t>
            </a:r>
          </a:p>
          <a:p>
            <a:r>
              <a:rPr lang="sk-SK" sz="3200" dirty="0" smtClean="0"/>
              <a:t>10,2 : 10 = </a:t>
            </a:r>
            <a:r>
              <a:rPr lang="sk-SK" sz="3200" dirty="0" smtClean="0"/>
              <a:t>			132,5 </a:t>
            </a:r>
            <a:r>
              <a:rPr lang="sk-SK" sz="3200" dirty="0" smtClean="0"/>
              <a:t>: 10 </a:t>
            </a:r>
            <a:r>
              <a:rPr lang="sk-SK" sz="3200" dirty="0" smtClean="0"/>
              <a:t>=</a:t>
            </a:r>
          </a:p>
          <a:p>
            <a:r>
              <a:rPr lang="sk-SK" sz="3200" smtClean="0"/>
              <a:t>31,6 </a:t>
            </a:r>
            <a:r>
              <a:rPr lang="sk-SK" sz="3200" dirty="0" smtClean="0"/>
              <a:t>: 10 </a:t>
            </a:r>
            <a:r>
              <a:rPr lang="sk-SK" sz="3200" smtClean="0"/>
              <a:t>= </a:t>
            </a:r>
            <a:r>
              <a:rPr lang="sk-SK" sz="3200" smtClean="0"/>
              <a:t>			0,123 : 10 = </a:t>
            </a:r>
            <a:endParaRPr lang="sk-SK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8000">
                <a:solidFill>
                  <a:schemeClr val="tx2"/>
                </a:solidFill>
              </a:rPr>
              <a:t>Obsah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Desatinné číslo.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Porovnávanie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Zaokrúhľovanie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Sčitovanie desatinných čísel.</a:t>
            </a:r>
          </a:p>
          <a:p>
            <a:pPr marL="609600" indent="-609600">
              <a:buFontTx/>
              <a:buAutoNum type="arabicPeriod"/>
            </a:pPr>
            <a:r>
              <a:rPr lang="sk-SK">
                <a:solidFill>
                  <a:srgbClr val="3333FF"/>
                </a:solidFill>
              </a:rPr>
              <a:t>Odčítanie desatinných čísel.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0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632700" cy="3382963"/>
          </a:xfrm>
          <a:noFill/>
        </p:spPr>
        <p:txBody>
          <a:bodyPr>
            <a:spAutoFit/>
          </a:bodyPr>
          <a:lstStyle/>
          <a:p>
            <a:r>
              <a:rPr lang="sk-SK" sz="7200" dirty="0">
                <a:solidFill>
                  <a:srgbClr val="008000"/>
                </a:solidFill>
              </a:rPr>
              <a:t>Vieme už počítať s desatinnými číslami ?</a:t>
            </a:r>
          </a:p>
        </p:txBody>
      </p:sp>
      <p:pic>
        <p:nvPicPr>
          <p:cNvPr id="25613" name="Picture 13" descr="j0305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80112" y="4221088"/>
            <a:ext cx="1897062" cy="20764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920038" cy="3960812"/>
          </a:xfrm>
        </p:spPr>
        <p:txBody>
          <a:bodyPr/>
          <a:lstStyle/>
          <a:p>
            <a:r>
              <a:rPr lang="sk-SK" sz="8000">
                <a:solidFill>
                  <a:srgbClr val="CC00CC"/>
                </a:solidFill>
              </a:rPr>
              <a:t>Ani to nebolo také ťažké,  však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600200"/>
          </a:xfrm>
        </p:spPr>
        <p:txBody>
          <a:bodyPr/>
          <a:lstStyle/>
          <a:p>
            <a:pPr marL="838200" indent="-838200"/>
            <a:r>
              <a:rPr lang="sk-SK" sz="6000" dirty="0">
                <a:solidFill>
                  <a:srgbClr val="3333FF"/>
                </a:solidFill>
              </a:rPr>
              <a:t>Desatinné číslo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3370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tisícky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					tisíciny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      </a:t>
            </a:r>
            <a:r>
              <a:rPr lang="sk-SK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4 7 8 1 </a:t>
            </a:r>
            <a:r>
              <a:rPr lang="sk-SK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sk-SK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2 1 4 </a:t>
            </a:r>
            <a:r>
              <a:rPr lang="sk-SK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/>
              <a:t>     </a:t>
            </a:r>
            <a:endParaRPr lang="sk-SK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stovky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					stotiny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    desiatky			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				desatiny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      jednotky	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800" dirty="0"/>
              <a:t>			   		desatinná čiarka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195736" y="2348880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707904" y="3645024"/>
            <a:ext cx="2873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555776" y="3645024"/>
            <a:ext cx="8651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5220072" y="3573016"/>
            <a:ext cx="431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5868144" y="3573016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6588224" y="2708920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1907704" y="3645024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4644008" y="3645024"/>
            <a:ext cx="2873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0"/>
                            </p:stCondLst>
                            <p:childTnLst>
                              <p:par>
                                <p:cTn id="5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 rotWithShape="0">
          <a:gsLst>
            <a:gs pos="0">
              <a:schemeClr val="bg2"/>
            </a:gs>
            <a:gs pos="1000">
              <a:schemeClr val="accent1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856984" cy="1404392"/>
          </a:xfrm>
        </p:spPr>
        <p:txBody>
          <a:bodyPr/>
          <a:lstStyle/>
          <a:p>
            <a:pPr marL="838200" indent="-838200"/>
            <a:r>
              <a:rPr lang="sk-SK" sz="6000" b="1" dirty="0">
                <a:solidFill>
                  <a:srgbClr val="3333FF"/>
                </a:solidFill>
              </a:rPr>
              <a:t>Desatinný rozvoj DC</a:t>
            </a:r>
          </a:p>
        </p:txBody>
      </p:sp>
      <p:sp>
        <p:nvSpPr>
          <p:cNvPr id="12" name="Zástupný symbol obsahu 11"/>
          <p:cNvSpPr>
            <a:spLocks noGrp="1"/>
          </p:cNvSpPr>
          <p:nvPr>
            <p:ph idx="1"/>
          </p:nvPr>
        </p:nvSpPr>
        <p:spPr>
          <a:xfrm>
            <a:off x="683568" y="1844824"/>
            <a:ext cx="1656184" cy="720080"/>
          </a:xfrm>
        </p:spPr>
        <p:txBody>
          <a:bodyPr/>
          <a:lstStyle/>
          <a:p>
            <a:pPr>
              <a:buNone/>
            </a:pPr>
            <a:r>
              <a:rPr lang="sk-SK" sz="4800" b="1" dirty="0">
                <a:solidFill>
                  <a:srgbClr val="C00000"/>
                </a:solidFill>
              </a:rPr>
              <a:t>4</a:t>
            </a:r>
            <a:r>
              <a:rPr lang="sk-SK" sz="4800" b="1" dirty="0">
                <a:solidFill>
                  <a:schemeClr val="accent6">
                    <a:lumMod val="75000"/>
                  </a:schemeClr>
                </a:solidFill>
              </a:rPr>
              <a:t>5 =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051720" y="1844824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/>
              <a:t>4.</a:t>
            </a:r>
            <a:r>
              <a:rPr lang="sk-SK" sz="4800" b="1" dirty="0">
                <a:solidFill>
                  <a:srgbClr val="C00000"/>
                </a:solidFill>
              </a:rPr>
              <a:t>10</a:t>
            </a:r>
            <a:r>
              <a:rPr lang="sk-SK" sz="4800" b="1" dirty="0"/>
              <a:t> + 5.</a:t>
            </a:r>
            <a:r>
              <a:rPr lang="sk-SK" sz="48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4" name="Zástupný symbol obsahu 11"/>
          <p:cNvSpPr txBox="1">
            <a:spLocks/>
          </p:cNvSpPr>
          <p:nvPr/>
        </p:nvSpPr>
        <p:spPr bwMode="auto">
          <a:xfrm>
            <a:off x="827584" y="2852936"/>
            <a:ext cx="18722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2627784" y="2852936"/>
            <a:ext cx="491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/>
              <a:t>4.</a:t>
            </a:r>
            <a:r>
              <a:rPr lang="sk-SK" sz="4800" b="1" dirty="0">
                <a:solidFill>
                  <a:srgbClr val="002060"/>
                </a:solidFill>
              </a:rPr>
              <a:t>1</a:t>
            </a:r>
            <a:r>
              <a:rPr lang="sk-SK" sz="4800" b="1" dirty="0"/>
              <a:t> + 5.</a:t>
            </a:r>
            <a:r>
              <a:rPr lang="sk-SK" sz="4800" b="1" dirty="0">
                <a:solidFill>
                  <a:srgbClr val="00B050"/>
                </a:solidFill>
              </a:rPr>
              <a:t>0,1</a:t>
            </a:r>
          </a:p>
        </p:txBody>
      </p:sp>
      <p:sp>
        <p:nvSpPr>
          <p:cNvPr id="16" name="Zástupný symbol obsahu 11"/>
          <p:cNvSpPr txBox="1">
            <a:spLocks/>
          </p:cNvSpPr>
          <p:nvPr/>
        </p:nvSpPr>
        <p:spPr bwMode="auto">
          <a:xfrm>
            <a:off x="0" y="3982370"/>
            <a:ext cx="36004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619672" y="4817368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/>
              <a:t>6.</a:t>
            </a:r>
            <a:r>
              <a:rPr lang="sk-SK" sz="4800" b="1" dirty="0">
                <a:solidFill>
                  <a:srgbClr val="7030A0"/>
                </a:solidFill>
              </a:rPr>
              <a:t>100</a:t>
            </a:r>
            <a:r>
              <a:rPr lang="sk-SK" sz="4800" b="1" dirty="0"/>
              <a:t>+3.</a:t>
            </a:r>
            <a:r>
              <a:rPr lang="sk-SK" sz="4800" b="1" dirty="0">
                <a:solidFill>
                  <a:srgbClr val="C00000"/>
                </a:solidFill>
              </a:rPr>
              <a:t>10</a:t>
            </a:r>
            <a:r>
              <a:rPr lang="sk-SK" sz="4800" b="1" dirty="0"/>
              <a:t>+4.</a:t>
            </a:r>
            <a:r>
              <a:rPr lang="sk-SK" sz="4800" b="1" dirty="0">
                <a:solidFill>
                  <a:srgbClr val="002060"/>
                </a:solidFill>
              </a:rPr>
              <a:t>1</a:t>
            </a:r>
            <a:r>
              <a:rPr lang="sk-SK" sz="4800" b="1" dirty="0"/>
              <a:t> + 5.</a:t>
            </a:r>
            <a:r>
              <a:rPr lang="sk-SK" sz="4800" b="1" dirty="0">
                <a:solidFill>
                  <a:srgbClr val="00B050"/>
                </a:solidFill>
              </a:rPr>
              <a:t>0,1+0.</a:t>
            </a:r>
            <a:r>
              <a:rPr lang="sk-SK" sz="4800" b="1" dirty="0">
                <a:solidFill>
                  <a:srgbClr val="FF00FF"/>
                </a:solidFill>
              </a:rPr>
              <a:t>0,01</a:t>
            </a:r>
            <a:r>
              <a:rPr lang="sk-SK" sz="4800" b="1" dirty="0">
                <a:solidFill>
                  <a:srgbClr val="00B050"/>
                </a:solidFill>
              </a:rPr>
              <a:t>+4.</a:t>
            </a:r>
            <a:r>
              <a:rPr lang="sk-SK" sz="4800" b="1" dirty="0">
                <a:solidFill>
                  <a:srgbClr val="FF0000"/>
                </a:solidFill>
              </a:rPr>
              <a:t>0,001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90E5F22-78EB-4EBD-A0DA-DBFF4B3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0099"/>
                </a:solidFill>
              </a:rPr>
              <a:t>Zobrazenie na číselnej osi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4401160C-DEEC-4C0B-872E-4E89F613ABDB}"/>
              </a:ext>
            </a:extLst>
          </p:cNvPr>
          <p:cNvSpPr/>
          <p:nvPr/>
        </p:nvSpPr>
        <p:spPr>
          <a:xfrm>
            <a:off x="368660" y="3637590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sk-SK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dirty="0"/>
              <a:t>	0     0,1          0,4    	     0,8       1        1,2          </a:t>
            </a: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1963D267-A88A-476D-BFAC-9DC9878F0868}"/>
              </a:ext>
            </a:extLst>
          </p:cNvPr>
          <p:cNvCxnSpPr>
            <a:cxnSpLocks/>
          </p:cNvCxnSpPr>
          <p:nvPr/>
        </p:nvCxnSpPr>
        <p:spPr>
          <a:xfrm>
            <a:off x="1259632" y="3429000"/>
            <a:ext cx="629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xmlns="" id="{EFBDA29A-60EB-4572-A2DB-99DDA8F865D9}"/>
              </a:ext>
            </a:extLst>
          </p:cNvPr>
          <p:cNvCxnSpPr/>
          <p:nvPr/>
        </p:nvCxnSpPr>
        <p:spPr>
          <a:xfrm>
            <a:off x="1475656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xmlns="" id="{99C2A370-7314-473A-8BBD-D0BA9BE6C60F}"/>
              </a:ext>
            </a:extLst>
          </p:cNvPr>
          <p:cNvCxnSpPr/>
          <p:nvPr/>
        </p:nvCxnSpPr>
        <p:spPr>
          <a:xfrm>
            <a:off x="1979712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2DB27787-7432-4459-B7CB-4ADFB209613E}"/>
              </a:ext>
            </a:extLst>
          </p:cNvPr>
          <p:cNvCxnSpPr/>
          <p:nvPr/>
        </p:nvCxnSpPr>
        <p:spPr>
          <a:xfrm>
            <a:off x="2411760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xmlns="" id="{8FA79E23-1A71-4234-9158-7C97386F1E15}"/>
              </a:ext>
            </a:extLst>
          </p:cNvPr>
          <p:cNvCxnSpPr/>
          <p:nvPr/>
        </p:nvCxnSpPr>
        <p:spPr>
          <a:xfrm>
            <a:off x="2771800" y="3206123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xmlns="" id="{5F5CA54C-A3D2-48C6-99A8-4A852469EB68}"/>
              </a:ext>
            </a:extLst>
          </p:cNvPr>
          <p:cNvCxnSpPr/>
          <p:nvPr/>
        </p:nvCxnSpPr>
        <p:spPr>
          <a:xfrm>
            <a:off x="3131840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xmlns="" id="{86BDD802-B6BE-4819-9FDA-E692BD0FBDD9}"/>
              </a:ext>
            </a:extLst>
          </p:cNvPr>
          <p:cNvCxnSpPr/>
          <p:nvPr/>
        </p:nvCxnSpPr>
        <p:spPr>
          <a:xfrm>
            <a:off x="3491880" y="3206123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xmlns="" id="{BADB3A06-7DEF-4B9D-A290-629E01DEE59A}"/>
              </a:ext>
            </a:extLst>
          </p:cNvPr>
          <p:cNvCxnSpPr/>
          <p:nvPr/>
        </p:nvCxnSpPr>
        <p:spPr>
          <a:xfrm>
            <a:off x="3923928" y="321023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xmlns="" id="{1244798F-523B-4E9A-ACDD-50DF149DFFCA}"/>
              </a:ext>
            </a:extLst>
          </p:cNvPr>
          <p:cNvCxnSpPr/>
          <p:nvPr/>
        </p:nvCxnSpPr>
        <p:spPr>
          <a:xfrm>
            <a:off x="4283968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xmlns="" id="{81C7FC81-E3A9-4112-86C5-8A65CCB0F190}"/>
              </a:ext>
            </a:extLst>
          </p:cNvPr>
          <p:cNvCxnSpPr/>
          <p:nvPr/>
        </p:nvCxnSpPr>
        <p:spPr>
          <a:xfrm>
            <a:off x="4644008" y="3206123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xmlns="" id="{11E1EBBB-C8F2-43FA-AFB6-92E86A8C0417}"/>
              </a:ext>
            </a:extLst>
          </p:cNvPr>
          <p:cNvCxnSpPr/>
          <p:nvPr/>
        </p:nvCxnSpPr>
        <p:spPr>
          <a:xfrm>
            <a:off x="5043071" y="3176972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xmlns="" id="{E59779C6-310D-4495-92B4-9F87E3EF0D93}"/>
              </a:ext>
            </a:extLst>
          </p:cNvPr>
          <p:cNvCxnSpPr/>
          <p:nvPr/>
        </p:nvCxnSpPr>
        <p:spPr>
          <a:xfrm>
            <a:off x="5436096" y="3218759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xmlns="" id="{9CAA7B87-648C-49B2-827D-DAE707ACAB4A}"/>
              </a:ext>
            </a:extLst>
          </p:cNvPr>
          <p:cNvCxnSpPr/>
          <p:nvPr/>
        </p:nvCxnSpPr>
        <p:spPr>
          <a:xfrm>
            <a:off x="5868144" y="3206123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xmlns="" id="{350AB719-A8E0-47B4-9A99-FF57F35E4484}"/>
              </a:ext>
            </a:extLst>
          </p:cNvPr>
          <p:cNvCxnSpPr/>
          <p:nvPr/>
        </p:nvCxnSpPr>
        <p:spPr>
          <a:xfrm>
            <a:off x="6228184" y="3206123"/>
            <a:ext cx="0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38162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Porovnávanie desatinných čísel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695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sk-SK" dirty="0"/>
          </a:p>
          <a:p>
            <a:pPr>
              <a:lnSpc>
                <a:spcPct val="90000"/>
              </a:lnSpc>
              <a:buFontTx/>
              <a:buNone/>
            </a:pPr>
            <a:endParaRPr lang="sk-SK" dirty="0"/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/>
              <a:t>	0,2	0,5	      1,05	1,1          1,7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dirty="0"/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/>
              <a:t>				0,2 </a:t>
            </a:r>
            <a:r>
              <a:rPr lang="en-US" sz="3600" dirty="0">
                <a:solidFill>
                  <a:srgbClr val="00CC00"/>
                </a:solidFill>
              </a:rPr>
              <a:t>&lt;</a:t>
            </a:r>
            <a:r>
              <a:rPr lang="sk-SK" dirty="0"/>
              <a:t> 1,7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/>
              <a:t>			       0,5 </a:t>
            </a:r>
            <a:r>
              <a:rPr lang="en-US" sz="3600" dirty="0">
                <a:solidFill>
                  <a:srgbClr val="00CC00"/>
                </a:solidFill>
              </a:rPr>
              <a:t>&lt;</a:t>
            </a:r>
            <a:r>
              <a:rPr lang="sk-SK" dirty="0"/>
              <a:t> 1,1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/>
              <a:t>				 1,1 </a:t>
            </a:r>
            <a:r>
              <a:rPr lang="en-US" sz="3600" dirty="0">
                <a:solidFill>
                  <a:srgbClr val="00CC00"/>
                </a:solidFill>
              </a:rPr>
              <a:t>&gt;</a:t>
            </a:r>
            <a:r>
              <a:rPr lang="sk-SK" sz="3600" dirty="0">
                <a:solidFill>
                  <a:srgbClr val="00CC00"/>
                </a:solidFill>
              </a:rPr>
              <a:t> </a:t>
            </a:r>
            <a:r>
              <a:rPr lang="sk-SK" dirty="0"/>
              <a:t>0,2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/>
              <a:t>			      1,05 </a:t>
            </a:r>
            <a:r>
              <a:rPr lang="sk-SK" dirty="0">
                <a:solidFill>
                  <a:srgbClr val="00CC00"/>
                </a:solidFill>
              </a:rPr>
              <a:t>&lt;</a:t>
            </a:r>
            <a:r>
              <a:rPr lang="sk-SK" dirty="0"/>
              <a:t> 1,7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116013" y="2852738"/>
            <a:ext cx="684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40335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43213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508625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30885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500563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6870700" cy="1600200"/>
          </a:xfrm>
        </p:spPr>
        <p:txBody>
          <a:bodyPr/>
          <a:lstStyle/>
          <a:p>
            <a:r>
              <a:rPr lang="sk-SK" dirty="0">
                <a:solidFill>
                  <a:srgbClr val="3333FF"/>
                </a:solidFill>
              </a:rPr>
              <a:t>Zaokrúhľovanie desatinných čísel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60788"/>
          </a:xfrm>
        </p:spPr>
        <p:txBody>
          <a:bodyPr/>
          <a:lstStyle/>
          <a:p>
            <a:pPr>
              <a:buFontTx/>
              <a:buNone/>
            </a:pPr>
            <a:r>
              <a:rPr lang="sk-SK" dirty="0"/>
              <a:t>Ktoré číslice zaokrúhľujú </a:t>
            </a:r>
            <a:r>
              <a:rPr lang="sk-SK" sz="4800" dirty="0">
                <a:solidFill>
                  <a:schemeClr val="tx2"/>
                </a:solidFill>
              </a:rPr>
              <a:t>nadol</a:t>
            </a:r>
            <a:r>
              <a:rPr lang="sk-SK" dirty="0"/>
              <a:t> ?</a:t>
            </a:r>
          </a:p>
          <a:p>
            <a:pPr>
              <a:buFontTx/>
              <a:buNone/>
            </a:pPr>
            <a:r>
              <a:rPr lang="sk-SK" dirty="0"/>
              <a:t>				0,1,2,3,4</a:t>
            </a:r>
          </a:p>
          <a:p>
            <a:pPr>
              <a:buFontTx/>
              <a:buNone/>
            </a:pPr>
            <a:endParaRPr lang="sk-SK" dirty="0"/>
          </a:p>
          <a:p>
            <a:pPr>
              <a:buFontTx/>
              <a:buNone/>
            </a:pPr>
            <a:r>
              <a:rPr lang="sk-SK" dirty="0"/>
              <a:t>Ktoré číslice zaokrúhľujú </a:t>
            </a:r>
            <a:r>
              <a:rPr lang="sk-SK" sz="4800" dirty="0">
                <a:solidFill>
                  <a:schemeClr val="tx2"/>
                </a:solidFill>
              </a:rPr>
              <a:t>nahor</a:t>
            </a:r>
            <a:r>
              <a:rPr lang="sk-SK" dirty="0"/>
              <a:t> ?</a:t>
            </a:r>
          </a:p>
          <a:p>
            <a:pPr algn="ctr">
              <a:buFontTx/>
              <a:buNone/>
            </a:pPr>
            <a:r>
              <a:rPr lang="sk-SK" dirty="0"/>
              <a:t>5,6,7,8,9</a:t>
            </a:r>
          </a:p>
        </p:txBody>
      </p:sp>
      <p:pic>
        <p:nvPicPr>
          <p:cNvPr id="13316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4581525"/>
            <a:ext cx="2695575" cy="2060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925" decel="100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925" decel="100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1925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925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>
                <a:solidFill>
                  <a:srgbClr val="3333FF"/>
                </a:solidFill>
              </a:rPr>
              <a:t>Poďme spolu zaokrúhľovať...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696200" cy="4176712"/>
          </a:xfrm>
        </p:spPr>
        <p:txBody>
          <a:bodyPr/>
          <a:lstStyle/>
          <a:p>
            <a:pPr>
              <a:buFontTx/>
              <a:buNone/>
            </a:pPr>
            <a:endParaRPr lang="sk-SK" dirty="0"/>
          </a:p>
          <a:p>
            <a:pPr>
              <a:buFontTx/>
              <a:buNone/>
            </a:pPr>
            <a:r>
              <a:rPr lang="sk-SK" dirty="0"/>
              <a:t>Zaokrúhli na desatiny : </a:t>
            </a:r>
          </a:p>
          <a:p>
            <a:pPr>
              <a:buFontTx/>
              <a:buNone/>
            </a:pPr>
            <a:r>
              <a:rPr lang="sk-SK" dirty="0"/>
              <a:t> </a:t>
            </a:r>
          </a:p>
          <a:p>
            <a:pPr>
              <a:buFontTx/>
              <a:buNone/>
            </a:pPr>
            <a:r>
              <a:rPr lang="sk-SK" dirty="0"/>
              <a:t>  </a:t>
            </a:r>
            <a:r>
              <a:rPr lang="sk-SK" sz="4000" dirty="0">
                <a:solidFill>
                  <a:srgbClr val="FF3399"/>
                </a:solidFill>
              </a:rPr>
              <a:t>1 2 4 , 7 8 6</a:t>
            </a:r>
          </a:p>
          <a:p>
            <a:pPr>
              <a:buFontTx/>
              <a:buNone/>
            </a:pPr>
            <a:r>
              <a:rPr lang="sk-SK" sz="2800" dirty="0"/>
              <a:t>					 8 zaokrúhľuje nahor</a:t>
            </a:r>
          </a:p>
          <a:p>
            <a:pPr>
              <a:buFontTx/>
              <a:buNone/>
            </a:pPr>
            <a:r>
              <a:rPr lang="sk-SK" sz="2800" dirty="0"/>
              <a:t>				</a:t>
            </a:r>
          </a:p>
          <a:p>
            <a:pPr>
              <a:buFontTx/>
              <a:buNone/>
            </a:pPr>
            <a:r>
              <a:rPr lang="sk-SK" sz="2800" dirty="0"/>
              <a:t>			       číslo nad bodkou sa zvýši o 1</a:t>
            </a:r>
            <a:endParaRPr lang="sk-SK" dirty="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555875" y="4149725"/>
            <a:ext cx="73025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16238" y="3573463"/>
            <a:ext cx="360362" cy="5048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3348038" y="4149725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2771775" y="4149725"/>
            <a:ext cx="10080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348" name="AutoShape 12" descr="Zelený mramor"/>
          <p:cNvSpPr>
            <a:spLocks noChangeArrowheads="1"/>
          </p:cNvSpPr>
          <p:nvPr/>
        </p:nvSpPr>
        <p:spPr bwMode="auto">
          <a:xfrm>
            <a:off x="7812088" y="609282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11863" y="6092825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solidFill>
                  <a:srgbClr val="006600"/>
                </a:solidFill>
              </a:rPr>
              <a:t>Výsledok je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3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4" grpId="0" animBg="1"/>
      <p:bldP spid="14345" grpId="0" animBg="1"/>
      <p:bldP spid="14346" grpId="0" animBg="1"/>
      <p:bldP spid="14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565400"/>
            <a:ext cx="7446963" cy="1600200"/>
          </a:xfrm>
        </p:spPr>
        <p:txBody>
          <a:bodyPr/>
          <a:lstStyle/>
          <a:p>
            <a:r>
              <a:rPr lang="sk-SK" sz="7200">
                <a:solidFill>
                  <a:srgbClr val="FF3399"/>
                </a:solidFill>
              </a:rPr>
              <a:t>124,786 = 124,8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500563" y="3068638"/>
            <a:ext cx="142875" cy="2159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555875" y="4005263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astelky">
  <a:themeElements>
    <a:clrScheme name="Pastelky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Pastelky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stelky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telky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telky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252</TotalTime>
  <Words>350</Words>
  <Application>Microsoft Office PowerPoint</Application>
  <PresentationFormat>Předvádění na obrazovce (4:3)</PresentationFormat>
  <Paragraphs>121</Paragraphs>
  <Slides>21</Slides>
  <Notes>1</Notes>
  <HiddenSlides>13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Pastelky</vt:lpstr>
      <vt:lpstr>Snímek 1</vt:lpstr>
      <vt:lpstr>Obsah</vt:lpstr>
      <vt:lpstr>Desatinné číslo</vt:lpstr>
      <vt:lpstr>Desatinný rozvoj DC</vt:lpstr>
      <vt:lpstr>Zobrazenie na číselnej osi</vt:lpstr>
      <vt:lpstr>Porovnávanie desatinných čísel</vt:lpstr>
      <vt:lpstr>Zaokrúhľovanie desatinných čísel</vt:lpstr>
      <vt:lpstr>Poďme spolu zaokrúhľovať...</vt:lpstr>
      <vt:lpstr>124,786 = 124,8</vt:lpstr>
      <vt:lpstr>Snímek 10</vt:lpstr>
      <vt:lpstr>794,7243 = 794,72 </vt:lpstr>
      <vt:lpstr>Sčitovanie desatinných čísel</vt:lpstr>
      <vt:lpstr>Snímek 13</vt:lpstr>
      <vt:lpstr>Odčítanie desatinných čísel pod seba</vt:lpstr>
      <vt:lpstr>Odčítanie desatinných čísel vedľa seba</vt:lpstr>
      <vt:lpstr>Násobenie desatinného čísla 10, 100, ....</vt:lpstr>
      <vt:lpstr>Delenie desatinného čísla 10, 100, ....</vt:lpstr>
      <vt:lpstr>Snímek 18</vt:lpstr>
      <vt:lpstr>Snímek 19</vt:lpstr>
      <vt:lpstr>Vieme už počítať s desatinnými číslami ?</vt:lpstr>
      <vt:lpstr>Ani to nebolo také ťažké,  však ?</vt:lpstr>
    </vt:vector>
  </TitlesOfParts>
  <Company>Čadca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ZBOJEKOVÁ Gabika</dc:creator>
  <cp:lastModifiedBy>Slovenkai</cp:lastModifiedBy>
  <cp:revision>35</cp:revision>
  <dcterms:created xsi:type="dcterms:W3CDTF">2006-02-01T15:24:33Z</dcterms:created>
  <dcterms:modified xsi:type="dcterms:W3CDTF">2019-12-02T20:05:11Z</dcterms:modified>
</cp:coreProperties>
</file>