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2" y="-3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8EA6-8D7C-44EE-9751-1D2D98552E00}" type="datetimeFigureOut">
              <a:rPr lang="sk-SK" smtClean="0"/>
              <a:t>11. 11. 2018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06F1-AC3B-4CE5-AAF7-00CB745648C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8EA6-8D7C-44EE-9751-1D2D98552E00}" type="datetimeFigureOut">
              <a:rPr lang="sk-SK" smtClean="0"/>
              <a:t>11. 11. 2018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06F1-AC3B-4CE5-AAF7-00CB745648C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8EA6-8D7C-44EE-9751-1D2D98552E00}" type="datetimeFigureOut">
              <a:rPr lang="sk-SK" smtClean="0"/>
              <a:t>11. 11. 2018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06F1-AC3B-4CE5-AAF7-00CB745648C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8EA6-8D7C-44EE-9751-1D2D98552E00}" type="datetimeFigureOut">
              <a:rPr lang="sk-SK" smtClean="0"/>
              <a:t>11. 11. 2018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06F1-AC3B-4CE5-AAF7-00CB745648C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8EA6-8D7C-44EE-9751-1D2D98552E00}" type="datetimeFigureOut">
              <a:rPr lang="sk-SK" smtClean="0"/>
              <a:t>11. 11. 2018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06F1-AC3B-4CE5-AAF7-00CB745648C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8EA6-8D7C-44EE-9751-1D2D98552E00}" type="datetimeFigureOut">
              <a:rPr lang="sk-SK" smtClean="0"/>
              <a:t>11. 11. 2018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06F1-AC3B-4CE5-AAF7-00CB745648C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8EA6-8D7C-44EE-9751-1D2D98552E00}" type="datetimeFigureOut">
              <a:rPr lang="sk-SK" smtClean="0"/>
              <a:t>11. 11. 2018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06F1-AC3B-4CE5-AAF7-00CB745648C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8EA6-8D7C-44EE-9751-1D2D98552E00}" type="datetimeFigureOut">
              <a:rPr lang="sk-SK" smtClean="0"/>
              <a:t>11. 11. 2018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06F1-AC3B-4CE5-AAF7-00CB745648C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8EA6-8D7C-44EE-9751-1D2D98552E00}" type="datetimeFigureOut">
              <a:rPr lang="sk-SK" smtClean="0"/>
              <a:t>11. 11. 2018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06F1-AC3B-4CE5-AAF7-00CB745648C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8EA6-8D7C-44EE-9751-1D2D98552E00}" type="datetimeFigureOut">
              <a:rPr lang="sk-SK" smtClean="0"/>
              <a:t>11. 11. 2018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06F1-AC3B-4CE5-AAF7-00CB745648C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8EA6-8D7C-44EE-9751-1D2D98552E00}" type="datetimeFigureOut">
              <a:rPr lang="sk-SK" smtClean="0"/>
              <a:t>11. 11. 2018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06F1-AC3B-4CE5-AAF7-00CB745648C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18EA6-8D7C-44EE-9751-1D2D98552E00}" type="datetimeFigureOut">
              <a:rPr lang="sk-SK" smtClean="0"/>
              <a:t>11. 11. 2018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06F1-AC3B-4CE5-AAF7-00CB745648C9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Prevody z desiatkovej do dvojkovej sústavy</a:t>
            </a:r>
            <a:r>
              <a:rPr lang="en-US" dirty="0"/>
              <a:t/>
            </a:r>
            <a:br>
              <a:rPr lang="en-US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Delenie so zvyškom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>
                <a:latin typeface="Times New Roman"/>
                <a:ea typeface="Times New Roman"/>
                <a:cs typeface="Times New Roman"/>
              </a:rPr>
              <a:t>Majme číslo </a:t>
            </a: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99</a:t>
            </a:r>
            <a:r>
              <a:rPr lang="sk-SK" b="1" baseline="-25000" dirty="0" smtClean="0">
                <a:latin typeface="Times New Roman"/>
                <a:ea typeface="Times New Roman"/>
                <a:cs typeface="Times New Roman"/>
              </a:rPr>
              <a:t>10</a:t>
            </a:r>
            <a:r>
              <a:rPr lang="sk-SK" dirty="0" smtClean="0">
                <a:latin typeface="Times New Roman"/>
                <a:ea typeface="Times New Roman"/>
                <a:cs typeface="Times New Roman"/>
              </a:rPr>
              <a:t>. </a:t>
            </a:r>
          </a:p>
          <a:p>
            <a:pPr algn="just"/>
            <a:r>
              <a:rPr lang="sk-SK" dirty="0" smtClean="0">
                <a:latin typeface="Times New Roman"/>
                <a:ea typeface="Times New Roman"/>
                <a:cs typeface="Times New Roman"/>
              </a:rPr>
              <a:t>Keďže prevádzame do dvojkovej sústavy, budeme deliť dvojkou.</a:t>
            </a:r>
          </a:p>
          <a:p>
            <a:pPr algn="just"/>
            <a:r>
              <a:rPr lang="sk-SK" dirty="0" smtClean="0">
                <a:latin typeface="Times New Roman"/>
                <a:ea typeface="Times New Roman"/>
                <a:cs typeface="Times New Roman"/>
              </a:rPr>
              <a:t>Čím by sme delili, keby sme číslo prevádzali do </a:t>
            </a:r>
            <a:r>
              <a:rPr lang="sk-SK" dirty="0" err="1" smtClean="0">
                <a:latin typeface="Times New Roman"/>
                <a:ea typeface="Times New Roman"/>
                <a:cs typeface="Times New Roman"/>
              </a:rPr>
              <a:t>trojkovej</a:t>
            </a:r>
            <a:r>
              <a:rPr lang="sk-SK" dirty="0" smtClean="0">
                <a:latin typeface="Times New Roman"/>
                <a:ea typeface="Times New Roman"/>
                <a:cs typeface="Times New Roman"/>
              </a:rPr>
              <a:t> sústavy?</a:t>
            </a:r>
          </a:p>
          <a:p>
            <a:pPr algn="just"/>
            <a:r>
              <a:rPr lang="sk-SK" dirty="0" smtClean="0">
                <a:latin typeface="Times New Roman"/>
                <a:ea typeface="Times New Roman"/>
                <a:cs typeface="Times New Roman"/>
              </a:rPr>
              <a:t> Akékoľvek číslo vydelené dvojkou dá po delení zvyšok 0 (ak bolo párne) alebo 1 (ak bolo nepárne). </a:t>
            </a:r>
          </a:p>
          <a:p>
            <a:pPr algn="just"/>
            <a:r>
              <a:rPr lang="sk-SK" dirty="0" smtClean="0">
                <a:latin typeface="Times New Roman"/>
                <a:ea typeface="Times New Roman"/>
                <a:cs typeface="Times New Roman"/>
              </a:rPr>
              <a:t>Čo myslíte, aké zvyšky dajú ľubovoľné čísla po delení trojkou? </a:t>
            </a:r>
            <a:endParaRPr lang="en-US" dirty="0">
              <a:ea typeface="Calibri"/>
              <a:cs typeface="Times New Roman"/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Delenie so zvyškom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400600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>
                <a:latin typeface="Times New Roman"/>
                <a:ea typeface="Times New Roman"/>
                <a:cs typeface="Times New Roman"/>
              </a:rPr>
              <a:t>99 : 2 = 49, zvyšok </a:t>
            </a: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1</a:t>
            </a:r>
            <a:br>
              <a:rPr lang="sk-SK" b="1" dirty="0" smtClean="0">
                <a:latin typeface="Times New Roman"/>
                <a:ea typeface="Times New Roman"/>
                <a:cs typeface="Times New Roman"/>
              </a:rPr>
            </a:br>
            <a:r>
              <a:rPr lang="sk-SK" dirty="0" smtClean="0">
                <a:latin typeface="Times New Roman"/>
                <a:ea typeface="Times New Roman"/>
                <a:cs typeface="Times New Roman"/>
              </a:rPr>
              <a:t>49 : 2 = 25, zvyšok </a:t>
            </a: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1</a:t>
            </a:r>
            <a:br>
              <a:rPr lang="sk-SK" b="1" dirty="0" smtClean="0">
                <a:latin typeface="Times New Roman"/>
                <a:ea typeface="Times New Roman"/>
                <a:cs typeface="Times New Roman"/>
              </a:rPr>
            </a:br>
            <a:r>
              <a:rPr lang="sk-SK" dirty="0" smtClean="0">
                <a:latin typeface="Times New Roman"/>
                <a:ea typeface="Times New Roman"/>
                <a:cs typeface="Times New Roman"/>
              </a:rPr>
              <a:t>25 : 2 = 12, zvyšok </a:t>
            </a: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1</a:t>
            </a:r>
            <a:br>
              <a:rPr lang="sk-SK" b="1" dirty="0" smtClean="0">
                <a:latin typeface="Times New Roman"/>
                <a:ea typeface="Times New Roman"/>
                <a:cs typeface="Times New Roman"/>
              </a:rPr>
            </a:br>
            <a:r>
              <a:rPr lang="sk-SK" dirty="0" smtClean="0">
                <a:latin typeface="Times New Roman"/>
                <a:ea typeface="Times New Roman"/>
                <a:cs typeface="Times New Roman"/>
              </a:rPr>
              <a:t>12 : 2 = 6, zvyšok </a:t>
            </a: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0</a:t>
            </a:r>
            <a:br>
              <a:rPr lang="sk-SK" b="1" dirty="0" smtClean="0">
                <a:latin typeface="Times New Roman"/>
                <a:ea typeface="Times New Roman"/>
                <a:cs typeface="Times New Roman"/>
              </a:rPr>
            </a:br>
            <a:r>
              <a:rPr lang="sk-SK" dirty="0" smtClean="0">
                <a:latin typeface="Times New Roman"/>
                <a:ea typeface="Times New Roman"/>
                <a:cs typeface="Times New Roman"/>
              </a:rPr>
              <a:t>6 : 2 = 3, zvyšok </a:t>
            </a: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0</a:t>
            </a:r>
            <a:br>
              <a:rPr lang="sk-SK" b="1" dirty="0" smtClean="0">
                <a:latin typeface="Times New Roman"/>
                <a:ea typeface="Times New Roman"/>
                <a:cs typeface="Times New Roman"/>
              </a:rPr>
            </a:br>
            <a:r>
              <a:rPr lang="sk-SK" dirty="0" smtClean="0">
                <a:latin typeface="Times New Roman"/>
                <a:ea typeface="Times New Roman"/>
                <a:cs typeface="Times New Roman"/>
              </a:rPr>
              <a:t>3 : 2 = 1, zvyšok </a:t>
            </a: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1</a:t>
            </a:r>
            <a:br>
              <a:rPr lang="sk-SK" b="1" dirty="0" smtClean="0">
                <a:latin typeface="Times New Roman"/>
                <a:ea typeface="Times New Roman"/>
                <a:cs typeface="Times New Roman"/>
              </a:rPr>
            </a:br>
            <a:r>
              <a:rPr lang="sk-SK" dirty="0" smtClean="0">
                <a:latin typeface="Times New Roman"/>
                <a:ea typeface="Times New Roman"/>
                <a:cs typeface="Times New Roman"/>
              </a:rPr>
              <a:t>1 : 2 = 0, zvyšok </a:t>
            </a: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1</a:t>
            </a:r>
            <a:endParaRPr lang="en-US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dirty="0" smtClean="0">
                <a:latin typeface="Times New Roman"/>
                <a:ea typeface="Times New Roman"/>
                <a:cs typeface="Times New Roman"/>
              </a:rPr>
              <a:t>S delením skončíme vtedy, keď sa dostaneme                   k </a:t>
            </a: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nulovému</a:t>
            </a:r>
            <a:r>
              <a:rPr lang="sk-SK" dirty="0" smtClean="0">
                <a:latin typeface="Times New Roman"/>
                <a:ea typeface="Times New Roman"/>
                <a:cs typeface="Times New Roman"/>
              </a:rPr>
              <a:t> výsledku. Číslo 99 v dvojkovej sústave sa rovná číslu zloženému z číslic, ktoré zodpovedajú </a:t>
            </a: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zvyškom delenia </a:t>
            </a:r>
            <a:r>
              <a:rPr lang="sk-SK" dirty="0" smtClean="0">
                <a:latin typeface="Times New Roman"/>
                <a:ea typeface="Times New Roman"/>
                <a:cs typeface="Times New Roman"/>
              </a:rPr>
              <a:t>a sú zapísané </a:t>
            </a: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„odspodu</a:t>
            </a:r>
            <a:r>
              <a:rPr lang="sk-SK" dirty="0" smtClean="0">
                <a:latin typeface="Times New Roman"/>
                <a:ea typeface="Times New Roman"/>
                <a:cs typeface="Times New Roman"/>
              </a:rPr>
              <a:t>“. Teda:</a:t>
            </a:r>
            <a:endParaRPr lang="en-US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99</a:t>
            </a:r>
            <a:r>
              <a:rPr lang="sk-SK" b="1" baseline="-25000" dirty="0" smtClean="0">
                <a:latin typeface="Times New Roman"/>
                <a:ea typeface="Times New Roman"/>
                <a:cs typeface="Times New Roman"/>
              </a:rPr>
              <a:t>10</a:t>
            </a: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 = 1100111</a:t>
            </a:r>
            <a:r>
              <a:rPr lang="sk-SK" b="1" baseline="-25000" dirty="0" smtClean="0">
                <a:latin typeface="Times New Roman"/>
                <a:ea typeface="Times New Roman"/>
                <a:cs typeface="Times New Roman"/>
              </a:rPr>
              <a:t>2</a:t>
            </a:r>
            <a:endParaRPr lang="en-US" dirty="0">
              <a:ea typeface="Calibri"/>
              <a:cs typeface="Times New Roman"/>
            </a:endParaRPr>
          </a:p>
          <a:p>
            <a:endParaRPr lang="sk-SK" dirty="0"/>
          </a:p>
        </p:txBody>
      </p:sp>
      <p:cxnSp>
        <p:nvCxnSpPr>
          <p:cNvPr id="5" name="Přímá spojovací šipka 4"/>
          <p:cNvCxnSpPr/>
          <p:nvPr/>
        </p:nvCxnSpPr>
        <p:spPr>
          <a:xfrm flipV="1">
            <a:off x="4283968" y="1340768"/>
            <a:ext cx="0" cy="23762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Hľadanie mocnín dvojky</a:t>
            </a:r>
            <a:endParaRPr lang="en-US" dirty="0">
              <a:ea typeface="Calibri"/>
              <a:cs typeface="Times New Roman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556792"/>
            <a:ext cx="8964488" cy="4525963"/>
          </a:xfrm>
        </p:spPr>
        <p:txBody>
          <a:bodyPr>
            <a:normAutofit/>
          </a:bodyPr>
          <a:lstStyle/>
          <a:p>
            <a:pPr algn="just"/>
            <a:r>
              <a:rPr lang="sk-SK" dirty="0"/>
              <a:t>K tomuto postupu je nevyhnutné poznať </a:t>
            </a:r>
            <a:r>
              <a:rPr lang="sk-SK" b="1" dirty="0"/>
              <a:t>mocniny dvojky (aspoň po desiatu mocninu). </a:t>
            </a:r>
            <a:r>
              <a:rPr lang="sk-SK" dirty="0"/>
              <a:t>Sú to jednoduché čísla a krátkou praxou si ich isto zapamätáte. Tak teda:</a:t>
            </a:r>
            <a:endParaRPr lang="en-US" dirty="0"/>
          </a:p>
          <a:p>
            <a:endParaRPr lang="sk-SK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323526" y="4005064"/>
          <a:ext cx="850548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6"/>
                <a:gridCol w="588539"/>
                <a:gridCol w="596256"/>
                <a:gridCol w="596256"/>
                <a:gridCol w="745320"/>
                <a:gridCol w="745320"/>
                <a:gridCol w="745320"/>
                <a:gridCol w="894384"/>
                <a:gridCol w="894384"/>
                <a:gridCol w="968916"/>
                <a:gridCol w="115472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2</a:t>
                      </a:r>
                      <a:r>
                        <a:rPr lang="sk-SK" sz="3200" b="1" baseline="30000" dirty="0" smtClean="0"/>
                        <a:t>0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2</a:t>
                      </a:r>
                      <a:r>
                        <a:rPr lang="sk-SK" sz="3200" b="1" baseline="30000" dirty="0" smtClean="0"/>
                        <a:t>1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2</a:t>
                      </a:r>
                      <a:r>
                        <a:rPr lang="sk-SK" sz="3200" b="1" baseline="30000" dirty="0" smtClean="0"/>
                        <a:t>2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2</a:t>
                      </a:r>
                      <a:r>
                        <a:rPr lang="sk-SK" sz="3200" b="1" baseline="30000" dirty="0" smtClean="0"/>
                        <a:t>3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2</a:t>
                      </a:r>
                      <a:r>
                        <a:rPr lang="sk-SK" sz="3200" b="1" baseline="30000" dirty="0" smtClean="0"/>
                        <a:t>4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2</a:t>
                      </a:r>
                      <a:r>
                        <a:rPr lang="sk-SK" sz="3200" b="1" baseline="30000" dirty="0" smtClean="0"/>
                        <a:t>5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2</a:t>
                      </a:r>
                      <a:r>
                        <a:rPr lang="sk-SK" sz="3200" b="1" baseline="30000" dirty="0" smtClean="0"/>
                        <a:t>6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2</a:t>
                      </a:r>
                      <a:r>
                        <a:rPr lang="sk-SK" sz="3200" b="1" baseline="30000" dirty="0" smtClean="0"/>
                        <a:t>7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2</a:t>
                      </a:r>
                      <a:r>
                        <a:rPr lang="sk-SK" sz="3200" b="1" baseline="30000" dirty="0" smtClean="0"/>
                        <a:t>8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2</a:t>
                      </a:r>
                      <a:r>
                        <a:rPr lang="sk-SK" sz="3200" b="1" baseline="30000" dirty="0" smtClean="0"/>
                        <a:t>9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2</a:t>
                      </a:r>
                      <a:r>
                        <a:rPr lang="sk-SK" sz="3200" b="1" baseline="30000" dirty="0" smtClean="0"/>
                        <a:t>10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1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2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4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8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16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32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64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128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256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512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/>
                        <a:t>1024</a:t>
                      </a:r>
                      <a:endParaRPr lang="en-US" sz="3200" b="1" dirty="0" smtClean="0"/>
                    </a:p>
                    <a:p>
                      <a:endParaRPr lang="sk-SK" sz="3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Hľadanie mocnín dvojky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61662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2300" dirty="0">
                <a:latin typeface="Times New Roman"/>
                <a:ea typeface="Times New Roman"/>
                <a:cs typeface="Times New Roman"/>
              </a:rPr>
              <a:t>Majme teraz číslo 99 (znova). Najskôr si položíme otázku: </a:t>
            </a:r>
            <a:r>
              <a:rPr lang="sk-SK" sz="2300" b="1" dirty="0">
                <a:latin typeface="Times New Roman"/>
                <a:ea typeface="Times New Roman"/>
                <a:cs typeface="Times New Roman"/>
              </a:rPr>
              <a:t>aká najvyššia mocnina dvojky sa nachádza v 99? </a:t>
            </a:r>
            <a:r>
              <a:rPr lang="sk-SK" sz="2300" dirty="0">
                <a:latin typeface="Times New Roman"/>
                <a:ea typeface="Times New Roman"/>
                <a:cs typeface="Times New Roman"/>
              </a:rPr>
              <a:t>Odpoveď: </a:t>
            </a:r>
            <a:r>
              <a:rPr lang="sk-SK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je to číslo 64, čiže 6. mocnina dvojky</a:t>
            </a:r>
            <a:r>
              <a:rPr lang="sk-SK" sz="2300" dirty="0">
                <a:latin typeface="Times New Roman"/>
                <a:ea typeface="Times New Roman"/>
                <a:cs typeface="Times New Roman"/>
              </a:rPr>
              <a:t>. Moje výsledné číslo v dvojkovej sústave bude mať teda 7 cifier (pretože musíme rátať aj s nultou mocninou).</a:t>
            </a:r>
            <a:endParaRPr lang="en-US" sz="2300" dirty="0"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99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10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= _ _ _ _ _ _ _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2              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99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10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= 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_ _ _ _ _ _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2</a:t>
            </a:r>
          </a:p>
          <a:p>
            <a:pPr marL="265113" indent="-265113" algn="just">
              <a:lnSpc>
                <a:spcPct val="115000"/>
              </a:lnSpc>
              <a:spcAft>
                <a:spcPts val="1000"/>
              </a:spcAft>
            </a:pPr>
            <a:r>
              <a:rPr lang="sk-SK" sz="2300" dirty="0" smtClean="0">
                <a:latin typeface="Times New Roman"/>
                <a:ea typeface="Times New Roman"/>
                <a:cs typeface="Times New Roman"/>
              </a:rPr>
              <a:t>Z pôvodného čísla (99) som už 64 zapísala, ostáva mi teda spracovať zvyšok čísla, čo je   99-64 = 35.</a:t>
            </a:r>
            <a:endParaRPr lang="en-US" sz="2300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99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10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= 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err="1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_ _ _ _ _</a:t>
            </a:r>
            <a:r>
              <a:rPr lang="sk-SK" sz="3600" b="1" baseline="-25000" dirty="0">
                <a:latin typeface="Times New Roman"/>
                <a:ea typeface="Times New Roman"/>
                <a:cs typeface="Times New Roman"/>
              </a:rPr>
              <a:t>2      </a:t>
            </a:r>
            <a:r>
              <a:rPr lang="sk-SK" sz="3600" baseline="-25000" dirty="0">
                <a:latin typeface="Times New Roman"/>
                <a:ea typeface="Times New Roman"/>
                <a:cs typeface="Times New Roman"/>
              </a:rPr>
              <a:t>(35 – 32 = 3</a:t>
            </a:r>
            <a:r>
              <a:rPr lang="sk-SK" sz="3600" baseline="-25000" dirty="0" smtClean="0">
                <a:latin typeface="Times New Roman"/>
                <a:ea typeface="Times New Roman"/>
                <a:cs typeface="Times New Roman"/>
              </a:rPr>
              <a:t>)</a:t>
            </a:r>
            <a:endParaRPr lang="en-US" sz="3600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99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10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= 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err="1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_ _ _ _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2       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99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10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= 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err="1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err="1" smtClean="0">
                <a:latin typeface="Times New Roman"/>
                <a:ea typeface="Times New Roman"/>
                <a:cs typeface="Times New Roman"/>
              </a:rPr>
              <a:t>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_ _ _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2 </a:t>
            </a:r>
            <a:endParaRPr lang="sk-SK" sz="3600" b="1" baseline="-25000" dirty="0" smtClean="0"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99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10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= 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err="1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err="1" smtClean="0">
                <a:latin typeface="Times New Roman"/>
                <a:ea typeface="Times New Roman"/>
                <a:cs typeface="Times New Roman"/>
              </a:rPr>
              <a:t>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err="1" smtClean="0">
                <a:latin typeface="Times New Roman"/>
                <a:ea typeface="Times New Roman"/>
                <a:cs typeface="Times New Roman"/>
              </a:rPr>
              <a:t>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_ _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2         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99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10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= 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err="1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err="1" smtClean="0">
                <a:latin typeface="Times New Roman"/>
                <a:ea typeface="Times New Roman"/>
                <a:cs typeface="Times New Roman"/>
              </a:rPr>
              <a:t>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err="1" smtClean="0">
                <a:latin typeface="Times New Roman"/>
                <a:ea typeface="Times New Roman"/>
                <a:cs typeface="Times New Roman"/>
              </a:rPr>
              <a:t>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_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2     (</a:t>
            </a:r>
            <a:r>
              <a:rPr lang="sk-SK" sz="3600" baseline="-25000" dirty="0" smtClean="0">
                <a:latin typeface="Times New Roman"/>
                <a:ea typeface="Times New Roman"/>
                <a:cs typeface="Times New Roman"/>
              </a:rPr>
              <a:t>3-2=1)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99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10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= 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err="1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err="1" smtClean="0">
                <a:latin typeface="Times New Roman"/>
                <a:ea typeface="Times New Roman"/>
                <a:cs typeface="Times New Roman"/>
              </a:rPr>
              <a:t>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err="1" smtClean="0">
                <a:latin typeface="Times New Roman"/>
                <a:ea typeface="Times New Roman"/>
                <a:cs typeface="Times New Roman"/>
              </a:rPr>
              <a:t>0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 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sk-SK" sz="3600" b="1" u="sng" dirty="0" smtClean="0">
                <a:latin typeface="Times New Roman"/>
                <a:ea typeface="Times New Roman"/>
                <a:cs typeface="Times New Roman"/>
              </a:rPr>
              <a:t>1</a:t>
            </a:r>
            <a:r>
              <a:rPr lang="sk-SK" sz="3600" b="1" baseline="-25000" dirty="0" smtClean="0">
                <a:latin typeface="Times New Roman"/>
                <a:ea typeface="Times New Roman"/>
                <a:cs typeface="Times New Roman"/>
              </a:rPr>
              <a:t>2     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sk-SK" sz="2300" dirty="0">
                <a:latin typeface="Times New Roman"/>
                <a:ea typeface="Times New Roman"/>
                <a:cs typeface="Times New Roman"/>
              </a:rPr>
              <a:t>Odčítam to, čo som práve zapísala, teda 1 – 1 = 0. A som na konci. </a:t>
            </a:r>
            <a:r>
              <a:rPr lang="sk-SK" sz="2300" dirty="0">
                <a:latin typeface="Times New Roman"/>
                <a:ea typeface="Times New Roman"/>
                <a:cs typeface="Times New Roman"/>
              </a:rPr>
              <a:t>Číslo mám </a:t>
            </a:r>
            <a:r>
              <a:rPr lang="sk-SK" sz="2300" dirty="0" smtClean="0">
                <a:latin typeface="Times New Roman"/>
                <a:ea typeface="Times New Roman"/>
                <a:cs typeface="Times New Roman"/>
              </a:rPr>
              <a:t>prevedené           </a:t>
            </a:r>
            <a:r>
              <a:rPr lang="sk-SK" sz="2300" dirty="0">
                <a:latin typeface="Times New Roman"/>
                <a:ea typeface="Times New Roman"/>
                <a:cs typeface="Times New Roman"/>
              </a:rPr>
              <a:t>z desiatkovej do dvojkovej sústavy.</a:t>
            </a:r>
            <a:endParaRPr lang="en-US" sz="2300" dirty="0"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dirty="0">
              <a:ea typeface="Calibri"/>
              <a:cs typeface="Times New Roman"/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latin typeface="Times New Roman"/>
                <a:ea typeface="Times New Roman"/>
                <a:cs typeface="Times New Roman"/>
              </a:rPr>
              <a:t>Úlohy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62500" lnSpcReduction="20000"/>
          </a:bodyPr>
          <a:lstStyle/>
          <a:p>
            <a:pPr lvl="0">
              <a:buNone/>
            </a:pPr>
            <a:r>
              <a:rPr lang="sk-SK" sz="3800" dirty="0" smtClean="0">
                <a:latin typeface="Times New Roman"/>
                <a:ea typeface="Times New Roman"/>
                <a:cs typeface="Times New Roman"/>
              </a:rPr>
              <a:t>1. Preveďte </a:t>
            </a:r>
            <a:r>
              <a:rPr lang="sk-SK" sz="3800" dirty="0">
                <a:latin typeface="Times New Roman"/>
                <a:ea typeface="Times New Roman"/>
                <a:cs typeface="Times New Roman"/>
              </a:rPr>
              <a:t>nasledujúce čísla z desiatkovej do dvojkovej sústavy: </a:t>
            </a:r>
            <a:endParaRPr lang="en-US" sz="3800" dirty="0">
              <a:latin typeface="Times New Roman"/>
              <a:ea typeface="Times New Roman"/>
              <a:cs typeface="Times New Roman"/>
            </a:endParaRPr>
          </a:p>
          <a:p>
            <a:pPr lvl="1"/>
            <a:r>
              <a:rPr lang="sk-SK" sz="3800" smtClean="0">
                <a:latin typeface="Times New Roman"/>
                <a:ea typeface="Times New Roman"/>
                <a:cs typeface="Times New Roman"/>
              </a:rPr>
              <a:t>10</a:t>
            </a:r>
            <a:r>
              <a:rPr lang="sk-SK" sz="3800" baseline="-25000" smtClean="0">
                <a:latin typeface="Times New Roman"/>
                <a:ea typeface="Times New Roman"/>
                <a:cs typeface="Times New Roman"/>
              </a:rPr>
              <a:t>10</a:t>
            </a:r>
            <a:endParaRPr lang="en-US" sz="3800" baseline="-25000" dirty="0">
              <a:latin typeface="Times New Roman"/>
              <a:ea typeface="Times New Roman"/>
              <a:cs typeface="Times New Roman"/>
            </a:endParaRPr>
          </a:p>
          <a:p>
            <a:pPr lvl="1"/>
            <a:r>
              <a:rPr lang="sk-SK" sz="3800" dirty="0">
                <a:latin typeface="Times New Roman"/>
                <a:ea typeface="Times New Roman"/>
                <a:cs typeface="Times New Roman"/>
              </a:rPr>
              <a:t>100</a:t>
            </a:r>
            <a:r>
              <a:rPr lang="sk-SK" sz="3800" baseline="-25000" dirty="0">
                <a:latin typeface="Times New Roman"/>
                <a:ea typeface="Times New Roman"/>
                <a:cs typeface="Times New Roman"/>
              </a:rPr>
              <a:t>10</a:t>
            </a:r>
            <a:endParaRPr lang="en-US" sz="3800" baseline="-25000" dirty="0">
              <a:latin typeface="Times New Roman"/>
              <a:ea typeface="Times New Roman"/>
              <a:cs typeface="Times New Roman"/>
            </a:endParaRPr>
          </a:p>
          <a:p>
            <a:pPr lvl="1"/>
            <a:r>
              <a:rPr lang="sk-SK" sz="3800" dirty="0">
                <a:latin typeface="Times New Roman"/>
                <a:ea typeface="Times New Roman"/>
                <a:cs typeface="Times New Roman"/>
              </a:rPr>
              <a:t>53</a:t>
            </a:r>
            <a:r>
              <a:rPr lang="sk-SK" sz="3800" baseline="-25000" dirty="0">
                <a:latin typeface="Times New Roman"/>
                <a:ea typeface="Times New Roman"/>
                <a:cs typeface="Times New Roman"/>
              </a:rPr>
              <a:t>10</a:t>
            </a:r>
            <a:endParaRPr lang="en-US" sz="3800" baseline="-25000" dirty="0">
              <a:latin typeface="Times New Roman"/>
              <a:ea typeface="Times New Roman"/>
              <a:cs typeface="Times New Roman"/>
            </a:endParaRPr>
          </a:p>
          <a:p>
            <a:pPr lvl="1"/>
            <a:r>
              <a:rPr lang="sk-SK" sz="3800" dirty="0">
                <a:latin typeface="Times New Roman"/>
                <a:ea typeface="Times New Roman"/>
                <a:cs typeface="Times New Roman"/>
              </a:rPr>
              <a:t>255</a:t>
            </a:r>
            <a:r>
              <a:rPr lang="sk-SK" sz="3800" baseline="-25000" dirty="0">
                <a:latin typeface="Times New Roman"/>
                <a:ea typeface="Times New Roman"/>
                <a:cs typeface="Times New Roman"/>
              </a:rPr>
              <a:t>10</a:t>
            </a:r>
            <a:endParaRPr lang="en-US" sz="3800" baseline="-25000" dirty="0">
              <a:latin typeface="Times New Roman"/>
              <a:ea typeface="Times New Roman"/>
              <a:cs typeface="Times New Roman"/>
            </a:endParaRPr>
          </a:p>
          <a:p>
            <a:pPr lvl="1"/>
            <a:r>
              <a:rPr lang="sk-SK" sz="3800" dirty="0">
                <a:latin typeface="Times New Roman"/>
                <a:ea typeface="Times New Roman"/>
                <a:cs typeface="Times New Roman"/>
              </a:rPr>
              <a:t>512</a:t>
            </a:r>
            <a:r>
              <a:rPr lang="sk-SK" sz="3800" baseline="-25000" dirty="0">
                <a:latin typeface="Times New Roman"/>
                <a:ea typeface="Times New Roman"/>
                <a:cs typeface="Times New Roman"/>
              </a:rPr>
              <a:t>10</a:t>
            </a:r>
            <a:endParaRPr lang="en-US" sz="3800" baseline="-25000" dirty="0">
              <a:latin typeface="Times New Roman"/>
              <a:ea typeface="Times New Roman"/>
              <a:cs typeface="Times New Roman"/>
            </a:endParaRPr>
          </a:p>
          <a:p>
            <a:pPr lvl="0">
              <a:buNone/>
            </a:pPr>
            <a:r>
              <a:rPr lang="sk-SK" sz="3800" dirty="0" smtClean="0">
                <a:latin typeface="Times New Roman"/>
                <a:ea typeface="Times New Roman"/>
                <a:cs typeface="Times New Roman"/>
              </a:rPr>
              <a:t>2. Bez </a:t>
            </a:r>
            <a:r>
              <a:rPr lang="sk-SK" sz="3800" dirty="0">
                <a:latin typeface="Times New Roman"/>
                <a:ea typeface="Times New Roman"/>
                <a:cs typeface="Times New Roman"/>
              </a:rPr>
              <a:t>počítania určte, koľko cifier budú mať nasledovné čísla po prevedení z desiatkovej do dvojkovej sústavy: </a:t>
            </a:r>
            <a:endParaRPr lang="en-US" sz="3800" dirty="0">
              <a:latin typeface="Times New Roman"/>
              <a:ea typeface="Times New Roman"/>
              <a:cs typeface="Times New Roman"/>
            </a:endParaRPr>
          </a:p>
          <a:p>
            <a:pPr lvl="1"/>
            <a:r>
              <a:rPr lang="sk-SK" sz="3800" dirty="0">
                <a:latin typeface="Times New Roman"/>
                <a:ea typeface="Times New Roman"/>
                <a:cs typeface="Times New Roman"/>
              </a:rPr>
              <a:t>13</a:t>
            </a:r>
            <a:r>
              <a:rPr lang="sk-SK" sz="3800" baseline="-25000" dirty="0">
                <a:latin typeface="Times New Roman"/>
                <a:ea typeface="Times New Roman"/>
                <a:cs typeface="Times New Roman"/>
              </a:rPr>
              <a:t>10</a:t>
            </a:r>
            <a:endParaRPr lang="en-US" sz="3800" baseline="-25000" dirty="0">
              <a:latin typeface="Times New Roman"/>
              <a:ea typeface="Times New Roman"/>
              <a:cs typeface="Times New Roman"/>
            </a:endParaRPr>
          </a:p>
          <a:p>
            <a:pPr lvl="1"/>
            <a:r>
              <a:rPr lang="sk-SK" sz="3800" dirty="0">
                <a:latin typeface="Times New Roman"/>
                <a:ea typeface="Times New Roman"/>
                <a:cs typeface="Times New Roman"/>
              </a:rPr>
              <a:t>63</a:t>
            </a:r>
            <a:r>
              <a:rPr lang="sk-SK" sz="3800" baseline="-25000" dirty="0">
                <a:latin typeface="Times New Roman"/>
                <a:ea typeface="Times New Roman"/>
                <a:cs typeface="Times New Roman"/>
              </a:rPr>
              <a:t>10</a:t>
            </a:r>
            <a:endParaRPr lang="en-US" sz="3800" baseline="-25000" dirty="0">
              <a:latin typeface="Times New Roman"/>
              <a:ea typeface="Times New Roman"/>
              <a:cs typeface="Times New Roman"/>
            </a:endParaRPr>
          </a:p>
          <a:p>
            <a:pPr lvl="1"/>
            <a:r>
              <a:rPr lang="sk-SK" sz="3800" dirty="0">
                <a:latin typeface="Times New Roman"/>
                <a:ea typeface="Times New Roman"/>
                <a:cs typeface="Times New Roman"/>
              </a:rPr>
              <a:t>129</a:t>
            </a:r>
            <a:r>
              <a:rPr lang="sk-SK" sz="3800" baseline="-25000" dirty="0">
                <a:latin typeface="Times New Roman"/>
                <a:ea typeface="Times New Roman"/>
                <a:cs typeface="Times New Roman"/>
              </a:rPr>
              <a:t>10</a:t>
            </a:r>
            <a:endParaRPr lang="en-US" sz="3800" baseline="-25000" dirty="0">
              <a:latin typeface="Times New Roman"/>
              <a:ea typeface="Times New Roman"/>
              <a:cs typeface="Times New Roman"/>
            </a:endParaRPr>
          </a:p>
          <a:p>
            <a:pPr lvl="1"/>
            <a:r>
              <a:rPr lang="sk-SK" sz="3800" dirty="0">
                <a:latin typeface="Times New Roman"/>
                <a:ea typeface="Times New Roman"/>
                <a:cs typeface="Times New Roman"/>
              </a:rPr>
              <a:t>1000</a:t>
            </a:r>
            <a:r>
              <a:rPr lang="sk-SK" sz="3800" baseline="-25000" dirty="0">
                <a:latin typeface="Times New Roman"/>
                <a:ea typeface="Times New Roman"/>
                <a:cs typeface="Times New Roman"/>
              </a:rPr>
              <a:t>10</a:t>
            </a:r>
            <a:endParaRPr lang="en-US" sz="3800" baseline="-25000" dirty="0">
              <a:latin typeface="Times New Roman"/>
              <a:ea typeface="Times New Roman"/>
              <a:cs typeface="Times New Roman"/>
            </a:endParaRPr>
          </a:p>
          <a:p>
            <a:pPr lvl="1"/>
            <a:r>
              <a:rPr lang="sk-SK" sz="3800" dirty="0">
                <a:latin typeface="Times New Roman"/>
                <a:ea typeface="Times New Roman"/>
                <a:cs typeface="Times New Roman"/>
              </a:rPr>
              <a:t>368</a:t>
            </a:r>
            <a:r>
              <a:rPr lang="sk-SK" sz="3800" baseline="-25000" dirty="0">
                <a:latin typeface="Times New Roman"/>
                <a:ea typeface="Times New Roman"/>
                <a:cs typeface="Times New Roman"/>
              </a:rPr>
              <a:t>10</a:t>
            </a:r>
            <a:endParaRPr lang="en-US" sz="3800" baseline="-25000" dirty="0">
              <a:latin typeface="Times New Roman"/>
              <a:ea typeface="Times New Roman"/>
              <a:cs typeface="Times New Roman"/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281</Words>
  <Application>Microsoft Office PowerPoint</Application>
  <PresentationFormat>Předvádění na obrazovce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Motiv sady Office</vt:lpstr>
      <vt:lpstr>Prevody z desiatkovej do dvojkovej sústavy </vt:lpstr>
      <vt:lpstr>Delenie so zvyškom</vt:lpstr>
      <vt:lpstr>Delenie so zvyškom</vt:lpstr>
      <vt:lpstr>Hľadanie mocnín dvojky</vt:lpstr>
      <vt:lpstr>Hľadanie mocnín dvojky</vt:lpstr>
      <vt:lpstr>Úlohy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Prevody z desiatkovej do dvojkovej sústavy</dc:title>
  <dc:creator>Slovenkai</dc:creator>
  <cp:lastModifiedBy>Slovenkai</cp:lastModifiedBy>
  <cp:revision>6</cp:revision>
  <dcterms:created xsi:type="dcterms:W3CDTF">2018-11-11T15:53:57Z</dcterms:created>
  <dcterms:modified xsi:type="dcterms:W3CDTF">2018-11-11T16:38:24Z</dcterms:modified>
</cp:coreProperties>
</file>