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xls" ContentType="application/vnd.ms-exce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5" r:id="rId2"/>
    <p:sldMasterId id="2147483746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5" r:id="rId5"/>
    <p:sldId id="276" r:id="rId6"/>
    <p:sldId id="280" r:id="rId7"/>
    <p:sldId id="277" r:id="rId8"/>
    <p:sldId id="281" r:id="rId9"/>
    <p:sldId id="258" r:id="rId10"/>
    <p:sldId id="282" r:id="rId11"/>
    <p:sldId id="270" r:id="rId12"/>
    <p:sldId id="262" r:id="rId13"/>
    <p:sldId id="283" r:id="rId14"/>
    <p:sldId id="284" r:id="rId15"/>
    <p:sldId id="288" r:id="rId16"/>
    <p:sldId id="285" r:id="rId17"/>
    <p:sldId id="286" r:id="rId18"/>
    <p:sldId id="289" r:id="rId19"/>
    <p:sldId id="290" r:id="rId20"/>
    <p:sldId id="287" r:id="rId2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0000"/>
    <a:srgbClr val="FFFF99"/>
    <a:srgbClr val="FF9933"/>
    <a:srgbClr val="66CCFF"/>
    <a:srgbClr val="CC0066"/>
    <a:srgbClr val="FF6600"/>
    <a:srgbClr val="FF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711" autoAdjust="0"/>
  </p:normalViewPr>
  <p:slideViewPr>
    <p:cSldViewPr>
      <p:cViewPr varScale="1">
        <p:scale>
          <a:sx n="125" d="100"/>
          <a:sy n="125" d="100"/>
        </p:scale>
        <p:origin x="-103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FEBF93-231E-47B8-8D72-7B7F5DB89FA0}" type="datetimeFigureOut">
              <a:rPr lang="sk-SK"/>
              <a:pPr>
                <a:defRPr/>
              </a:pPr>
              <a:t>22. 3. 2016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3ACEB-2812-4F84-8DF6-8052CD3C077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AD4BCD-3D50-4CBE-9599-34EF51884EA2}" type="datetimeFigureOut">
              <a:rPr lang="sk-SK"/>
              <a:pPr>
                <a:defRPr/>
              </a:pPr>
              <a:t>22. 3. 2016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0933E8-9A18-4B8E-9461-C6B56C5556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42BAF5D-556B-4A8A-945E-5BE016D4C27E}" type="datetime1">
              <a:rPr lang="sk-SK" smtClean="0"/>
              <a:pPr>
                <a:defRPr/>
              </a:pPr>
              <a:t>22. 3. 2016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30724" name="Zástupný symbol päty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sk-SK" smtClean="0"/>
              <a:t>Moderné vzdelávanie pre vedomostnú spoločnosť/ Projekt je spolufinancovaný zo zdrojov EÚ</a:t>
            </a:r>
          </a:p>
        </p:txBody>
      </p:sp>
      <p:sp>
        <p:nvSpPr>
          <p:cNvPr id="30725" name="Zástupný symbol dátumu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E3AE4092-0E36-4196-B431-38C1AFD80117}" type="datetime1">
              <a:rPr lang="sk-SK" smtClean="0"/>
              <a:pPr/>
              <a:t>22. 3. 2016</a:t>
            </a:fld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3" name="Picture 16" descr="logooo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341938"/>
            <a:ext cx="19081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352D-1239-4BD3-A61D-790D91379E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9E8CB-51EC-4FEE-8EFB-27E1782B2ED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A2F1C-1E7D-4602-8DC1-5400D8EAF6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3" name="Picture 16" descr="logosuperb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9225"/>
            <a:ext cx="19796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33C2-C7EA-442F-9705-1F6EB3D940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C1313-09A2-4317-9E83-8E4C19B275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5A92B-DE10-4B2C-B18D-5F0DFD60C8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BE255-863C-4986-B5F0-0F8B2EAB5F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6826D-A16E-4C51-AB57-D3D100FF7C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3B953-C337-4AB3-814A-1225725C43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061B-1D6B-478A-98BA-072E33708A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9ABE-A4A8-4CC2-B099-B7BEC915718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A9725-CF84-44F6-8A97-DF7DA7B7BF3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3C571-B65F-48DE-AA74-4DF6F2F6DD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498BC-E0E9-4F7B-B27D-89F74D3CE30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2F66-E90D-4229-BDBD-CA08054449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á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7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8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5F04EA-00FD-43D4-A0E9-5D2F0AD6CC0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5A2C-E26C-4563-9340-3448CEE1AD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á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á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F13844-6084-46FE-B339-FD51EDE76F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7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39A55-B90A-4C28-A815-F0633AC07E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8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9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02-4D5B-4560-9060-E8FD74BD56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4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5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0FAE3-1E3A-48FE-9913-FCC28691F8A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Obdĺžnik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6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86DFA3-0BB6-443B-8CBE-9E4331387A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CFCF6-06F8-4295-A758-3905164C38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7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381DA-FB73-4384-93F3-B1DE3D8127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Vývojový diagram: proce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Vývojový diagram: proce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60E469-D9C0-4FE1-A28D-6302415B8A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6E92-A147-4B5B-B269-E47337340CF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22D8-4C74-47DF-AF6B-E44D62343B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3747-C62D-4152-A9E9-51DE155133C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659B-65FC-4E1F-A2BA-67BF0390A90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B6F6-CADB-44C7-9AD0-EB567BB006C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6A6B-4AF1-46AC-8608-275B89FF24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077B-38E8-47B0-89A0-6CD2697CAAB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2A80-50EB-4E43-A9E6-1F03AC5894E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62378-E4D6-4401-9359-487FBFC242D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28C6E7-C478-42B3-AEB5-35FD88E0BF8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pic>
        <p:nvPicPr>
          <p:cNvPr id="2056" name="Picture 16" descr="logooo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341938"/>
            <a:ext cx="19081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49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434628-9AD3-4A4C-898C-EB64712F6E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08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3277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3278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pic>
        <p:nvPicPr>
          <p:cNvPr id="3080" name="Picture 16" descr="logosuperb2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9225"/>
            <a:ext cx="19796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5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Obdĺžnik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105" name="Zástupný symbol textu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sk-SK" smtClean="0"/>
              <a:t>16.5. 2012</a:t>
            </a:r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sk-SK" smtClean="0"/>
              <a:t>Moderné vzdelávanie pre vedomostnú spoločnosť/ Projekt je spolufinancovaný zo zdrojov EÚ</a:t>
            </a:r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91CC74-C58E-4F67-A9EB-B6C02A2237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42" r:id="rId2"/>
    <p:sldLayoutId id="2147484052" r:id="rId3"/>
    <p:sldLayoutId id="2147484043" r:id="rId4"/>
    <p:sldLayoutId id="2147484044" r:id="rId5"/>
    <p:sldLayoutId id="2147484045" r:id="rId6"/>
    <p:sldLayoutId id="2147484053" r:id="rId7"/>
    <p:sldLayoutId id="2147484046" r:id="rId8"/>
    <p:sldLayoutId id="2147484054" r:id="rId9"/>
    <p:sldLayoutId id="2147484047" r:id="rId10"/>
    <p:sldLayoutId id="2147484048" r:id="rId11"/>
    <p:sldLayoutId id="214748405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Relationship Id="rId5" Type="http://schemas.openxmlformats.org/officeDocument/2006/relationships/slide" Target="slide2.xml"/><Relationship Id="rId4" Type="http://schemas.openxmlformats.org/officeDocument/2006/relationships/hyperlink" Target="GEL-SLO-MAT-IA-12a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EL-SLO-MAT-IA-12a.xls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6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hyperlink" Target="Linearna_funkcia_test_13a.htm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List_aplikace_Microsoft_Office_Excel_97-20031.xls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EL-SLO-MAT-IA-12a.xlsx" TargetMode="Externa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GEL-SLO-MAT-IA-12a.xlsx" TargetMode="Externa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Podnadpis 2"/>
          <p:cNvSpPr>
            <a:spLocks noGrp="1"/>
          </p:cNvSpPr>
          <p:nvPr>
            <p:ph type="subTitle" idx="1"/>
          </p:nvPr>
        </p:nvSpPr>
        <p:spPr>
          <a:xfrm>
            <a:off x="1619672" y="3068960"/>
            <a:ext cx="6400800" cy="936625"/>
          </a:xfrm>
        </p:spPr>
        <p:txBody>
          <a:bodyPr/>
          <a:lstStyle/>
          <a:p>
            <a:pPr marL="26988" algn="ctr" eaLnBrk="1" hangingPunct="1">
              <a:buFont typeface="Arial" charset="0"/>
              <a:buNone/>
            </a:pPr>
            <a:r>
              <a:rPr lang="sk-SK" sz="3600" dirty="0" smtClean="0">
                <a:solidFill>
                  <a:srgbClr val="002060"/>
                </a:solidFill>
                <a:latin typeface="Arial Black" pitchFamily="34" charset="0"/>
              </a:rPr>
              <a:t>Lineárna funkcia</a:t>
            </a: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971550" y="6093296"/>
            <a:ext cx="7921625" cy="33449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RNDr. Anna </a:t>
            </a:r>
            <a:r>
              <a:rPr lang="sk-SK" sz="3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Slovenkaiová</a:t>
            </a: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	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/>
        </p:nvGraphicFramePr>
        <p:xfrm>
          <a:off x="1043607" y="0"/>
          <a:ext cx="8100393" cy="1539843"/>
        </p:xfrm>
        <a:graphic>
          <a:graphicData uri="http://schemas.openxmlformats.org/drawingml/2006/table">
            <a:tbl>
              <a:tblPr/>
              <a:tblGrid>
                <a:gridCol w="1584177"/>
                <a:gridCol w="2189828"/>
                <a:gridCol w="1698604"/>
                <a:gridCol w="2627784"/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160">
                <a:tc gridSpan="2"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105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www.gymgl.sk</a:t>
                      </a: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05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28875" algn="l"/>
                        </a:tabLst>
                      </a:pPr>
                      <a:r>
                        <a:rPr lang="sk-SK" sz="105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</a:t>
                      </a:r>
                      <a:r>
                        <a:rPr lang="sk-SK" sz="105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VZDELÁVANIU</a:t>
                      </a:r>
                      <a:endParaRPr lang="sk-SK" sz="105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105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Obrázok 4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43608" y="0"/>
            <a:ext cx="1010791" cy="895350"/>
          </a:xfrm>
          <a:prstGeom prst="rect">
            <a:avLst/>
          </a:prstGeom>
          <a:noFill/>
        </p:spPr>
      </p:pic>
      <p:pic>
        <p:nvPicPr>
          <p:cNvPr id="13" name="Obrázok 1" descr="agentura_cmyk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059832" y="0"/>
            <a:ext cx="4116751" cy="692696"/>
          </a:xfrm>
          <a:prstGeom prst="rect">
            <a:avLst/>
          </a:prstGeom>
          <a:noFill/>
        </p:spPr>
      </p:pic>
      <p:pic>
        <p:nvPicPr>
          <p:cNvPr id="14" name="Obrázok 2" descr="EU-ESF-VERTICAL-COLOR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181975" y="0"/>
            <a:ext cx="962025" cy="895350"/>
          </a:xfrm>
          <a:prstGeom prst="rect">
            <a:avLst/>
          </a:prstGeom>
          <a:noFill/>
        </p:spPr>
      </p:pic>
      <p:sp>
        <p:nvSpPr>
          <p:cNvPr id="16" name="Zástupný symbol päty 15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7566992" cy="544488"/>
          </a:xfrm>
        </p:spPr>
        <p:txBody>
          <a:bodyPr/>
          <a:lstStyle/>
          <a:p>
            <a:pPr algn="ctr">
              <a:defRPr/>
            </a:pPr>
            <a:r>
              <a:rPr lang="sk-SK" sz="1050" dirty="0" smtClean="0">
                <a:solidFill>
                  <a:schemeClr val="tx1"/>
                </a:solidFill>
                <a:latin typeface="Calibri" pitchFamily="34" charset="0"/>
              </a:rPr>
              <a:t>Moderné vzdelávanie pre vedomostnú spoločnosť/ Projekt je spolufinancovaný zo zdrojov EÚ</a:t>
            </a:r>
            <a:endParaRPr lang="sk-SK" sz="105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720" name="Picture 40" descr="liearfMY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-10000"/>
          </a:blip>
          <a:srcRect l="5952" t="5479" r="26192"/>
          <a:stretch>
            <a:fillRect/>
          </a:stretch>
        </p:blipFill>
        <p:spPr bwMode="auto">
          <a:xfrm>
            <a:off x="1258888" y="1484313"/>
            <a:ext cx="511333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9798" name="Group 118"/>
          <p:cNvGraphicFramePr>
            <a:graphicFrameLocks noGrp="1"/>
          </p:cNvGraphicFramePr>
          <p:nvPr>
            <p:ph sz="half" idx="1"/>
          </p:nvPr>
        </p:nvGraphicFramePr>
        <p:xfrm>
          <a:off x="7164388" y="2276475"/>
          <a:ext cx="1584176" cy="4392486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</a:tblGrid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802" name="Text Box 122"/>
          <p:cNvSpPr txBox="1">
            <a:spLocks noChangeArrowheads="1"/>
          </p:cNvSpPr>
          <p:nvPr/>
        </p:nvSpPr>
        <p:spPr bwMode="auto">
          <a:xfrm>
            <a:off x="971550" y="188913"/>
            <a:ext cx="817245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800" b="1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Graf lineárnej funkcie                      v posunutom tvare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868144" y="1484784"/>
            <a:ext cx="302433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sk-SK" sz="3200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  <a:hlinkClick r:id="rId4" action="ppaction://hlinkfile"/>
              </a:rPr>
              <a:t>f: y = 2x + 5</a:t>
            </a:r>
            <a:endParaRPr lang="sk-SK" sz="3200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Šípka doľava 6"/>
          <p:cNvSpPr/>
          <p:nvPr/>
        </p:nvSpPr>
        <p:spPr>
          <a:xfrm>
            <a:off x="1042988" y="6453188"/>
            <a:ext cx="1620837" cy="404812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  <a:hlinkClick r:id="rId5" action="ppaction://hlinksldjump"/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499350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Precvičenie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Zástupný symbol obsahu 5"/>
          <p:cNvSpPr>
            <a:spLocks noGrp="1"/>
          </p:cNvSpPr>
          <p:nvPr>
            <p:ph sz="half" idx="1"/>
          </p:nvPr>
        </p:nvSpPr>
        <p:spPr>
          <a:xfrm>
            <a:off x="971550" y="1524000"/>
            <a:ext cx="7993063" cy="4664075"/>
          </a:xfrm>
        </p:spPr>
        <p:txBody>
          <a:bodyPr/>
          <a:lstStyle/>
          <a:p>
            <a:pPr marL="596900" indent="-514350" algn="just" eaLnBrk="1" hangingPunct="1">
              <a:buClr>
                <a:srgbClr val="002060"/>
              </a:buClr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Zostrojte graf lineárnej funkcie, ktorá je daná predpisom </a:t>
            </a:r>
            <a:r>
              <a:rPr lang="sk-SK" b="1" dirty="0" smtClean="0">
                <a:latin typeface="Arial" charset="0"/>
                <a:cs typeface="Arial" charset="0"/>
              </a:rPr>
              <a:t>g</a:t>
            </a:r>
            <a:r>
              <a:rPr lang="sk-SK" dirty="0" smtClean="0">
                <a:latin typeface="Arial" charset="0"/>
                <a:cs typeface="Arial" charset="0"/>
              </a:rPr>
              <a:t>: y = -2x + 4. Popíšte jej základné vlastnosti.</a:t>
            </a:r>
          </a:p>
          <a:p>
            <a:pPr marL="596900" indent="-514350" algn="just" eaLnBrk="1" hangingPunct="1">
              <a:buClr>
                <a:srgbClr val="002060"/>
              </a:buClr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Nájdite predpis lineárnej funkcie ak platí     f(2) = -4 a f(-2) = 4. Zostrojte jej graf.        </a:t>
            </a:r>
          </a:p>
          <a:p>
            <a:pPr marL="596900" indent="-514350" algn="just" eaLnBrk="1" hangingPunct="1">
              <a:buClr>
                <a:srgbClr val="002060"/>
              </a:buClr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Určte hodnotu </a:t>
            </a:r>
            <a:r>
              <a:rPr lang="sk-SK" b="1" dirty="0" smtClean="0">
                <a:latin typeface="Arial" charset="0"/>
                <a:cs typeface="Arial" charset="0"/>
              </a:rPr>
              <a:t>a</a:t>
            </a:r>
            <a:r>
              <a:rPr lang="sk-SK" dirty="0" smtClean="0">
                <a:latin typeface="Arial" charset="0"/>
                <a:cs typeface="Arial" charset="0"/>
              </a:rPr>
              <a:t> tak, aby funkcia l: y = </a:t>
            </a:r>
            <a:r>
              <a:rPr lang="sk-SK" dirty="0" err="1" smtClean="0">
                <a:latin typeface="Arial" charset="0"/>
                <a:cs typeface="Arial" charset="0"/>
              </a:rPr>
              <a:t>ax</a:t>
            </a:r>
            <a:r>
              <a:rPr lang="sk-SK" dirty="0" smtClean="0">
                <a:latin typeface="Arial" charset="0"/>
                <a:cs typeface="Arial" charset="0"/>
              </a:rPr>
              <a:t> – 5 prechádzala bodom A(10, 3). </a:t>
            </a:r>
          </a:p>
          <a:p>
            <a:pPr marL="596900" indent="-514350" algn="just" eaLnBrk="1" hangingPunct="1">
              <a:buClr>
                <a:srgbClr val="002060"/>
              </a:buClr>
              <a:buSzPct val="100000"/>
              <a:buFont typeface="Wingdings 2" pitchFamily="18" charset="2"/>
              <a:buNone/>
            </a:pPr>
            <a:endParaRPr lang="sk-SK" dirty="0" smtClean="0">
              <a:latin typeface="Arial" charset="0"/>
              <a:cs typeface="Arial" charset="0"/>
            </a:endParaRPr>
          </a:p>
          <a:p>
            <a:pPr marL="596900" indent="-514350" algn="just" eaLnBrk="1" hangingPunct="1">
              <a:buClr>
                <a:srgbClr val="002060"/>
              </a:buClr>
              <a:buSzPct val="100000"/>
              <a:buFont typeface="Wingdings 2" pitchFamily="18" charset="2"/>
              <a:buNone/>
            </a:pPr>
            <a:endParaRPr lang="sk-SK" dirty="0" smtClean="0">
              <a:latin typeface="Arial" charset="0"/>
              <a:cs typeface="Arial" charset="0"/>
            </a:endParaRPr>
          </a:p>
          <a:p>
            <a:pPr marL="596900" indent="-514350" algn="just" eaLnBrk="1" hangingPunct="1">
              <a:buClr>
                <a:srgbClr val="002060"/>
              </a:buClr>
              <a:buSzPct val="100000"/>
              <a:buFont typeface="Gill Sans MT" pitchFamily="34" charset="-18"/>
              <a:buAutoNum type="arabicPeriod"/>
            </a:pPr>
            <a:endParaRPr lang="sk-SK" dirty="0" smtClean="0">
              <a:latin typeface="Arial" charset="0"/>
              <a:cs typeface="Arial" charset="0"/>
            </a:endParaRPr>
          </a:p>
        </p:txBody>
      </p:sp>
      <p:sp>
        <p:nvSpPr>
          <p:cNvPr id="12" name="Šípka doľava 11"/>
          <p:cNvSpPr/>
          <p:nvPr/>
        </p:nvSpPr>
        <p:spPr>
          <a:xfrm>
            <a:off x="1042988" y="6453188"/>
            <a:ext cx="1441450" cy="404812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" name="Usmiata tvár 7">
            <a:hlinkClick r:id="rId3" action="ppaction://hlinkfile"/>
          </p:cNvPr>
          <p:cNvSpPr/>
          <p:nvPr/>
        </p:nvSpPr>
        <p:spPr>
          <a:xfrm>
            <a:off x="4859338" y="2420938"/>
            <a:ext cx="504825" cy="4318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7" name="Tlačidlo akcie: Informácie 6">
            <a:hlinkClick r:id="rId4" action="ppaction://hlinksldjump" highlightClick="1"/>
          </p:cNvPr>
          <p:cNvSpPr/>
          <p:nvPr/>
        </p:nvSpPr>
        <p:spPr>
          <a:xfrm>
            <a:off x="7524328" y="3356992"/>
            <a:ext cx="431800" cy="360363"/>
          </a:xfrm>
          <a:prstGeom prst="actionButtonInformat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9" name="Tlačidlo akcie: Informácie 8">
            <a:hlinkClick r:id="rId5" action="ppaction://hlinksldjump" highlightClick="1"/>
          </p:cNvPr>
          <p:cNvSpPr/>
          <p:nvPr/>
        </p:nvSpPr>
        <p:spPr>
          <a:xfrm>
            <a:off x="6372225" y="4292600"/>
            <a:ext cx="431800" cy="360363"/>
          </a:xfrm>
          <a:prstGeom prst="actionButtonInformat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Riešenie č.2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Zástupný symbol obsahu 5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6808788" cy="46640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Hľadaná funkcia má predpis f: </a:t>
            </a:r>
            <a:r>
              <a:rPr lang="sk-SK" b="1" smtClean="0">
                <a:solidFill>
                  <a:srgbClr val="FF0000"/>
                </a:solidFill>
                <a:latin typeface="Arial" charset="0"/>
                <a:cs typeface="Arial" charset="0"/>
              </a:rPr>
              <a:t>y = ax + b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Platí: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 		f(2) = - 4 </a:t>
            </a: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 -4 = 2a + b</a:t>
            </a:r>
            <a:r>
              <a:rPr lang="sk-SK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		f(-2) =  4 </a:t>
            </a: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  4 = -2a + b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Vyriešime danú sústavu.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Získame </a:t>
            </a:r>
            <a:r>
              <a:rPr lang="sk-SK" b="1" smtClean="0">
                <a:solidFill>
                  <a:srgbClr val="0070C0"/>
                </a:solidFill>
                <a:latin typeface="Arial" charset="0"/>
                <a:cs typeface="Arial" charset="0"/>
                <a:sym typeface="Wingdings" pitchFamily="2" charset="2"/>
              </a:rPr>
              <a:t>a = -2</a:t>
            </a: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, </a:t>
            </a:r>
            <a:r>
              <a:rPr lang="sk-SK" b="1" smtClean="0">
                <a:solidFill>
                  <a:srgbClr val="0070C0"/>
                </a:solidFill>
                <a:latin typeface="Arial" charset="0"/>
                <a:cs typeface="Arial" charset="0"/>
                <a:sym typeface="Wingdings" pitchFamily="2" charset="2"/>
              </a:rPr>
              <a:t>b = 0</a:t>
            </a: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  <a:sym typeface="Wingdings" pitchFamily="2" charset="2"/>
              </a:rPr>
              <a:t>Predpis funkcie má tvar </a:t>
            </a:r>
            <a:r>
              <a:rPr lang="sk-SK" smtClean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f: y = -2x.</a:t>
            </a:r>
            <a:endParaRPr lang="sk-SK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sk-SK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Zahnutá šípka doľava 5">
            <a:hlinkClick r:id="rId2" action="ppaction://hlinksldjump"/>
          </p:cNvPr>
          <p:cNvSpPr/>
          <p:nvPr/>
        </p:nvSpPr>
        <p:spPr>
          <a:xfrm>
            <a:off x="395288" y="6308725"/>
            <a:ext cx="431800" cy="360363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Riešenie č.3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Zástupný symbol obsahu 5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6808788" cy="46640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Máme nájsť </a:t>
            </a:r>
            <a:r>
              <a:rPr lang="sk-SK" b="1" smtClean="0">
                <a:latin typeface="Arial" charset="0"/>
                <a:cs typeface="Arial" charset="0"/>
              </a:rPr>
              <a:t>a </a:t>
            </a:r>
            <a:r>
              <a:rPr lang="sk-SK" smtClean="0">
                <a:latin typeface="Arial" charset="0"/>
                <a:cs typeface="Arial" charset="0"/>
              </a:rPr>
              <a:t>vo funkcií l: </a:t>
            </a:r>
            <a:r>
              <a:rPr lang="sk-SK" b="1" smtClean="0">
                <a:solidFill>
                  <a:srgbClr val="FF0000"/>
                </a:solidFill>
                <a:latin typeface="Arial" charset="0"/>
                <a:cs typeface="Arial" charset="0"/>
              </a:rPr>
              <a:t>y = ax – 5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Vieme, že prechádzala bodom A(</a:t>
            </a:r>
            <a:r>
              <a:rPr lang="sk-SK" smtClean="0">
                <a:solidFill>
                  <a:srgbClr val="7030A0"/>
                </a:solidFill>
                <a:latin typeface="Arial" charset="0"/>
                <a:cs typeface="Arial" charset="0"/>
              </a:rPr>
              <a:t>3</a:t>
            </a:r>
            <a:r>
              <a:rPr lang="sk-SK" smtClean="0">
                <a:latin typeface="Arial" charset="0"/>
                <a:cs typeface="Arial" charset="0"/>
              </a:rPr>
              <a:t>, </a:t>
            </a:r>
            <a:r>
              <a:rPr lang="sk-SK" smtClean="0">
                <a:solidFill>
                  <a:srgbClr val="00B050"/>
                </a:solidFill>
                <a:latin typeface="Arial" charset="0"/>
                <a:cs typeface="Arial" charset="0"/>
              </a:rPr>
              <a:t>10</a:t>
            </a:r>
            <a:r>
              <a:rPr lang="sk-SK" smtClean="0">
                <a:latin typeface="Arial" charset="0"/>
                <a:cs typeface="Arial" charset="0"/>
              </a:rPr>
              <a:t>).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Platí: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solidFill>
                  <a:srgbClr val="FF0000"/>
                </a:solidFill>
                <a:latin typeface="Arial" charset="0"/>
                <a:cs typeface="Arial" charset="0"/>
              </a:rPr>
              <a:t>		</a:t>
            </a:r>
            <a:r>
              <a:rPr lang="sk-SK" smtClean="0">
                <a:solidFill>
                  <a:srgbClr val="00B050"/>
                </a:solidFill>
                <a:latin typeface="Arial" charset="0"/>
                <a:cs typeface="Arial" charset="0"/>
              </a:rPr>
              <a:t>10</a:t>
            </a:r>
            <a:r>
              <a:rPr lang="sk-SK" smtClean="0">
                <a:solidFill>
                  <a:srgbClr val="FF0000"/>
                </a:solidFill>
                <a:latin typeface="Arial" charset="0"/>
                <a:cs typeface="Arial" charset="0"/>
              </a:rPr>
              <a:t> = </a:t>
            </a:r>
            <a:r>
              <a:rPr lang="sk-SK" smtClean="0">
                <a:solidFill>
                  <a:srgbClr val="7030A0"/>
                </a:solidFill>
                <a:latin typeface="Arial" charset="0"/>
                <a:cs typeface="Arial" charset="0"/>
              </a:rPr>
              <a:t>3</a:t>
            </a:r>
            <a:r>
              <a:rPr lang="sk-SK" smtClean="0">
                <a:solidFill>
                  <a:srgbClr val="FF0000"/>
                </a:solidFill>
                <a:latin typeface="Arial" charset="0"/>
                <a:cs typeface="Arial" charset="0"/>
              </a:rPr>
              <a:t>a – 5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Riešením rovnice získame </a:t>
            </a:r>
            <a:r>
              <a:rPr lang="sk-SK" b="1" smtClean="0">
                <a:solidFill>
                  <a:srgbClr val="0070C0"/>
                </a:solidFill>
                <a:latin typeface="Arial" charset="0"/>
                <a:cs typeface="Arial" charset="0"/>
              </a:rPr>
              <a:t>a = 5.</a:t>
            </a:r>
          </a:p>
          <a:p>
            <a:pPr eaLnBrk="1" hangingPunct="1">
              <a:buFont typeface="Wingdings 2" pitchFamily="18" charset="2"/>
              <a:buNone/>
            </a:pPr>
            <a:endParaRPr lang="sk-SK" b="1" smtClean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Zahnutá šípka doľava 5">
            <a:hlinkClick r:id="rId2" action="ppaction://hlinksldjump"/>
          </p:cNvPr>
          <p:cNvSpPr/>
          <p:nvPr/>
        </p:nvSpPr>
        <p:spPr>
          <a:xfrm>
            <a:off x="395288" y="6308725"/>
            <a:ext cx="431800" cy="360363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971550" y="274638"/>
            <a:ext cx="796290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z="4400" b="1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Test</a:t>
            </a: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		       		</a:t>
            </a:r>
            <a:r>
              <a:rPr lang="sk-SK" sz="3200" b="1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Odpovede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Zástupný symbol obsahu 5"/>
          <p:cNvSpPr>
            <a:spLocks noGrp="1"/>
          </p:cNvSpPr>
          <p:nvPr>
            <p:ph sz="half" idx="1"/>
          </p:nvPr>
        </p:nvSpPr>
        <p:spPr>
          <a:xfrm>
            <a:off x="971550" y="1341438"/>
            <a:ext cx="7993063" cy="5256212"/>
          </a:xfrm>
        </p:spPr>
        <p:txBody>
          <a:bodyPr/>
          <a:lstStyle/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Aký je predpis lineárnej funkcie? </a:t>
            </a:r>
          </a:p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Čo je grafom lineárnej funkcie?</a:t>
            </a:r>
          </a:p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Ako sa nazýva lineárna funkcia keď a = 0?</a:t>
            </a:r>
          </a:p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Akú vlastnosť ovplyvňuje smernica lineárnej funkcií?</a:t>
            </a:r>
          </a:p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Z predpisu určte hodnotu priesečníka funkcie g: y = 3x – 5 s osou y.</a:t>
            </a:r>
          </a:p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Je funkcia h: y = - 4x + 2 párna alebo nepárna?</a:t>
            </a:r>
          </a:p>
          <a:p>
            <a:pPr marL="596900" indent="-514350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dirty="0" smtClean="0">
                <a:latin typeface="Arial" charset="0"/>
                <a:cs typeface="Arial" charset="0"/>
              </a:rPr>
              <a:t>Ako sa nazýva lineárna funkcia s predpisom y = </a:t>
            </a:r>
            <a:r>
              <a:rPr lang="sk-SK" dirty="0" err="1" smtClean="0">
                <a:latin typeface="Arial" charset="0"/>
                <a:cs typeface="Arial" charset="0"/>
              </a:rPr>
              <a:t>ax</a:t>
            </a:r>
            <a:r>
              <a:rPr lang="sk-SK" dirty="0" smtClean="0">
                <a:latin typeface="Arial" charset="0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Odpovede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Zástupný symbol obsahu 2"/>
          <p:cNvSpPr>
            <a:spLocks noGrp="1"/>
          </p:cNvSpPr>
          <p:nvPr>
            <p:ph idx="1"/>
          </p:nvPr>
        </p:nvSpPr>
        <p:spPr>
          <a:xfrm>
            <a:off x="1042988" y="1484313"/>
            <a:ext cx="7499350" cy="4800600"/>
          </a:xfrm>
        </p:spPr>
        <p:txBody>
          <a:bodyPr/>
          <a:lstStyle/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y = ax + b </a:t>
            </a:r>
          </a:p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Priamka</a:t>
            </a:r>
          </a:p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Konštantná</a:t>
            </a:r>
          </a:p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Monotónnosť</a:t>
            </a:r>
          </a:p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- 5</a:t>
            </a:r>
          </a:p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Ani párna, ani nepárna</a:t>
            </a:r>
          </a:p>
          <a:p>
            <a:pPr marL="596900" indent="-514350" eaLnBrk="1" hangingPunct="1">
              <a:buClrTx/>
              <a:buSzPct val="100000"/>
              <a:buFont typeface="Wingdings 2" pitchFamily="18" charset="2"/>
              <a:buAutoNum type="arabicPeriod"/>
            </a:pPr>
            <a:r>
              <a:rPr lang="sk-SK" sz="3600" b="1" smtClean="0">
                <a:latin typeface="Arial" charset="0"/>
                <a:cs typeface="Arial" charset="0"/>
              </a:rPr>
              <a:t>Priama úmera</a:t>
            </a:r>
          </a:p>
          <a:p>
            <a:pPr marL="596900" indent="-514350" eaLnBrk="1" hangingPunct="1">
              <a:buFont typeface="Wingdings 2" pitchFamily="18" charset="2"/>
              <a:buAutoNum type="arabicPeriod"/>
            </a:pPr>
            <a:endParaRPr lang="sk-SK" smtClean="0">
              <a:latin typeface="Arial" charset="0"/>
              <a:cs typeface="Arial" charset="0"/>
            </a:endParaRPr>
          </a:p>
        </p:txBody>
      </p:sp>
      <p:sp>
        <p:nvSpPr>
          <p:cNvPr id="4" name="Šípka doľava 3"/>
          <p:cNvSpPr/>
          <p:nvPr/>
        </p:nvSpPr>
        <p:spPr>
          <a:xfrm>
            <a:off x="1042988" y="6453188"/>
            <a:ext cx="1441450" cy="404812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  <a:hlinkClick r:id="rId2" action="ppaction://hlinksldjump"/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971550" y="274638"/>
            <a:ext cx="796290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Úloha				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Zástupný symbol obsahu 5"/>
          <p:cNvSpPr>
            <a:spLocks noGrp="1"/>
          </p:cNvSpPr>
          <p:nvPr>
            <p:ph sz="half" idx="1"/>
          </p:nvPr>
        </p:nvSpPr>
        <p:spPr>
          <a:xfrm>
            <a:off x="971550" y="1341438"/>
            <a:ext cx="7993063" cy="5256212"/>
          </a:xfrm>
        </p:spPr>
        <p:txBody>
          <a:bodyPr/>
          <a:lstStyle/>
          <a:p>
            <a:pPr marL="596900" indent="-514350" algn="just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smtClean="0">
                <a:latin typeface="Arial" charset="0"/>
                <a:cs typeface="Arial" charset="0"/>
              </a:rPr>
              <a:t>Vytvorte slovnú úlohu s využitím lineárnej závislosti. Nájdite predpis funkcie, zostrojte jej graf.</a:t>
            </a:r>
          </a:p>
          <a:p>
            <a:pPr marL="596900" indent="-514350" algn="just" eaLnBrk="1" hangingPunct="1">
              <a:buClrTx/>
              <a:buSzPct val="100000"/>
              <a:buFont typeface="Gill Sans MT" pitchFamily="34" charset="-18"/>
              <a:buAutoNum type="arabicPeriod"/>
            </a:pPr>
            <a:r>
              <a:rPr lang="sk-SK" smtClean="0">
                <a:latin typeface="Arial" charset="0"/>
                <a:cs typeface="Arial" charset="0"/>
              </a:rPr>
              <a:t>Zostrojte grafy daných funkcií do jednej sústavy súradníc. Čo viete povedať o daných grafoch? Ktoré reálne číslo v predpise daných funkcií to ovplyvňuje?</a:t>
            </a:r>
          </a:p>
          <a:p>
            <a:pPr marL="596900" indent="-514350" algn="just" eaLnBrk="1" hangingPunct="1">
              <a:buClrTx/>
              <a:buSzPct val="100000"/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	 a) f: y = -x + 1, b) g: y = -x – 1, </a:t>
            </a:r>
          </a:p>
          <a:p>
            <a:pPr marL="596900" indent="-514350" algn="just" eaLnBrk="1" hangingPunct="1">
              <a:buClrTx/>
              <a:buSzPct val="100000"/>
              <a:buFont typeface="Wingdings 2" pitchFamily="18" charset="2"/>
              <a:buNone/>
            </a:pPr>
            <a:r>
              <a:rPr lang="sk-SK" smtClean="0">
                <a:latin typeface="Arial" charset="0"/>
                <a:cs typeface="Arial" charset="0"/>
              </a:rPr>
              <a:t>	c) h: y = -x + 2, d)  l: y = -x –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971600" y="2204864"/>
            <a:ext cx="8172400" cy="2520280"/>
          </a:xfrm>
          <a:prstGeom prst="rect">
            <a:avLst/>
          </a:prstGeom>
          <a:noFill/>
          <a:ln cmpd="thickThin">
            <a:noFill/>
          </a:ln>
        </p:spPr>
        <p:txBody>
          <a:bodyPr wrap="none">
            <a:prstTxWarp prst="textChevron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Ďakujem za pozornosť.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2988" y="260350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z="4400" dirty="0" smtClean="0">
                <a:latin typeface="Arial" pitchFamily="34" charset="0"/>
                <a:cs typeface="Arial" pitchFamily="34" charset="0"/>
              </a:rPr>
              <a:t>Použitá literatúra</a:t>
            </a:r>
            <a:endParaRPr lang="sk-SK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Zástupný symbol obsahu 2"/>
          <p:cNvSpPr>
            <a:spLocks noGrp="1"/>
          </p:cNvSpPr>
          <p:nvPr>
            <p:ph idx="1"/>
          </p:nvPr>
        </p:nvSpPr>
        <p:spPr>
          <a:xfrm>
            <a:off x="971550" y="1484313"/>
            <a:ext cx="8172450" cy="4800600"/>
          </a:xfrm>
        </p:spPr>
        <p:txBody>
          <a:bodyPr/>
          <a:lstStyle/>
          <a:p>
            <a:pPr marL="361950" indent="-361950" eaLnBrk="1" hangingPunct="1">
              <a:buFont typeface="Verdana" pitchFamily="34" charset="0"/>
              <a:buAutoNum type="arabicPeriod"/>
            </a:pPr>
            <a:r>
              <a:rPr lang="sk-SK" sz="2400" dirty="0" err="1" smtClean="0">
                <a:latin typeface="Arial" charset="0"/>
                <a:cs typeface="Arial" charset="0"/>
              </a:rPr>
              <a:t>Kubáček</a:t>
            </a:r>
            <a:r>
              <a:rPr lang="sk-SK" sz="2400" dirty="0" smtClean="0">
                <a:latin typeface="Arial" charset="0"/>
                <a:cs typeface="Arial" charset="0"/>
              </a:rPr>
              <a:t>, </a:t>
            </a:r>
            <a:r>
              <a:rPr lang="sk-SK" sz="2400" dirty="0" err="1" smtClean="0">
                <a:latin typeface="Arial" charset="0"/>
                <a:cs typeface="Arial" charset="0"/>
              </a:rPr>
              <a:t>Zbyněk</a:t>
            </a:r>
            <a:r>
              <a:rPr lang="sk-SK" sz="2400" dirty="0" smtClean="0">
                <a:latin typeface="Arial" charset="0"/>
                <a:cs typeface="Arial" charset="0"/>
              </a:rPr>
              <a:t>: Matematika pre 1. ročník gymnázií,  2. časť. Bratislava: SNP, 2010.</a:t>
            </a:r>
          </a:p>
          <a:p>
            <a:pPr marL="361950" indent="-361950" eaLnBrk="1" hangingPunct="1">
              <a:buFont typeface="Wingdings 2" pitchFamily="18" charset="2"/>
              <a:buNone/>
            </a:pPr>
            <a:r>
              <a:rPr lang="sk-SK" sz="2400" dirty="0" smtClean="0">
                <a:latin typeface="Arial" charset="0"/>
                <a:cs typeface="Arial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8914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Obsah</a:t>
            </a:r>
            <a:endParaRPr lang="sk-SK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2988" y="1196975"/>
            <a:ext cx="7891462" cy="5472113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Úloha</a:t>
            </a:r>
            <a:endParaRPr lang="sk-SK" b="1" dirty="0" smtClean="0">
              <a:latin typeface="Arial" pitchFamily="34" charset="0"/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Definícia lineárnej funkcie</a:t>
            </a:r>
            <a:endParaRPr lang="sk-SK" b="1" dirty="0" smtClean="0">
              <a:latin typeface="Arial" pitchFamily="34" charset="0"/>
              <a:cs typeface="Arial" pitchFamily="34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Predpis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Graf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Vlastnosti</a:t>
            </a:r>
          </a:p>
          <a:p>
            <a:pPr marL="352743" indent="-2365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Precvičenie</a:t>
            </a:r>
            <a:endParaRPr lang="sk-SK" b="1" dirty="0" smtClean="0">
              <a:latin typeface="Arial" pitchFamily="34" charset="0"/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Test</a:t>
            </a:r>
            <a:endParaRPr lang="sk-SK" b="1" dirty="0" smtClean="0">
              <a:latin typeface="Arial" pitchFamily="34" charset="0"/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Úloha</a:t>
            </a:r>
            <a:endParaRPr lang="sk-SK" b="1" dirty="0" smtClean="0">
              <a:latin typeface="Arial" pitchFamily="34" charset="0"/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  <a:hlinkClick r:id="rId8" action="ppaction://hlinksldjump"/>
              </a:rPr>
              <a:t>Použitá literatúra</a:t>
            </a:r>
            <a:endParaRPr lang="sk-SK" b="1" dirty="0" smtClean="0">
              <a:latin typeface="Arial" pitchFamily="34" charset="0"/>
              <a:cs typeface="Arial" pitchFamily="34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sk-SK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sk-SK" dirty="0" smtClean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 smtClean="0">
                <a:solidFill>
                  <a:schemeClr val="tx1"/>
                </a:solidFill>
                <a:latin typeface="Calibri" pitchFamily="34" charset="0"/>
              </a:rPr>
              <a:t>Moderné vzdelávanie pre vedomostnú spoločnosť/ Projekt je spolufinancovaný zo zdrojov EÚ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2988" y="260350"/>
            <a:ext cx="749935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4400" b="1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Úloha</a:t>
            </a:r>
            <a:endParaRPr lang="sk-SK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Zástupný symbol obsahu 2"/>
          <p:cNvSpPr>
            <a:spLocks noGrp="1"/>
          </p:cNvSpPr>
          <p:nvPr>
            <p:ph idx="1"/>
          </p:nvPr>
        </p:nvSpPr>
        <p:spPr>
          <a:xfrm>
            <a:off x="971550" y="981075"/>
            <a:ext cx="7962900" cy="4824413"/>
          </a:xfrm>
        </p:spPr>
        <p:txBody>
          <a:bodyPr/>
          <a:lstStyle/>
          <a:p>
            <a:pPr marL="4763" indent="438150" algn="just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Do bazénu, v ktorom je 30 hl vody, sme začali napúšťať vodu hadicou. Prítok vody je rovnomerný, za 1 hodinu pritečie 18 hl vody.  Koľko hl vody bude v bazéne</a:t>
            </a:r>
          </a:p>
          <a:p>
            <a:pPr marL="4763" indent="-4763" algn="just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sk-SK" i="1" dirty="0" smtClean="0">
                <a:latin typeface="Arial" pitchFamily="34" charset="0"/>
                <a:cs typeface="Arial" pitchFamily="34" charset="0"/>
              </a:rPr>
              <a:t>o 2 hodiny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b) </a:t>
            </a:r>
            <a:r>
              <a:rPr lang="sk-SK" i="1" dirty="0" smtClean="0">
                <a:latin typeface="Arial" pitchFamily="34" charset="0"/>
                <a:cs typeface="Arial" pitchFamily="34" charset="0"/>
              </a:rPr>
              <a:t>o 5 hodín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c) </a:t>
            </a:r>
            <a:r>
              <a:rPr lang="sk-SK" i="1" dirty="0" smtClean="0">
                <a:latin typeface="Arial" pitchFamily="34" charset="0"/>
                <a:cs typeface="Arial" pitchFamily="34" charset="0"/>
              </a:rPr>
              <a:t>o t hodín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? </a:t>
            </a:r>
          </a:p>
          <a:p>
            <a:pPr marL="4763" indent="-4763" algn="just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Napíšte predpis funkcie, ktorá bude vyjadrovať závislosť množstva vody v bazéne od času napúšťania bazénu hadicou. </a:t>
            </a:r>
          </a:p>
          <a:p>
            <a:pPr marL="4763" indent="-4763" algn="just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Zostrojte graf tejto funkcie.</a:t>
            </a:r>
          </a:p>
        </p:txBody>
      </p:sp>
      <p:sp>
        <p:nvSpPr>
          <p:cNvPr id="4" name="Bublina v tvare zaobleného obdĺžnika 3"/>
          <p:cNvSpPr/>
          <p:nvPr/>
        </p:nvSpPr>
        <p:spPr>
          <a:xfrm>
            <a:off x="7308304" y="6165304"/>
            <a:ext cx="1656184" cy="504056"/>
          </a:xfrm>
          <a:prstGeom prst="wedgeRoundRectCallou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 action="ppaction://hlinksldjump"/>
              </a:rPr>
              <a:t>RIEŠENIE</a:t>
            </a:r>
            <a:endParaRPr lang="sk-SK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1042988" y="457200"/>
            <a:ext cx="8101012" cy="5924550"/>
          </a:xfrm>
        </p:spPr>
        <p:txBody>
          <a:bodyPr/>
          <a:lstStyle/>
          <a:p>
            <a:pPr marL="4763" indent="-4763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Predpis funkcie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sk-SK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k-SK" dirty="0" smtClean="0"/>
              <a:t>	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sk-SK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sk-SK" dirty="0" smtClean="0"/>
          </a:p>
          <a:p>
            <a:pPr marL="4763" indent="174625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Ak v bazéne je 0 hl vody, po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hodinách bude v bazéne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= 18. t </a:t>
            </a:r>
          </a:p>
          <a:p>
            <a:pPr marL="4763" indent="174625" eaLnBrk="1" hangingPunct="1">
              <a:buFont typeface="Wingdings 2" pitchFamily="18" charset="2"/>
              <a:buNone/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Ak v bazéne bolo na začiatku 30 hl vody, po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hodinách bude v bazéne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= 30 + 18.t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1116013" y="1268413"/>
          <a:ext cx="77768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81"/>
                <a:gridCol w="1110981"/>
                <a:gridCol w="1110981"/>
                <a:gridCol w="1110981"/>
                <a:gridCol w="1110981"/>
                <a:gridCol w="1110981"/>
                <a:gridCol w="1110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Čas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Objem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72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Objem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84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Zástupný symbol obsahu 4"/>
          <p:cNvGraphicFramePr>
            <a:graphicFrameLocks noGrp="1"/>
          </p:cNvGraphicFramePr>
          <p:nvPr>
            <p:ph/>
          </p:nvPr>
        </p:nvGraphicFramePr>
        <p:xfrm>
          <a:off x="776288" y="406400"/>
          <a:ext cx="8239125" cy="6242050"/>
        </p:xfrm>
        <a:graphic>
          <a:graphicData uri="http://schemas.openxmlformats.org/presentationml/2006/ole">
            <p:oleObj spid="_x0000_s1026" r:id="rId3" imgW="8242506" imgH="6242845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/>
          </p:nvPr>
        </p:nvSpPr>
        <p:spPr>
          <a:xfrm>
            <a:off x="1042988" y="457200"/>
            <a:ext cx="7921625" cy="5410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dirty="0" smtClean="0">
                <a:latin typeface="Arial" charset="0"/>
                <a:cs typeface="Arial" charset="0"/>
              </a:rPr>
              <a:t>Predpis funkcie mal tvar: </a:t>
            </a:r>
            <a:r>
              <a:rPr lang="sk-SK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 = 30 + 18.t</a:t>
            </a:r>
            <a:r>
              <a:rPr lang="sk-SK" dirty="0" smtClean="0">
                <a:latin typeface="Arial" charset="0"/>
                <a:cs typeface="Arial" charset="0"/>
              </a:rPr>
              <a:t> </a:t>
            </a:r>
          </a:p>
          <a:p>
            <a:pPr algn="ctr" eaLnBrk="1" hangingPunct="1">
              <a:buFont typeface="Wingdings 2" pitchFamily="18" charset="2"/>
              <a:buNone/>
            </a:pPr>
            <a:endParaRPr lang="sk-SK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sk-SK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		 = 	30 	+ 	18	.	t</a:t>
            </a:r>
          </a:p>
          <a:p>
            <a:pPr algn="just" eaLnBrk="1" hangingPunct="1">
              <a:buFont typeface="Wingdings 2" pitchFamily="18" charset="2"/>
              <a:buNone/>
            </a:pPr>
            <a:endParaRPr lang="sk-SK" dirty="0" smtClean="0">
              <a:latin typeface="Arial" charset="0"/>
              <a:cs typeface="Arial" charset="0"/>
            </a:endParaRPr>
          </a:p>
        </p:txBody>
      </p:sp>
      <p:sp>
        <p:nvSpPr>
          <p:cNvPr id="16387" name="BlokTextu 2"/>
          <p:cNvSpPr txBox="1">
            <a:spLocks noChangeArrowheads="1"/>
          </p:cNvSpPr>
          <p:nvPr/>
        </p:nvSpPr>
        <p:spPr bwMode="auto">
          <a:xfrm>
            <a:off x="1116013" y="2708275"/>
            <a:ext cx="2447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/>
              <a:t>závislá premenná</a:t>
            </a:r>
          </a:p>
        </p:txBody>
      </p:sp>
      <p:sp>
        <p:nvSpPr>
          <p:cNvPr id="16388" name="BlokTextu 3"/>
          <p:cNvSpPr txBox="1">
            <a:spLocks noChangeArrowheads="1"/>
          </p:cNvSpPr>
          <p:nvPr/>
        </p:nvSpPr>
        <p:spPr bwMode="auto">
          <a:xfrm>
            <a:off x="5364088" y="2708275"/>
            <a:ext cx="1008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800" b="1" dirty="0"/>
              <a:t>číslo</a:t>
            </a:r>
          </a:p>
        </p:txBody>
      </p:sp>
      <p:sp>
        <p:nvSpPr>
          <p:cNvPr id="16389" name="BlokTextu 4"/>
          <p:cNvSpPr txBox="1">
            <a:spLocks noChangeArrowheads="1"/>
          </p:cNvSpPr>
          <p:nvPr/>
        </p:nvSpPr>
        <p:spPr bwMode="auto">
          <a:xfrm>
            <a:off x="3779838" y="2708274"/>
            <a:ext cx="1152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dirty="0"/>
              <a:t>číslo</a:t>
            </a:r>
          </a:p>
        </p:txBody>
      </p:sp>
      <p:sp>
        <p:nvSpPr>
          <p:cNvPr id="16390" name="BlokTextu 5"/>
          <p:cNvSpPr txBox="1">
            <a:spLocks noChangeArrowheads="1"/>
          </p:cNvSpPr>
          <p:nvPr/>
        </p:nvSpPr>
        <p:spPr bwMode="auto">
          <a:xfrm>
            <a:off x="6516688" y="2708275"/>
            <a:ext cx="262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800" b="1" dirty="0"/>
              <a:t>nezávislá</a:t>
            </a:r>
            <a:r>
              <a:rPr lang="sk-SK" dirty="0"/>
              <a:t> </a:t>
            </a:r>
            <a:r>
              <a:rPr lang="sk-SK" sz="2800" b="1" dirty="0"/>
              <a:t>premenná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1835150" y="2133600"/>
            <a:ext cx="576263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V="1">
            <a:off x="4211638" y="21336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6011863" y="2205038"/>
            <a:ext cx="0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 flipV="1">
            <a:off x="7740650" y="2133600"/>
            <a:ext cx="21590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Šípka doľava 18"/>
          <p:cNvSpPr/>
          <p:nvPr/>
        </p:nvSpPr>
        <p:spPr>
          <a:xfrm>
            <a:off x="1042988" y="6453188"/>
            <a:ext cx="1441450" cy="404812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>
                <a:solidFill>
                  <a:srgbClr val="0070C0"/>
                </a:solidFill>
                <a:hlinkClick r:id="rId2" action="ppaction://hlinksldjump"/>
              </a:rPr>
              <a:t>OBSAH</a:t>
            </a:r>
            <a:endParaRPr lang="sk-S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1042988" y="476250"/>
            <a:ext cx="792162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r>
              <a:rPr lang="sk-SK" sz="3200" b="1" i="1" dirty="0">
                <a:latin typeface="Arial" charset="0"/>
                <a:cs typeface="Arial" charset="0"/>
              </a:rPr>
              <a:t>Lineárna funkcia</a:t>
            </a:r>
            <a:r>
              <a:rPr lang="sk-SK" sz="3200" dirty="0">
                <a:latin typeface="Arial" charset="0"/>
                <a:cs typeface="Arial" charset="0"/>
              </a:rPr>
              <a:t> je každá funkcia na množine R určená predpisom </a:t>
            </a:r>
            <a:r>
              <a:rPr lang="sk-SK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y = a . x + b</a:t>
            </a:r>
            <a:r>
              <a:rPr lang="sk-SK" sz="3200" dirty="0">
                <a:latin typeface="Arial" charset="0"/>
                <a:cs typeface="Arial" charset="0"/>
              </a:rPr>
              <a:t>,</a:t>
            </a:r>
            <a:r>
              <a:rPr lang="sk-SK" sz="3200" b="1" dirty="0">
                <a:latin typeface="Arial" charset="0"/>
                <a:cs typeface="Arial" charset="0"/>
              </a:rPr>
              <a:t> </a:t>
            </a:r>
            <a:r>
              <a:rPr lang="sk-SK" sz="3200" dirty="0">
                <a:latin typeface="Arial" charset="0"/>
                <a:cs typeface="Arial" charset="0"/>
              </a:rPr>
              <a:t>kde </a:t>
            </a:r>
            <a:r>
              <a:rPr lang="sk-SK" sz="3200" i="1" dirty="0">
                <a:latin typeface="Arial" charset="0"/>
                <a:cs typeface="Arial" charset="0"/>
              </a:rPr>
              <a:t>a, b</a:t>
            </a:r>
            <a:r>
              <a:rPr lang="sk-SK" sz="3200" dirty="0">
                <a:latin typeface="Arial" charset="0"/>
                <a:cs typeface="Arial" charset="0"/>
              </a:rPr>
              <a:t> </a:t>
            </a:r>
            <a:r>
              <a:rPr lang="az-Cyrl-AZ" sz="3200" dirty="0">
                <a:latin typeface="Arial" charset="0"/>
                <a:cs typeface="Arial" charset="0"/>
              </a:rPr>
              <a:t>є</a:t>
            </a:r>
            <a:r>
              <a:rPr lang="sk-SK" sz="3200" dirty="0">
                <a:latin typeface="Arial" charset="0"/>
                <a:cs typeface="Arial" charset="0"/>
              </a:rPr>
              <a:t>  R a </a:t>
            </a:r>
            <a:r>
              <a:rPr lang="sk-SK" sz="3200" i="1" dirty="0" err="1">
                <a:latin typeface="Arial" charset="0"/>
                <a:cs typeface="Arial" charset="0"/>
              </a:rPr>
              <a:t>a</a:t>
            </a:r>
            <a:r>
              <a:rPr lang="sk-SK" sz="3200" i="1" dirty="0">
                <a:latin typeface="Arial" charset="0"/>
                <a:cs typeface="Arial" charset="0"/>
              </a:rPr>
              <a:t> ǂ </a:t>
            </a:r>
            <a:r>
              <a:rPr lang="sk-SK" sz="3200" dirty="0">
                <a:latin typeface="Arial" charset="0"/>
                <a:cs typeface="Arial" charset="0"/>
              </a:rPr>
              <a:t>0.</a:t>
            </a:r>
          </a:p>
          <a:p>
            <a:pPr algn="just"/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sk-SK" sz="3200" dirty="0">
                <a:latin typeface="Arial" charset="0"/>
                <a:cs typeface="Arial" charset="0"/>
              </a:rPr>
              <a:t> – smernica</a:t>
            </a:r>
          </a:p>
          <a:p>
            <a:pPr algn="just"/>
            <a:r>
              <a:rPr lang="sk-SK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sk-SK" sz="3200" dirty="0">
                <a:latin typeface="Arial" charset="0"/>
                <a:cs typeface="Arial" charset="0"/>
              </a:rPr>
              <a:t> – priesečník priamky s osou y </a:t>
            </a:r>
          </a:p>
          <a:p>
            <a:pPr algn="just"/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b="1" i="1" dirty="0">
                <a:latin typeface="Arial" charset="0"/>
                <a:cs typeface="Arial" charset="0"/>
              </a:rPr>
              <a:t>Grafom</a:t>
            </a:r>
            <a:r>
              <a:rPr lang="sk-SK" sz="3200" dirty="0">
                <a:latin typeface="Arial" charset="0"/>
                <a:cs typeface="Arial" charset="0"/>
              </a:rPr>
              <a:t> je </a:t>
            </a:r>
            <a:r>
              <a:rPr lang="sk-SK" sz="3200" i="1" u="sng" dirty="0">
                <a:latin typeface="Arial" charset="0"/>
                <a:cs typeface="Arial" charset="0"/>
                <a:hlinkClick r:id="rId3" action="ppaction://hlinksldjump"/>
              </a:rPr>
              <a:t>priamka</a:t>
            </a:r>
            <a:r>
              <a:rPr lang="sk-SK" sz="3200" i="1" dirty="0">
                <a:latin typeface="Arial" charset="0"/>
                <a:cs typeface="Arial" charset="0"/>
              </a:rPr>
              <a:t> </a:t>
            </a:r>
            <a:r>
              <a:rPr lang="sk-SK" sz="3200" dirty="0">
                <a:latin typeface="Arial" charset="0"/>
                <a:cs typeface="Arial" charset="0"/>
              </a:rPr>
              <a:t>rôznobežná s osou y.</a:t>
            </a:r>
          </a:p>
          <a:p>
            <a:pPr algn="just"/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b="1" dirty="0">
                <a:latin typeface="Arial" charset="0"/>
                <a:cs typeface="Arial" charset="0"/>
              </a:rPr>
              <a:t>Definičným oborom </a:t>
            </a:r>
            <a:r>
              <a:rPr lang="sk-SK" sz="3200" dirty="0">
                <a:latin typeface="Arial" charset="0"/>
                <a:cs typeface="Arial" charset="0"/>
              </a:rPr>
              <a:t>je množina R.</a:t>
            </a: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6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6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6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6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86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86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6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86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971550" y="404813"/>
            <a:ext cx="4248150" cy="1079500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sk-SK" sz="3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a = 0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=&gt;</a:t>
            </a: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 f: </a:t>
            </a:r>
            <a:r>
              <a:rPr lang="sk-SK" sz="4400" b="1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y = b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57" descr="konstf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0000"/>
          </a:blip>
          <a:srcRect/>
          <a:stretch>
            <a:fillRect/>
          </a:stretch>
        </p:blipFill>
        <p:spPr>
          <a:xfrm>
            <a:off x="971550" y="1557338"/>
            <a:ext cx="4176713" cy="4895850"/>
          </a:xfrm>
          <a:noFill/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5148263" y="1700213"/>
            <a:ext cx="3995737" cy="4897437"/>
          </a:xfrm>
        </p:spPr>
        <p:txBody>
          <a:bodyPr/>
          <a:lstStyle/>
          <a:p>
            <a:pPr marL="4763" indent="-4763" eaLnBrk="1" hangingPunct="1">
              <a:spcBef>
                <a:spcPct val="50000"/>
              </a:spcBef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D(f) = R</a:t>
            </a:r>
          </a:p>
          <a:p>
            <a:pPr marL="4763" indent="-4763" eaLnBrk="1" hangingPunct="1">
              <a:spcBef>
                <a:spcPct val="50000"/>
              </a:spcBef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H(f) =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}</a:t>
            </a:r>
            <a:endParaRPr lang="sk-SK" sz="3200" b="1" dirty="0" smtClean="0">
              <a:latin typeface="Arial" pitchFamily="34" charset="0"/>
              <a:cs typeface="Arial" pitchFamily="34" charset="0"/>
            </a:endParaRPr>
          </a:p>
          <a:p>
            <a:pPr marL="4763" indent="-4763" eaLnBrk="1" hangingPunct="1">
              <a:spcBef>
                <a:spcPct val="50000"/>
              </a:spcBef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nie je prostá</a:t>
            </a:r>
          </a:p>
          <a:p>
            <a:pPr marL="4763" indent="-4763" eaLnBrk="1" hangingPunct="1">
              <a:spcBef>
                <a:spcPct val="50000"/>
              </a:spcBef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je ohraničená</a:t>
            </a:r>
          </a:p>
          <a:p>
            <a:pPr marL="4763" indent="-4763" eaLnBrk="1" hangingPunct="1">
              <a:spcBef>
                <a:spcPct val="50000"/>
              </a:spcBef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v každom bode má</a:t>
            </a:r>
          </a:p>
          <a:p>
            <a:pPr marL="4763" indent="-4763" eaLnBrk="1" hangingPunct="1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  max aj min</a:t>
            </a:r>
          </a:p>
          <a:p>
            <a:pPr eaLnBrk="1" hangingPunct="1">
              <a:defRPr/>
            </a:pP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003800" y="549275"/>
            <a:ext cx="4321175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44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=&gt;</a:t>
            </a:r>
            <a:r>
              <a:rPr lang="sk-SK" sz="44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konštantná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/>
          <p:cNvSpPr>
            <a:spLocks noGrp="1"/>
          </p:cNvSpPr>
          <p:nvPr>
            <p:ph type="title"/>
          </p:nvPr>
        </p:nvSpPr>
        <p:spPr>
          <a:xfrm>
            <a:off x="971550" y="333375"/>
            <a:ext cx="8172450" cy="10699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sk-SK" sz="4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4200" b="1" dirty="0" smtClean="0">
                <a:latin typeface="Arial" pitchFamily="34" charset="0"/>
                <a:cs typeface="Arial" pitchFamily="34" charset="0"/>
              </a:rPr>
              <a:t>b = 0 </a:t>
            </a:r>
            <a:r>
              <a:rPr lang="en-US" sz="4200" b="1" dirty="0" smtClean="0">
                <a:latin typeface="Arial" pitchFamily="34" charset="0"/>
                <a:cs typeface="Arial" pitchFamily="34" charset="0"/>
              </a:rPr>
              <a:t>=&gt;</a:t>
            </a:r>
            <a:r>
              <a:rPr lang="sk-SK" sz="4200" b="1" dirty="0" smtClean="0">
                <a:latin typeface="Arial" pitchFamily="34" charset="0"/>
                <a:cs typeface="Arial" pitchFamily="34" charset="0"/>
              </a:rPr>
              <a:t> f: </a:t>
            </a:r>
            <a:r>
              <a:rPr lang="sk-SK" sz="4200" b="1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y = </a:t>
            </a:r>
            <a:r>
              <a:rPr lang="sk-SK" sz="4200" b="1" dirty="0" err="1" smtClean="0">
                <a:latin typeface="Arial" pitchFamily="34" charset="0"/>
                <a:cs typeface="Arial" pitchFamily="34" charset="0"/>
                <a:hlinkClick r:id="rId3" action="ppaction://hlinkfile"/>
              </a:rPr>
              <a:t>ax</a:t>
            </a:r>
            <a:r>
              <a:rPr lang="sk-SK" sz="4200" b="1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 </a:t>
            </a:r>
            <a:r>
              <a:rPr lang="en-US" sz="4200" b="1" dirty="0" smtClean="0">
                <a:latin typeface="Arial" pitchFamily="34" charset="0"/>
                <a:cs typeface="Arial" pitchFamily="34" charset="0"/>
              </a:rPr>
              <a:t>=&gt;</a:t>
            </a:r>
            <a:r>
              <a:rPr lang="sk-SK" sz="4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4200" b="1" i="1" dirty="0" smtClean="0">
                <a:latin typeface="Arial" pitchFamily="34" charset="0"/>
                <a:cs typeface="Arial" pitchFamily="34" charset="0"/>
              </a:rPr>
              <a:t>priama úmera</a:t>
            </a:r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1"/>
          </p:nvPr>
        </p:nvSpPr>
        <p:spPr>
          <a:xfrm>
            <a:off x="971550" y="1412875"/>
            <a:ext cx="4176713" cy="5040313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a &gt; </a:t>
            </a:r>
            <a:r>
              <a:rPr lang="sk-SK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D(f) = 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H(f) = 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rastúca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prostá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nie je ohraničená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nemá ani max ani min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sk-SK" dirty="0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5076825" y="1412875"/>
            <a:ext cx="4067175" cy="496887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sk-SK" b="1" dirty="0" smtClean="0">
                <a:latin typeface="Arial" charset="0"/>
                <a:cs typeface="Arial" charset="0"/>
              </a:rPr>
              <a:t>a &lt; 0</a:t>
            </a:r>
          </a:p>
          <a:p>
            <a:pPr eaLnBrk="1" hangingPunct="1">
              <a:spcBef>
                <a:spcPct val="50000"/>
              </a:spcBef>
            </a:pPr>
            <a:r>
              <a:rPr lang="sk-SK" dirty="0" smtClean="0">
                <a:latin typeface="Arial" charset="0"/>
                <a:cs typeface="Arial" charset="0"/>
              </a:rPr>
              <a:t>D(f) = R</a:t>
            </a:r>
          </a:p>
          <a:p>
            <a:pPr eaLnBrk="1" hangingPunct="1">
              <a:spcBef>
                <a:spcPct val="50000"/>
              </a:spcBef>
            </a:pPr>
            <a:r>
              <a:rPr lang="sk-SK" dirty="0" smtClean="0">
                <a:latin typeface="Arial" charset="0"/>
                <a:cs typeface="Arial" charset="0"/>
              </a:rPr>
              <a:t>H(f) = R</a:t>
            </a:r>
          </a:p>
          <a:p>
            <a:pPr eaLnBrk="1" hangingPunct="1">
              <a:spcBef>
                <a:spcPct val="50000"/>
              </a:spcBef>
            </a:pPr>
            <a:r>
              <a:rPr lang="sk-SK" dirty="0" smtClean="0">
                <a:latin typeface="Arial" charset="0"/>
                <a:cs typeface="Arial" charset="0"/>
              </a:rPr>
              <a:t> klesajúca</a:t>
            </a:r>
          </a:p>
          <a:p>
            <a:pPr eaLnBrk="1" hangingPunct="1">
              <a:spcBef>
                <a:spcPct val="50000"/>
              </a:spcBef>
            </a:pPr>
            <a:r>
              <a:rPr lang="sk-SK" dirty="0" smtClean="0">
                <a:latin typeface="Arial" charset="0"/>
                <a:cs typeface="Arial" charset="0"/>
              </a:rPr>
              <a:t>prostá</a:t>
            </a:r>
          </a:p>
          <a:p>
            <a:pPr eaLnBrk="1" hangingPunct="1">
              <a:spcBef>
                <a:spcPct val="50000"/>
              </a:spcBef>
            </a:pPr>
            <a:r>
              <a:rPr lang="sk-SK" dirty="0" smtClean="0">
                <a:latin typeface="Arial" charset="0"/>
                <a:cs typeface="Arial" charset="0"/>
              </a:rPr>
              <a:t>nie je ohraničená</a:t>
            </a:r>
          </a:p>
          <a:p>
            <a:pPr eaLnBrk="1" hangingPunct="1">
              <a:spcBef>
                <a:spcPct val="50000"/>
              </a:spcBef>
            </a:pPr>
            <a:r>
              <a:rPr lang="sk-SK" dirty="0" smtClean="0">
                <a:latin typeface="Arial" charset="0"/>
                <a:cs typeface="Arial" charset="0"/>
              </a:rPr>
              <a:t>nemá ani max ani min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endParaRPr lang="sk-SK" dirty="0" smtClean="0">
              <a:latin typeface="Comic Sans MS" pitchFamily="66" charset="0"/>
            </a:endParaRPr>
          </a:p>
          <a:p>
            <a:pPr eaLnBrk="1" hangingPunct="1"/>
            <a:endParaRPr lang="sk-SK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.9|2.8|0.8|1|2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5.1|5.8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5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Prúd">
  <a:themeElements>
    <a:clrScheme name="Prúd 12">
      <a:dk1>
        <a:srgbClr val="000070"/>
      </a:dk1>
      <a:lt1>
        <a:srgbClr val="FFFFFF"/>
      </a:lt1>
      <a:dk2>
        <a:srgbClr val="0091DA"/>
      </a:dk2>
      <a:lt2>
        <a:srgbClr val="DFDFE9"/>
      </a:lt2>
      <a:accent1>
        <a:srgbClr val="CC66FF"/>
      </a:accent1>
      <a:accent2>
        <a:srgbClr val="679ACD"/>
      </a:accent2>
      <a:accent3>
        <a:srgbClr val="AAC7EA"/>
      </a:accent3>
      <a:accent4>
        <a:srgbClr val="DADADA"/>
      </a:accent4>
      <a:accent5>
        <a:srgbClr val="E2B8FF"/>
      </a:accent5>
      <a:accent6>
        <a:srgbClr val="5D8BBA"/>
      </a:accent6>
      <a:hlink>
        <a:srgbClr val="CCECFF"/>
      </a:hlink>
      <a:folHlink>
        <a:srgbClr val="CCCCFF"/>
      </a:folHlink>
    </a:clrScheme>
    <a:fontScheme name="Prú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úd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úd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úd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FF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1">
        <a:dk1>
          <a:srgbClr val="CC0066"/>
        </a:dk1>
        <a:lt1>
          <a:srgbClr val="FFFFFF"/>
        </a:lt1>
        <a:dk2>
          <a:srgbClr val="FF71AA"/>
        </a:dk2>
        <a:lt2>
          <a:srgbClr val="DFD293"/>
        </a:lt2>
        <a:accent1>
          <a:srgbClr val="990033"/>
        </a:accent1>
        <a:accent2>
          <a:srgbClr val="FFFFFF"/>
        </a:accent2>
        <a:accent3>
          <a:srgbClr val="FFBBD2"/>
        </a:accent3>
        <a:accent4>
          <a:srgbClr val="DADADA"/>
        </a:accent4>
        <a:accent5>
          <a:srgbClr val="CAAAAD"/>
        </a:accent5>
        <a:accent6>
          <a:srgbClr val="E7E7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2">
        <a:dk1>
          <a:srgbClr val="000070"/>
        </a:dk1>
        <a:lt1>
          <a:srgbClr val="FFFFFF"/>
        </a:lt1>
        <a:dk2>
          <a:srgbClr val="0091DA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AAC7E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3">
        <a:dk1>
          <a:srgbClr val="3399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4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5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3399FF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2D8AE7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úd">
  <a:themeElements>
    <a:clrScheme name="1_Prúd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Prú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úd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úd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úd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FF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1">
        <a:dk1>
          <a:srgbClr val="CC0066"/>
        </a:dk1>
        <a:lt1>
          <a:srgbClr val="FFFFFF"/>
        </a:lt1>
        <a:dk2>
          <a:srgbClr val="FF71AA"/>
        </a:dk2>
        <a:lt2>
          <a:srgbClr val="DFD293"/>
        </a:lt2>
        <a:accent1>
          <a:srgbClr val="990033"/>
        </a:accent1>
        <a:accent2>
          <a:srgbClr val="FFFFFF"/>
        </a:accent2>
        <a:accent3>
          <a:srgbClr val="FFBBD2"/>
        </a:accent3>
        <a:accent4>
          <a:srgbClr val="DADADA"/>
        </a:accent4>
        <a:accent5>
          <a:srgbClr val="CAAAAD"/>
        </a:accent5>
        <a:accent6>
          <a:srgbClr val="E7E7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2">
        <a:dk1>
          <a:srgbClr val="000070"/>
        </a:dk1>
        <a:lt1>
          <a:srgbClr val="FFFFFF"/>
        </a:lt1>
        <a:dk2>
          <a:srgbClr val="0091DA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AAC7E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3">
        <a:dk1>
          <a:srgbClr val="7B0361"/>
        </a:dk1>
        <a:lt1>
          <a:srgbClr val="FFFFFF"/>
        </a:lt1>
        <a:dk2>
          <a:srgbClr val="FFCCFF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FFE2FF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4">
        <a:dk1>
          <a:srgbClr val="3399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5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6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3399FF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2D8AE7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 gymnazium</Template>
  <TotalTime>4187</TotalTime>
  <Words>569</Words>
  <Application>Microsoft Office PowerPoint</Application>
  <PresentationFormat>Předvádění na obrazovce (4:3)</PresentationFormat>
  <Paragraphs>163</Paragraphs>
  <Slides>18</Slides>
  <Notes>2</Notes>
  <HiddenSlides>4</HiddenSlides>
  <MMClips>0</MMClips>
  <ScaleCrop>false</ScaleCrop>
  <HeadingPairs>
    <vt:vector size="6" baseType="variant"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Prúd</vt:lpstr>
      <vt:lpstr>1_Prúd</vt:lpstr>
      <vt:lpstr>Slnovrat</vt:lpstr>
      <vt:lpstr>List aplikace Microsoft Office Excel 97-2003</vt:lpstr>
      <vt:lpstr>Snímek 1</vt:lpstr>
      <vt:lpstr>Obsah</vt:lpstr>
      <vt:lpstr>Úloha</vt:lpstr>
      <vt:lpstr>Snímek 4</vt:lpstr>
      <vt:lpstr>Snímek 5</vt:lpstr>
      <vt:lpstr>Snímek 6</vt:lpstr>
      <vt:lpstr>Snímek 7</vt:lpstr>
      <vt:lpstr>  a = 0 =&gt; f: y = b</vt:lpstr>
      <vt:lpstr> b = 0 =&gt; f: y = ax =&gt; priama úmera</vt:lpstr>
      <vt:lpstr>Snímek 10</vt:lpstr>
      <vt:lpstr>Precvičenie</vt:lpstr>
      <vt:lpstr>Riešenie č.2</vt:lpstr>
      <vt:lpstr>Riešenie č.3</vt:lpstr>
      <vt:lpstr>Test           Odpovede</vt:lpstr>
      <vt:lpstr>Odpovede</vt:lpstr>
      <vt:lpstr>Úloha    </vt:lpstr>
      <vt:lpstr>Snímek 17</vt:lpstr>
      <vt:lpstr>Použitá literatúra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Kandrik</dc:creator>
  <cp:lastModifiedBy>Slovenkai</cp:lastModifiedBy>
  <cp:revision>162</cp:revision>
  <dcterms:created xsi:type="dcterms:W3CDTF">2008-05-06T18:07:06Z</dcterms:created>
  <dcterms:modified xsi:type="dcterms:W3CDTF">2016-03-22T19:46:39Z</dcterms:modified>
</cp:coreProperties>
</file>