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5" r:id="rId2"/>
    <p:sldMasterId id="2147483746" r:id="rId3"/>
  </p:sldMasterIdLst>
  <p:notesMasterIdLst>
    <p:notesMasterId r:id="rId20"/>
  </p:notesMasterIdLst>
  <p:handoutMasterIdLst>
    <p:handoutMasterId r:id="rId21"/>
  </p:handoutMasterIdLst>
  <p:sldIdLst>
    <p:sldId id="274" r:id="rId4"/>
    <p:sldId id="275" r:id="rId5"/>
    <p:sldId id="258" r:id="rId6"/>
    <p:sldId id="291" r:id="rId7"/>
    <p:sldId id="292" r:id="rId8"/>
    <p:sldId id="293" r:id="rId9"/>
    <p:sldId id="290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Slovenkaiová" initials="A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FF99"/>
    <a:srgbClr val="FF9933"/>
    <a:srgbClr val="66CCFF"/>
    <a:srgbClr val="CC0066"/>
    <a:srgbClr val="FF6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676" autoAdjust="0"/>
    <p:restoredTop sz="94711" autoAdjust="0"/>
  </p:normalViewPr>
  <p:slideViewPr>
    <p:cSldViewPr>
      <p:cViewPr varScale="1">
        <p:scale>
          <a:sx n="83" d="100"/>
          <a:sy n="83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7T11:43:18.958" idx="1">
    <p:pos x="3763" y="1501"/>
    <p:text>Úvod expozície - V úvodnej časti expozície využijeme grafy pripravených funkcií a budeme viesť rozhovor, na základe ktorého študenti majú objaviť vlastnosti daných funkcií.</p:text>
  </p:cm>
  <p:cm authorId="0" dt="2014-11-17T11:53:56.438" idx="2">
    <p:pos x="2828" y="1038"/>
    <p:text>Motivácia - Každý študent sám vypracuje úlohy pripravené na  pracovnom  liste GEL-SLO-MAT-IA-42a. S využitím prezentácie GEL-SLO-MAT-IA-41a si odkontrolujeme vypracované úlohy a frontálne si  zopakujeme základné pojmy o funkcií – D(f), H(f), graf, funkčná hodnota, priesečníky funkcie. </p:text>
  </p:cm>
  <p:cm authorId="0" dt="2014-11-17T12:04:08.598" idx="3">
    <p:pos x="2897" y="3684"/>
    <p:text>Fixácia-V časti fixácie každý študent dostane kartičku GEL-SLO-MAT-IA-43a, kde budú tri grafy rôznych funkcií na určovanie vlastností. Úlohy vypracuje do zošita. Kontrola bude realizovaná využitím  prezentácie.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FEBF93-231E-47B8-8D72-7B7F5DB89FA0}" type="datetimeFigureOut">
              <a:rPr lang="sk-SK"/>
              <a:pPr>
                <a:defRPr/>
              </a:pPr>
              <a:t>24. 9. 2020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63ACEB-2812-4F84-8DF6-8052CD3C077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1712355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AD4BCD-3D50-4CBE-9599-34EF51884EA2}" type="datetimeFigureOut">
              <a:rPr lang="sk-SK"/>
              <a:pPr>
                <a:defRPr/>
              </a:pPr>
              <a:t>24. 9. 2020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/>
              <a:t>Kliknite sem a upravte štýly predlohy textu.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0933E8-9A18-4B8E-9461-C6B56C5556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4982764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42BAF5D-556B-4A8A-945E-5BE016D4C27E}" type="datetime1">
              <a:rPr lang="sk-SK" smtClean="0"/>
              <a:pPr>
                <a:defRPr/>
              </a:pPr>
              <a:t>24. 9. 2020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/>
          </a:p>
        </p:txBody>
      </p:sp>
      <p:sp>
        <p:nvSpPr>
          <p:cNvPr id="30724" name="Zástupný symbol päty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30725" name="Zástupný symbol dátumu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E3AE4092-0E36-4196-B431-38C1AFD80117}" type="datetime1">
              <a:rPr lang="sk-SK" smtClean="0"/>
              <a:pPr/>
              <a:t>24. 9. 2020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pic>
        <p:nvPicPr>
          <p:cNvPr id="13" name="Picture 16" descr="logooo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C0C0C"/>
              </a:clrFrom>
              <a:clrTo>
                <a:srgbClr val="0C0C0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341938"/>
            <a:ext cx="1908175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1352D-1239-4BD3-A61D-790D91379E1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9E8CB-51EC-4FEE-8EFB-27E1782B2ED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A2F1C-1E7D-4602-8DC1-5400D8EAF69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pic>
        <p:nvPicPr>
          <p:cNvPr id="13" name="Picture 16" descr="logosuperb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29225"/>
            <a:ext cx="19796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33C2-C7EA-442F-9705-1F6EB3D940F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C1313-09A2-4317-9E83-8E4C19B275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5A92B-DE10-4B2C-B18D-5F0DFD60C8A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BE255-863C-4986-B5F0-0F8B2EAB5FC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6826D-A16E-4C51-AB57-D3D100FF7C8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3B953-C337-4AB3-814A-1225725C433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2061B-1D6B-478A-98BA-072E33708AE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9ABE-A4A8-4CC2-B099-B7BEC915718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A9725-CF84-44F6-8A97-DF7DA7B7BF3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3C571-B65F-48DE-AA74-4DF6F2F6DD4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498BC-E0E9-4F7B-B27D-89F74D3CE30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72F66-E90D-4229-BDBD-CA08054449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á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7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8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5F04EA-00FD-43D4-A0E9-5D2F0AD6CC0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6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35A2C-E26C-4563-9340-3448CEE1AD2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á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á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8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9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10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F13844-6084-46FE-B339-FD51EDE76F3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7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39A55-B90A-4C28-A815-F0633AC07E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8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9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B702-4D5B-4560-9060-E8FD74BD564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4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5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0FAE3-1E3A-48FE-9913-FCC28691F8A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bdĺžnik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6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86DFA3-0BB6-443B-8CBE-9E4331387A5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CFCF6-06F8-4295-A758-3905164C38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7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381DA-FB73-4384-93F3-B1DE3D8127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Vývojový diagram: proce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Vývojový diagram: proce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8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9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10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60E469-D9C0-4FE1-A28D-6302415B8A0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6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C6E92-A147-4B5B-B269-E47337340CF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6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A22D8-4C74-47DF-AF6B-E44D62343B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F659B-65FC-4E1F-A2BA-67BF0390A90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B6F6-CADB-44C7-9AD0-EB567BB006C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6A6B-4AF1-46AC-8608-275B89FF24D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077B-38E8-47B0-89A0-6CD2697CAAB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72A80-50EB-4E43-A9E6-1F03AC5894E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62378-E4D6-4401-9359-487FBFC242D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128C6E7-C478-42B3-AEB5-35FD88E0BF8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05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pic>
        <p:nvPicPr>
          <p:cNvPr id="2056" name="Picture 16" descr="logooo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0C0C0C"/>
              </a:clrFrom>
              <a:clrTo>
                <a:srgbClr val="0C0C0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341938"/>
            <a:ext cx="1908175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049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434628-9AD3-4A4C-898C-EB64712F6E8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081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277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3277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3278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3278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pic>
        <p:nvPicPr>
          <p:cNvPr id="3080" name="Picture 16" descr="logosuperb2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29225"/>
            <a:ext cx="19796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05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á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bdĺžnik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4105" name="Zástupný symbol textu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91CC74-C58E-4F67-A9EB-B6C02A2237F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42" r:id="rId2"/>
    <p:sldLayoutId id="2147484052" r:id="rId3"/>
    <p:sldLayoutId id="2147484043" r:id="rId4"/>
    <p:sldLayoutId id="2147484044" r:id="rId5"/>
    <p:sldLayoutId id="2147484045" r:id="rId6"/>
    <p:sldLayoutId id="2147484053" r:id="rId7"/>
    <p:sldLayoutId id="2147484046" r:id="rId8"/>
    <p:sldLayoutId id="2147484054" r:id="rId9"/>
    <p:sldLayoutId id="2147484047" r:id="rId10"/>
    <p:sldLayoutId id="214748404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ymgl.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5" Type="http://schemas.openxmlformats.org/officeDocument/2006/relationships/slide" Target="slide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comments" Target="../comments/comment1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Podnadpis 2"/>
          <p:cNvSpPr>
            <a:spLocks noGrp="1"/>
          </p:cNvSpPr>
          <p:nvPr>
            <p:ph type="subTitle" idx="1"/>
          </p:nvPr>
        </p:nvSpPr>
        <p:spPr>
          <a:xfrm>
            <a:off x="1619672" y="3068960"/>
            <a:ext cx="6400800" cy="1224136"/>
          </a:xfrm>
        </p:spPr>
        <p:txBody>
          <a:bodyPr/>
          <a:lstStyle/>
          <a:p>
            <a:pPr marL="26988" algn="ctr" eaLnBrk="1" hangingPunct="1">
              <a:buFont typeface="Arial" charset="0"/>
              <a:buNone/>
            </a:pPr>
            <a:r>
              <a:rPr lang="sk-SK" sz="3600" dirty="0">
                <a:solidFill>
                  <a:srgbClr val="002060"/>
                </a:solidFill>
                <a:latin typeface="Arial Black" pitchFamily="34" charset="0"/>
              </a:rPr>
              <a:t>FUNKCIA A JEJ VLASTNOSTI</a:t>
            </a:r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971550" y="6093296"/>
            <a:ext cx="7921625" cy="33449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k-SK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RNDr. Anna </a:t>
            </a:r>
            <a:r>
              <a:rPr lang="sk-SK" sz="3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Slovenkaiová</a:t>
            </a:r>
            <a:r>
              <a:rPr lang="sk-SK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		</a:t>
            </a:r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/>
        </p:nvGraphicFramePr>
        <p:xfrm>
          <a:off x="1043607" y="0"/>
          <a:ext cx="8100393" cy="1539843"/>
        </p:xfrm>
        <a:graphic>
          <a:graphicData uri="http://schemas.openxmlformats.org/drawingml/2006/table">
            <a:tbl>
              <a:tblPr/>
              <a:tblGrid>
                <a:gridCol w="158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160">
                <a:tc gridSpan="2"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5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Gymnázium, SNP 1, </a:t>
                      </a:r>
                      <a:br>
                        <a:rPr lang="sk-SK" sz="105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sk-SK" sz="105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056 01 Gelnica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Web: </a:t>
                      </a:r>
                      <a:r>
                        <a:rPr lang="sk-SK" sz="1050" u="sng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www.gymgl.sk</a:t>
                      </a:r>
                      <a:r>
                        <a:rPr lang="sk-SK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050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28875" algn="l"/>
                        </a:tabLst>
                      </a:pPr>
                      <a:r>
                        <a:rPr lang="sk-SK" sz="105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KĽÚČ K INOVATÍVNEMU VZDELÁVANIU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ITMS kód projektu: </a:t>
                      </a:r>
                      <a:r>
                        <a:rPr lang="sk-SK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Obrázok 4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43608" y="0"/>
            <a:ext cx="1010791" cy="895350"/>
          </a:xfrm>
          <a:prstGeom prst="rect">
            <a:avLst/>
          </a:prstGeom>
          <a:noFill/>
        </p:spPr>
      </p:pic>
      <p:pic>
        <p:nvPicPr>
          <p:cNvPr id="13" name="Obrázok 1" descr="agentura_cmyk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059832" y="0"/>
            <a:ext cx="4116751" cy="692696"/>
          </a:xfrm>
          <a:prstGeom prst="rect">
            <a:avLst/>
          </a:prstGeom>
          <a:noFill/>
        </p:spPr>
      </p:pic>
      <p:pic>
        <p:nvPicPr>
          <p:cNvPr id="14" name="Obrázok 2" descr="EU-ESF-VERTICAL-COLOR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8181975" y="0"/>
            <a:ext cx="962025" cy="895350"/>
          </a:xfrm>
          <a:prstGeom prst="rect">
            <a:avLst/>
          </a:prstGeom>
          <a:noFill/>
        </p:spPr>
      </p:pic>
      <p:sp>
        <p:nvSpPr>
          <p:cNvPr id="16" name="Zástupný symbol päty 15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7566992" cy="544488"/>
          </a:xfrm>
        </p:spPr>
        <p:txBody>
          <a:bodyPr/>
          <a:lstStyle/>
          <a:p>
            <a:pPr algn="ctr">
              <a:defRPr/>
            </a:pPr>
            <a:r>
              <a:rPr lang="sk-SK" sz="1050" dirty="0">
                <a:solidFill>
                  <a:schemeClr val="tx1"/>
                </a:solidFill>
                <a:latin typeface="Calibri" pitchFamily="34" charset="0"/>
              </a:rPr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8100392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lum contrast="30000"/>
          </a:blip>
          <a:srcRect/>
          <a:stretch>
            <a:fillRect/>
          </a:stretch>
        </p:blipFill>
        <p:spPr bwMode="auto">
          <a:xfrm>
            <a:off x="0" y="0"/>
            <a:ext cx="4788024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lum contrast="20000"/>
          </a:blip>
          <a:srcRect/>
          <a:stretch>
            <a:fillRect/>
          </a:stretch>
        </p:blipFill>
        <p:spPr bwMode="auto">
          <a:xfrm>
            <a:off x="4499992" y="0"/>
            <a:ext cx="446554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ľava 4">
            <a:hlinkClick r:id="rId4" action="ppaction://hlinksldjump"/>
          </p:cNvPr>
          <p:cNvSpPr/>
          <p:nvPr/>
        </p:nvSpPr>
        <p:spPr>
          <a:xfrm>
            <a:off x="4860032" y="6381328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920880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lum contrast="30000"/>
          </a:blip>
          <a:srcRect/>
          <a:stretch>
            <a:fillRect/>
          </a:stretch>
        </p:blipFill>
        <p:spPr bwMode="auto">
          <a:xfrm>
            <a:off x="971600" y="260648"/>
            <a:ext cx="40324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lum contrast="30000"/>
          </a:blip>
          <a:srcRect/>
          <a:stretch>
            <a:fillRect/>
          </a:stretch>
        </p:blipFill>
        <p:spPr bwMode="auto">
          <a:xfrm>
            <a:off x="4964435" y="0"/>
            <a:ext cx="4179565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ľava 4">
            <a:hlinkClick r:id="rId4" action="ppaction://hlinksldjump"/>
          </p:cNvPr>
          <p:cNvSpPr/>
          <p:nvPr/>
        </p:nvSpPr>
        <p:spPr>
          <a:xfrm>
            <a:off x="4788024" y="6309320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43608" y="404664"/>
            <a:ext cx="4496941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292080" y="260648"/>
            <a:ext cx="385192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ľava 4">
            <a:hlinkClick r:id="rId4" action="ppaction://hlinksldjump"/>
          </p:cNvPr>
          <p:cNvSpPr/>
          <p:nvPr/>
        </p:nvSpPr>
        <p:spPr>
          <a:xfrm>
            <a:off x="4788024" y="6309320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916833"/>
            <a:ext cx="914400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1988840"/>
          </a:xfrm>
        </p:spPr>
        <p:txBody>
          <a:bodyPr/>
          <a:lstStyle/>
          <a:p>
            <a:pPr marL="101600" indent="-101600" algn="just">
              <a:buNone/>
              <a:tabLst>
                <a:tab pos="539750" algn="l"/>
              </a:tabLst>
            </a:pPr>
            <a:r>
              <a:rPr lang="sk-SK" dirty="0"/>
              <a:t>1.</a:t>
            </a:r>
            <a:r>
              <a:rPr lang="sk-SK" sz="2800" dirty="0"/>
              <a:t>Rozhodnite či daný graf predstavuje funkciu. Svoje tvrdenie odôvodnite.</a:t>
            </a:r>
          </a:p>
          <a:p>
            <a:pPr marL="101600" indent="-101600" algn="just">
              <a:buNone/>
              <a:tabLst>
                <a:tab pos="360363" algn="l"/>
              </a:tabLst>
            </a:pPr>
            <a:r>
              <a:rPr lang="sk-SK" sz="2800" dirty="0"/>
              <a:t>2.Určte definičný obor, obor hodnôt, priesečník funkcie s osou x, y.</a:t>
            </a:r>
          </a:p>
          <a:p>
            <a:pPr marL="101600" indent="-101600" algn="just">
              <a:buNone/>
              <a:tabLst>
                <a:tab pos="539750" algn="l"/>
              </a:tabLst>
            </a:pPr>
            <a:endParaRPr lang="sk-SK" sz="28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8100392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sp>
        <p:nvSpPr>
          <p:cNvPr id="7" name="Obdĺžnik 6"/>
          <p:cNvSpPr/>
          <p:nvPr/>
        </p:nvSpPr>
        <p:spPr>
          <a:xfrm>
            <a:off x="179512" y="5661248"/>
            <a:ext cx="872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Graf 1</a:t>
            </a:r>
          </a:p>
        </p:txBody>
      </p:sp>
      <p:sp>
        <p:nvSpPr>
          <p:cNvPr id="8" name="Obdĺžnik 7"/>
          <p:cNvSpPr/>
          <p:nvPr/>
        </p:nvSpPr>
        <p:spPr>
          <a:xfrm>
            <a:off x="4788024" y="5661248"/>
            <a:ext cx="889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Graf 2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8100392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119"/>
          <a:stretch>
            <a:fillRect/>
          </a:stretch>
        </p:blipFill>
        <p:spPr bwMode="auto">
          <a:xfrm>
            <a:off x="0" y="-1"/>
            <a:ext cx="9144000" cy="616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0" y="501317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Graf 3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572000" y="501317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Graf 4</a:t>
            </a:r>
          </a:p>
        </p:txBody>
      </p:sp>
      <p:sp>
        <p:nvSpPr>
          <p:cNvPr id="9" name="Šípka doľava 8">
            <a:hlinkClick r:id="rId3" action="ppaction://hlinksldjump"/>
          </p:cNvPr>
          <p:cNvSpPr/>
          <p:nvPr/>
        </p:nvSpPr>
        <p:spPr>
          <a:xfrm>
            <a:off x="4788024" y="6309320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356992"/>
            <a:ext cx="4355976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ok 2"/>
          <p:cNvPicPr/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4427984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lum bright="-20000" contrast="40000"/>
          </a:blip>
          <a:srcRect/>
          <a:stretch>
            <a:fillRect/>
          </a:stretch>
        </p:blipFill>
        <p:spPr bwMode="auto">
          <a:xfrm>
            <a:off x="4355976" y="0"/>
            <a:ext cx="47880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971600" y="6305550"/>
            <a:ext cx="7639000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sp>
        <p:nvSpPr>
          <p:cNvPr id="6" name="Šípka doľava 5">
            <a:hlinkClick r:id="rId5" action="ppaction://hlinksldjump"/>
          </p:cNvPr>
          <p:cNvSpPr/>
          <p:nvPr/>
        </p:nvSpPr>
        <p:spPr>
          <a:xfrm>
            <a:off x="4067944" y="6165304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7380312" y="4221088"/>
            <a:ext cx="38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f4</a:t>
            </a:r>
          </a:p>
        </p:txBody>
      </p:sp>
      <p:sp>
        <p:nvSpPr>
          <p:cNvPr id="8" name="Obdĺžnik 7"/>
          <p:cNvSpPr/>
          <p:nvPr/>
        </p:nvSpPr>
        <p:spPr>
          <a:xfrm>
            <a:off x="1115616" y="4221088"/>
            <a:ext cx="38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f3</a:t>
            </a:r>
          </a:p>
        </p:txBody>
      </p:sp>
      <p:sp>
        <p:nvSpPr>
          <p:cNvPr id="9" name="Obdĺžnik 8"/>
          <p:cNvSpPr/>
          <p:nvPr/>
        </p:nvSpPr>
        <p:spPr>
          <a:xfrm>
            <a:off x="899592" y="1412776"/>
            <a:ext cx="38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f1</a:t>
            </a:r>
          </a:p>
        </p:txBody>
      </p:sp>
      <p:sp>
        <p:nvSpPr>
          <p:cNvPr id="10" name="Obdĺžnik 9"/>
          <p:cNvSpPr/>
          <p:nvPr/>
        </p:nvSpPr>
        <p:spPr>
          <a:xfrm>
            <a:off x="5868144" y="1340768"/>
            <a:ext cx="38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f2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gradFill rotWithShape="1">
          <a:gsLst>
            <a:gs pos="0">
              <a:schemeClr val="bg1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Obrázok 4"/>
          <p:cNvPicPr>
            <a:picLocks noChangeAspect="1" noChangeArrowheads="1"/>
          </p:cNvPicPr>
          <p:nvPr/>
        </p:nvPicPr>
        <p:blipFill>
          <a:blip r:embed="rId2" cstate="print"/>
          <a:srcRect l="26611" t="22052" r="56155" b="52151"/>
          <a:stretch>
            <a:fillRect/>
          </a:stretch>
        </p:blipFill>
        <p:spPr bwMode="auto">
          <a:xfrm>
            <a:off x="6156176" y="2420888"/>
            <a:ext cx="2987824" cy="4437112"/>
          </a:xfrm>
          <a:prstGeom prst="rect">
            <a:avLst/>
          </a:prstGeom>
          <a:noFill/>
        </p:spPr>
      </p:pic>
      <p:pic>
        <p:nvPicPr>
          <p:cNvPr id="2050" name="Obrázok 1"/>
          <p:cNvPicPr>
            <a:picLocks noChangeAspect="1" noChangeArrowheads="1"/>
          </p:cNvPicPr>
          <p:nvPr/>
        </p:nvPicPr>
        <p:blipFill>
          <a:blip r:embed="rId3" cstate="print"/>
          <a:srcRect l="27605" t="39037" r="56183" b="35684"/>
          <a:stretch>
            <a:fillRect/>
          </a:stretch>
        </p:blipFill>
        <p:spPr bwMode="auto">
          <a:xfrm>
            <a:off x="3131840" y="2420888"/>
            <a:ext cx="3096344" cy="4437112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60117" t="64755" r="24297" b="7500"/>
          <a:stretch>
            <a:fillRect/>
          </a:stretch>
        </p:blipFill>
        <p:spPr bwMode="auto">
          <a:xfrm>
            <a:off x="0" y="2420888"/>
            <a:ext cx="3203848" cy="4437112"/>
          </a:xfrm>
          <a:prstGeom prst="rect">
            <a:avLst/>
          </a:prstGeom>
          <a:noFill/>
        </p:spPr>
      </p:pic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971600" y="6305550"/>
            <a:ext cx="7639000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graphicFrame>
        <p:nvGraphicFramePr>
          <p:cNvPr id="3" name="Tabuľka 2"/>
          <p:cNvGraphicFramePr>
            <a:graphicFrameLocks noGrp="1"/>
          </p:cNvGraphicFramePr>
          <p:nvPr/>
        </p:nvGraphicFramePr>
        <p:xfrm>
          <a:off x="0" y="0"/>
          <a:ext cx="9144000" cy="2453640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8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8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Úloha č.1</a:t>
                      </a:r>
                      <a:r>
                        <a:rPr lang="sk-SK" sz="2800" b="1" dirty="0">
                          <a:latin typeface="Calibri"/>
                          <a:ea typeface="Calibri"/>
                          <a:cs typeface="Times New Roman"/>
                        </a:rPr>
                        <a:t>  Na základe grafu funkcie určte jej vlastnosti: monotónnosť, parita, extrémy, ohraničenosť, definičný obor, obor hodnôt.</a:t>
                      </a:r>
                      <a:r>
                        <a:rPr lang="sk-SK" sz="28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sk-SK" sz="2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8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Úloha č.2</a:t>
                      </a:r>
                      <a:r>
                        <a:rPr lang="sk-SK" sz="2800" b="1" dirty="0">
                          <a:latin typeface="Calibri"/>
                          <a:ea typeface="Calibri"/>
                          <a:cs typeface="Times New Roman"/>
                        </a:rPr>
                        <a:t>  Vyberte si graf ľubovoľnej funkcie a dokážte jej vlastnosti.</a:t>
                      </a:r>
                      <a:endParaRPr lang="sk-SK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805" marR="5680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274320"/>
            <a:ext cx="789008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8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Obsah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1187624" y="1268760"/>
            <a:ext cx="7674056" cy="5040560"/>
          </a:xfrm>
        </p:spPr>
        <p:txBody>
          <a:bodyPr/>
          <a:lstStyle/>
          <a:p>
            <a:pPr marL="263525" indent="-263525" eaLnBrk="1" fontAlgn="auto" hangingPunct="1">
              <a:spcAft>
                <a:spcPts val="0"/>
              </a:spcAft>
              <a:tabLst>
                <a:tab pos="263525" algn="l"/>
              </a:tabLst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  <a:hlinkClick r:id="rId3" action="ppaction://hlinksldjump"/>
              </a:rPr>
              <a:t>Opakovanie</a:t>
            </a:r>
            <a:endParaRPr lang="sk-SK" sz="3600" b="1" dirty="0">
              <a:latin typeface="Arial" pitchFamily="34" charset="0"/>
              <a:cs typeface="Arial" pitchFamily="34" charset="0"/>
            </a:endParaRPr>
          </a:p>
          <a:p>
            <a:pPr marL="263525" indent="-263525" eaLnBrk="1" fontAlgn="auto" hangingPunct="1">
              <a:spcAft>
                <a:spcPts val="0"/>
              </a:spcAft>
              <a:tabLst>
                <a:tab pos="263525" algn="l"/>
              </a:tabLst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  <a:hlinkClick r:id="rId4" action="ppaction://hlinksldjump"/>
              </a:rPr>
              <a:t>Vlastnosti funkcie</a:t>
            </a:r>
            <a:r>
              <a:rPr lang="sk-SK" sz="3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446213" indent="-23653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</a:rPr>
              <a:t>Monotónnosť</a:t>
            </a:r>
          </a:p>
          <a:p>
            <a:pPr marL="1446213" indent="-23653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</a:rPr>
              <a:t>Ohraničenosť</a:t>
            </a:r>
          </a:p>
          <a:p>
            <a:pPr marL="1446213" indent="-23653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</a:rPr>
              <a:t>Parita</a:t>
            </a:r>
          </a:p>
          <a:p>
            <a:pPr marL="1446213" indent="-23653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</a:rPr>
              <a:t>Extrémy</a:t>
            </a:r>
          </a:p>
          <a:p>
            <a:pPr marL="1446213" indent="-23653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</a:rPr>
              <a:t>Perióda funkcie</a:t>
            </a:r>
          </a:p>
          <a:p>
            <a:pPr marL="236538" indent="-236538" eaLnBrk="1" fontAlgn="auto" hangingPunct="1">
              <a:spcAft>
                <a:spcPts val="0"/>
              </a:spcAft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  <a:hlinkClick r:id="rId5" action="ppaction://hlinksldjump"/>
              </a:rPr>
              <a:t>Precvičovanie</a:t>
            </a:r>
            <a:endParaRPr lang="sk-SK" sz="3600" b="1" dirty="0">
              <a:latin typeface="Arial" pitchFamily="34" charset="0"/>
              <a:cs typeface="Arial" pitchFamily="34" charset="0"/>
            </a:endParaRPr>
          </a:p>
          <a:p>
            <a:pPr marL="268288" indent="-236538" eaLnBrk="1" fontAlgn="auto" hangingPunct="1">
              <a:spcAft>
                <a:spcPts val="0"/>
              </a:spcAft>
              <a:defRPr/>
            </a:pPr>
            <a:endParaRPr lang="sk-SK" sz="4000" b="1" dirty="0">
              <a:latin typeface="Arial" pitchFamily="34" charset="0"/>
              <a:cs typeface="Arial" pitchFamily="34" charset="0"/>
            </a:endParaRPr>
          </a:p>
          <a:p>
            <a:pPr marL="628650" indent="-236538" eaLnBrk="1" fontAlgn="auto" hangingPunct="1">
              <a:spcAft>
                <a:spcPts val="0"/>
              </a:spcAft>
              <a:buNone/>
              <a:defRPr/>
            </a:pPr>
            <a:endParaRPr lang="sk-SK" sz="4400" b="1" dirty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  <a:latin typeface="Calibri" pitchFamily="34" charset="0"/>
              </a:rPr>
              <a:t>Moderné vzdelávanie pre vedomostnú spoločnosť/ Projekt je spolufinancovaný zo zdrojov EÚ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971600" y="0"/>
            <a:ext cx="79216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sk-SK" sz="2800" b="1" i="1" dirty="0">
                <a:latin typeface="Arial" charset="0"/>
                <a:cs typeface="Arial" charset="0"/>
              </a:rPr>
              <a:t>	</a:t>
            </a:r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dirty="0">
                <a:latin typeface="Arial" charset="0"/>
                <a:cs typeface="Arial" charset="0"/>
              </a:rPr>
              <a:t> </a:t>
            </a:r>
          </a:p>
          <a:p>
            <a:pPr algn="just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043608" y="0"/>
            <a:ext cx="7890842" cy="126876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Vlastnosti funkcie -  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monotónnosť</a:t>
            </a:r>
            <a:endParaRPr lang="sk-SK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899592" y="1196752"/>
            <a:ext cx="8244408" cy="5400600"/>
          </a:xfrm>
        </p:spPr>
        <p:txBody>
          <a:bodyPr/>
          <a:lstStyle/>
          <a:p>
            <a:r>
              <a:rPr lang="sk-SK" dirty="0"/>
              <a:t>Funkcia sa nazýva </a:t>
            </a:r>
            <a:r>
              <a:rPr lang="sk-SK" b="1" dirty="0"/>
              <a:t>rastúca </a:t>
            </a:r>
            <a:r>
              <a:rPr lang="sk-SK" dirty="0"/>
              <a:t>na množine M  práve vtedy, keď:</a:t>
            </a: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∀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,x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 M: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&lt;x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⇨ f(x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) &lt; f(x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)</a:t>
            </a:r>
          </a:p>
          <a:p>
            <a:r>
              <a:rPr lang="sk-SK" dirty="0"/>
              <a:t>Funkcia sa nazýva </a:t>
            </a:r>
            <a:r>
              <a:rPr lang="sk-SK" b="1" dirty="0"/>
              <a:t>klesajúca</a:t>
            </a:r>
            <a:r>
              <a:rPr lang="sk-SK" dirty="0"/>
              <a:t> na množine M práve vtedy, keď: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∀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,x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 M: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&lt;x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⇨ f(x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) &gt; f(x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)</a:t>
            </a:r>
          </a:p>
          <a:p>
            <a:r>
              <a:rPr lang="sk-SK" dirty="0"/>
              <a:t>Funkcia sa nazýva </a:t>
            </a:r>
            <a:r>
              <a:rPr lang="sk-SK" b="1" dirty="0"/>
              <a:t>prostá</a:t>
            </a:r>
            <a:r>
              <a:rPr lang="sk-SK" dirty="0"/>
              <a:t> na množine M práve vtedy, keď: </a:t>
            </a: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∀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,x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 M: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≠x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⇨ f(x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) ≠ f(x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)</a:t>
            </a:r>
            <a:endParaRPr lang="sk-SK" dirty="0"/>
          </a:p>
          <a:p>
            <a:pPr>
              <a:buNone/>
            </a:pPr>
            <a:endParaRPr lang="sk-SK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971600" y="0"/>
            <a:ext cx="79216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sk-SK" sz="2800" b="1" i="1" dirty="0">
                <a:latin typeface="Arial" charset="0"/>
                <a:cs typeface="Arial" charset="0"/>
              </a:rPr>
              <a:t>	</a:t>
            </a:r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dirty="0">
                <a:latin typeface="Arial" charset="0"/>
                <a:cs typeface="Arial" charset="0"/>
              </a:rPr>
              <a:t> </a:t>
            </a:r>
          </a:p>
          <a:p>
            <a:pPr algn="just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043608" y="0"/>
            <a:ext cx="7890842" cy="126876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Vlastnosti funkcie -  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ohraničenosť</a:t>
            </a:r>
            <a:endParaRPr lang="sk-SK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400600"/>
          </a:xfrm>
        </p:spPr>
        <p:txBody>
          <a:bodyPr/>
          <a:lstStyle/>
          <a:p>
            <a:pPr indent="-185738"/>
            <a:r>
              <a:rPr lang="sk-SK" dirty="0"/>
              <a:t>Funkcia sa nazýva </a:t>
            </a:r>
            <a:r>
              <a:rPr lang="sk-SK" b="1" dirty="0"/>
              <a:t>zhora ohraničená  </a:t>
            </a:r>
            <a:r>
              <a:rPr lang="sk-SK" dirty="0"/>
              <a:t>na množine M </a:t>
            </a:r>
            <a:r>
              <a:rPr lang="sk-SK" dirty="0">
                <a:latin typeface="Cambria Math"/>
                <a:ea typeface="Cambria Math"/>
              </a:rPr>
              <a:t>⇔ </a:t>
            </a:r>
          </a:p>
          <a:p>
            <a:pPr algn="just">
              <a:buNone/>
            </a:pPr>
            <a:r>
              <a:rPr lang="sk-SK" sz="2800" dirty="0">
                <a:solidFill>
                  <a:srgbClr val="FF0000"/>
                </a:solidFill>
                <a:latin typeface="+mj-lt"/>
                <a:ea typeface="Cambria Math"/>
              </a:rPr>
              <a:t>	∃ h</a:t>
            </a:r>
            <a:r>
              <a:rPr lang="az-Cyrl-AZ" sz="2800" dirty="0">
                <a:solidFill>
                  <a:srgbClr val="FF0000"/>
                </a:solidFill>
                <a:latin typeface="+mj-lt"/>
              </a:rPr>
              <a:t>є</a:t>
            </a:r>
            <a:r>
              <a:rPr lang="sk-SK" sz="2800" dirty="0">
                <a:solidFill>
                  <a:srgbClr val="FF0000"/>
                </a:solidFill>
                <a:latin typeface="+mj-lt"/>
              </a:rPr>
              <a:t>R, že </a:t>
            </a:r>
            <a:r>
              <a:rPr lang="sk-SK" sz="2800" dirty="0">
                <a:solidFill>
                  <a:srgbClr val="FF0000"/>
                </a:solidFill>
                <a:latin typeface="+mj-lt"/>
                <a:ea typeface="Cambria Math"/>
              </a:rPr>
              <a:t>∀ </a:t>
            </a:r>
            <a:r>
              <a:rPr lang="sk-SK" sz="2800" dirty="0">
                <a:solidFill>
                  <a:srgbClr val="FF0000"/>
                </a:solidFill>
                <a:latin typeface="+mj-lt"/>
              </a:rPr>
              <a:t>x</a:t>
            </a:r>
            <a:r>
              <a:rPr lang="az-Cyrl-AZ" sz="2800" dirty="0">
                <a:solidFill>
                  <a:srgbClr val="FF0000"/>
                </a:solidFill>
                <a:latin typeface="+mj-lt"/>
              </a:rPr>
              <a:t>є</a:t>
            </a:r>
            <a:r>
              <a:rPr lang="sk-SK" sz="2800" dirty="0">
                <a:solidFill>
                  <a:srgbClr val="FF0000"/>
                </a:solidFill>
                <a:latin typeface="+mj-lt"/>
              </a:rPr>
              <a:t>M: f(x) ≤ h</a:t>
            </a:r>
          </a:p>
          <a:p>
            <a:pPr indent="-185738"/>
            <a:r>
              <a:rPr lang="sk-SK" dirty="0"/>
              <a:t>Funkcia sa nazýva </a:t>
            </a:r>
            <a:r>
              <a:rPr lang="sk-SK" b="1" dirty="0"/>
              <a:t>zdola ohraničená  </a:t>
            </a:r>
            <a:r>
              <a:rPr lang="sk-SK" dirty="0"/>
              <a:t>na množine M </a:t>
            </a:r>
            <a:r>
              <a:rPr lang="sk-SK" dirty="0">
                <a:latin typeface="Cambria Math"/>
                <a:ea typeface="Cambria Math"/>
              </a:rPr>
              <a:t>⇔ </a:t>
            </a:r>
          </a:p>
          <a:p>
            <a:pPr algn="just">
              <a:buNone/>
            </a:pPr>
            <a:r>
              <a:rPr lang="sk-SK" sz="2800" dirty="0">
                <a:solidFill>
                  <a:srgbClr val="FF0000"/>
                </a:solidFill>
                <a:ea typeface="Cambria Math"/>
              </a:rPr>
              <a:t>	∃ d</a:t>
            </a:r>
            <a:r>
              <a:rPr lang="az-Cyrl-AZ" sz="2800" dirty="0">
                <a:solidFill>
                  <a:srgbClr val="FF0000"/>
                </a:solidFill>
              </a:rPr>
              <a:t>є</a:t>
            </a:r>
            <a:r>
              <a:rPr lang="sk-SK" sz="2800" dirty="0">
                <a:solidFill>
                  <a:srgbClr val="FF0000"/>
                </a:solidFill>
              </a:rPr>
              <a:t>R, že </a:t>
            </a:r>
            <a:r>
              <a:rPr lang="sk-SK" sz="2800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sz="2800" dirty="0">
                <a:solidFill>
                  <a:srgbClr val="FF0000"/>
                </a:solidFill>
              </a:rPr>
              <a:t>x</a:t>
            </a:r>
            <a:r>
              <a:rPr lang="az-Cyrl-AZ" sz="2800" dirty="0">
                <a:solidFill>
                  <a:srgbClr val="FF0000"/>
                </a:solidFill>
              </a:rPr>
              <a:t>є</a:t>
            </a:r>
            <a:r>
              <a:rPr lang="sk-SK" sz="2800" dirty="0">
                <a:solidFill>
                  <a:srgbClr val="FF0000"/>
                </a:solidFill>
              </a:rPr>
              <a:t>M: f(x) ≥ d</a:t>
            </a:r>
          </a:p>
          <a:p>
            <a:pPr indent="-185738" algn="just"/>
            <a:r>
              <a:rPr lang="sk-SK" dirty="0"/>
              <a:t>Funkcia sa nazýva </a:t>
            </a:r>
            <a:r>
              <a:rPr lang="sk-SK" b="1" dirty="0"/>
              <a:t>ohraničená </a:t>
            </a:r>
            <a:r>
              <a:rPr lang="sk-SK" dirty="0"/>
              <a:t>na</a:t>
            </a:r>
            <a:r>
              <a:rPr lang="sk-SK" b="1" dirty="0"/>
              <a:t> </a:t>
            </a:r>
            <a:r>
              <a:rPr lang="sk-SK" dirty="0"/>
              <a:t>množine M práve vtedy, keď je ohraničená zhora aj zdola.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971600" y="0"/>
            <a:ext cx="79216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sk-SK" sz="2800" b="1" i="1" dirty="0">
                <a:latin typeface="Arial" charset="0"/>
                <a:cs typeface="Arial" charset="0"/>
              </a:rPr>
              <a:t>	</a:t>
            </a:r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dirty="0">
                <a:latin typeface="Arial" charset="0"/>
                <a:cs typeface="Arial" charset="0"/>
              </a:rPr>
              <a:t> </a:t>
            </a:r>
          </a:p>
          <a:p>
            <a:pPr algn="just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043608" y="0"/>
            <a:ext cx="7890842" cy="1268760"/>
          </a:xfrm>
        </p:spPr>
        <p:txBody>
          <a:bodyPr>
            <a:normAutofit/>
          </a:bodyPr>
          <a:lstStyle/>
          <a:p>
            <a:pPr algn="ctr"/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Vlastnosti funkcie -  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parita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400600"/>
          </a:xfrm>
        </p:spPr>
        <p:txBody>
          <a:bodyPr/>
          <a:lstStyle/>
          <a:p>
            <a:pPr indent="-185738"/>
            <a:r>
              <a:rPr lang="sk-SK" dirty="0"/>
              <a:t>Funkcia sa nazýva </a:t>
            </a:r>
            <a:r>
              <a:rPr lang="sk-SK" b="1" dirty="0"/>
              <a:t>párna </a:t>
            </a:r>
            <a:r>
              <a:rPr lang="sk-SK" dirty="0"/>
              <a:t>na množine M </a:t>
            </a:r>
            <a:r>
              <a:rPr lang="sk-SK" dirty="0">
                <a:latin typeface="Cambria Math"/>
                <a:ea typeface="Cambria Math"/>
              </a:rPr>
              <a:t>⇔ 1.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aj –x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</a:t>
            </a:r>
            <a:r>
              <a:rPr lang="sk-SK" dirty="0">
                <a:solidFill>
                  <a:srgbClr val="FF0000"/>
                </a:solidFill>
                <a:latin typeface="Times New Roman"/>
                <a:cs typeface="Times New Roman"/>
              </a:rPr>
              <a:t>˄</a:t>
            </a:r>
          </a:p>
          <a:p>
            <a:pPr indent="-185738">
              <a:buNone/>
            </a:pPr>
            <a:r>
              <a:rPr lang="sk-SK" dirty="0">
                <a:solidFill>
                  <a:srgbClr val="FF0000"/>
                </a:solidFill>
                <a:latin typeface="Times New Roman"/>
                <a:cs typeface="Times New Roman"/>
              </a:rPr>
              <a:t>		    </a:t>
            </a:r>
            <a:r>
              <a:rPr lang="sk-SK" dirty="0">
                <a:latin typeface="Cambria Math"/>
                <a:ea typeface="Cambria Math"/>
              </a:rPr>
              <a:t>2.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x, -x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M: f(x)= f(-x)</a:t>
            </a:r>
          </a:p>
          <a:p>
            <a:pPr indent="-185738">
              <a:buNone/>
            </a:pPr>
            <a:r>
              <a:rPr lang="sk-SK" sz="2800" dirty="0"/>
              <a:t>Graf </a:t>
            </a:r>
            <a:r>
              <a:rPr lang="sk-SK" sz="2800" b="1" dirty="0"/>
              <a:t>párnej</a:t>
            </a:r>
            <a:r>
              <a:rPr lang="sk-SK" sz="2800" dirty="0"/>
              <a:t> funkcie je súmerný podľa osi </a:t>
            </a:r>
            <a:r>
              <a:rPr lang="sk-SK" sz="2800" b="1" dirty="0"/>
              <a:t>y</a:t>
            </a:r>
            <a:r>
              <a:rPr lang="sk-SK" sz="2800" dirty="0"/>
              <a:t>.</a:t>
            </a:r>
          </a:p>
          <a:p>
            <a:pPr indent="-185738">
              <a:buNone/>
            </a:pPr>
            <a:r>
              <a:rPr lang="sk-SK" sz="2800" dirty="0">
                <a:solidFill>
                  <a:srgbClr val="FF0000"/>
                </a:solidFill>
              </a:rPr>
              <a:t> </a:t>
            </a:r>
            <a:endParaRPr lang="sk-SK" sz="2800" dirty="0">
              <a:latin typeface="Cambria Math"/>
              <a:ea typeface="Cambria Math"/>
            </a:endParaRPr>
          </a:p>
          <a:p>
            <a:pPr indent="-101600" algn="just">
              <a:tabLst>
                <a:tab pos="360363" algn="l"/>
              </a:tabLst>
            </a:pPr>
            <a:r>
              <a:rPr lang="sk-SK" dirty="0"/>
              <a:t>Funkcia sa nazýva </a:t>
            </a:r>
            <a:r>
              <a:rPr lang="sk-SK" b="1" dirty="0"/>
              <a:t>nepárna </a:t>
            </a:r>
            <a:r>
              <a:rPr lang="sk-SK" dirty="0"/>
              <a:t>na množine M</a:t>
            </a:r>
            <a:r>
              <a:rPr lang="sk-SK" dirty="0">
                <a:latin typeface="Cambria Math"/>
                <a:ea typeface="Cambria Math"/>
              </a:rPr>
              <a:t>⇔ 1.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aj –x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</a:t>
            </a:r>
            <a:r>
              <a:rPr lang="sk-SK" dirty="0">
                <a:solidFill>
                  <a:srgbClr val="FF0000"/>
                </a:solidFill>
                <a:latin typeface="Times New Roman"/>
                <a:cs typeface="Times New Roman"/>
              </a:rPr>
              <a:t>˄</a:t>
            </a:r>
          </a:p>
          <a:p>
            <a:pPr indent="-185738">
              <a:buNone/>
            </a:pPr>
            <a:r>
              <a:rPr lang="sk-SK" dirty="0">
                <a:solidFill>
                  <a:srgbClr val="FF0000"/>
                </a:solidFill>
                <a:latin typeface="Times New Roman"/>
                <a:cs typeface="Times New Roman"/>
              </a:rPr>
              <a:t>		                      </a:t>
            </a:r>
            <a:r>
              <a:rPr lang="sk-SK" dirty="0">
                <a:latin typeface="Cambria Math"/>
                <a:ea typeface="Cambria Math"/>
              </a:rPr>
              <a:t>2.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x, -x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M:-f(x)= f(-x) </a:t>
            </a:r>
            <a:endParaRPr lang="sk-SK" dirty="0">
              <a:latin typeface="Cambria Math"/>
              <a:ea typeface="Cambria Math"/>
            </a:endParaRPr>
          </a:p>
          <a:p>
            <a:pPr marL="268288" indent="-4763" algn="just">
              <a:buNone/>
            </a:pPr>
            <a:r>
              <a:rPr lang="sk-SK" sz="2800" dirty="0"/>
              <a:t>Graf </a:t>
            </a:r>
            <a:r>
              <a:rPr lang="sk-SK" sz="2800" b="1" dirty="0"/>
              <a:t>nepárnej</a:t>
            </a:r>
            <a:r>
              <a:rPr lang="sk-SK" sz="2800" dirty="0"/>
              <a:t> funkcie je súmerný podľa bodu </a:t>
            </a:r>
            <a:r>
              <a:rPr lang="sk-SK" sz="2800" b="1" dirty="0"/>
              <a:t>[0,0].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971600" y="0"/>
            <a:ext cx="79216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sk-SK" sz="2800" b="1" i="1" dirty="0">
                <a:latin typeface="Arial" charset="0"/>
                <a:cs typeface="Arial" charset="0"/>
              </a:rPr>
              <a:t>	</a:t>
            </a:r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dirty="0">
                <a:latin typeface="Arial" charset="0"/>
                <a:cs typeface="Arial" charset="0"/>
              </a:rPr>
              <a:t> </a:t>
            </a:r>
          </a:p>
          <a:p>
            <a:pPr algn="just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043608" y="0"/>
            <a:ext cx="7890842" cy="1268760"/>
          </a:xfrm>
        </p:spPr>
        <p:txBody>
          <a:bodyPr>
            <a:normAutofit/>
          </a:bodyPr>
          <a:lstStyle/>
          <a:p>
            <a:pPr algn="ctr"/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Vlastnosti funkcie -  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extrémy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400600"/>
          </a:xfrm>
        </p:spPr>
        <p:txBody>
          <a:bodyPr/>
          <a:lstStyle/>
          <a:p>
            <a:pPr marL="268288" indent="-4763"/>
            <a:r>
              <a:rPr lang="sk-SK" dirty="0"/>
              <a:t>Funkcia má na množine M v bode       </a:t>
            </a:r>
            <a:r>
              <a:rPr lang="sk-SK" dirty="0">
                <a:solidFill>
                  <a:srgbClr val="FF0000"/>
                </a:solidFill>
              </a:rPr>
              <a:t>a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</a:t>
            </a:r>
            <a:r>
              <a:rPr lang="sk-SK" b="1" dirty="0"/>
              <a:t>minimum</a:t>
            </a:r>
            <a:r>
              <a:rPr lang="sk-SK" dirty="0"/>
              <a:t> </a:t>
            </a:r>
            <a:r>
              <a:rPr lang="sk-SK" dirty="0">
                <a:latin typeface="Cambria Math"/>
                <a:ea typeface="Cambria Math"/>
              </a:rPr>
              <a:t>⇔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M: f(x) ≥ f(a)</a:t>
            </a:r>
            <a:endParaRPr lang="sk-SK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8288" indent="-4763"/>
            <a:r>
              <a:rPr lang="sk-SK" dirty="0"/>
              <a:t>Funkcia má na množine M v bode       </a:t>
            </a:r>
            <a:r>
              <a:rPr lang="sk-SK" dirty="0">
                <a:solidFill>
                  <a:srgbClr val="FF0000"/>
                </a:solidFill>
              </a:rPr>
              <a:t>a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</a:t>
            </a:r>
            <a:r>
              <a:rPr lang="sk-SK" b="1" dirty="0"/>
              <a:t>maximum</a:t>
            </a:r>
            <a:r>
              <a:rPr lang="sk-SK" dirty="0"/>
              <a:t> </a:t>
            </a:r>
            <a:r>
              <a:rPr lang="sk-SK" dirty="0">
                <a:latin typeface="Cambria Math"/>
                <a:ea typeface="Cambria Math"/>
              </a:rPr>
              <a:t>⇔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M: f(x) ≤ f(a)</a:t>
            </a:r>
          </a:p>
          <a:p>
            <a:pPr marL="268288" indent="-4763">
              <a:buNone/>
            </a:pPr>
            <a:endParaRPr lang="sk-SK" sz="12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indent="-185738">
              <a:buNone/>
            </a:pPr>
            <a:r>
              <a:rPr lang="sk-SK" sz="3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Vlastnosti funkcie -  </a:t>
            </a:r>
            <a:r>
              <a:rPr lang="sk-SK" sz="38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  <a:hlinkClick r:id="rId4" action="ppaction://hlinksldjump"/>
              </a:rPr>
              <a:t>periodičnosť</a:t>
            </a:r>
            <a:endParaRPr lang="sk-SK" dirty="0"/>
          </a:p>
          <a:p>
            <a:pPr indent="-101600"/>
            <a:r>
              <a:rPr lang="sk-SK" dirty="0"/>
              <a:t>Funkcia sa nazýva </a:t>
            </a:r>
            <a:r>
              <a:rPr lang="sk-SK" b="1" dirty="0"/>
              <a:t>periodická, </a:t>
            </a:r>
            <a:r>
              <a:rPr lang="sk-SK" dirty="0"/>
              <a:t>ak existuje také p &gt;0, že pre </a:t>
            </a:r>
            <a:r>
              <a:rPr lang="sk-SK" dirty="0">
                <a:ea typeface="Cambria Math"/>
              </a:rPr>
              <a:t>∀ </a:t>
            </a:r>
            <a:r>
              <a:rPr lang="sk-SK" dirty="0"/>
              <a:t>k</a:t>
            </a:r>
            <a:r>
              <a:rPr lang="az-Cyrl-AZ" dirty="0"/>
              <a:t>є</a:t>
            </a:r>
            <a:r>
              <a:rPr lang="sk-SK" dirty="0"/>
              <a:t>Z:     1. ak </a:t>
            </a:r>
            <a:r>
              <a:rPr lang="sk-SK" dirty="0">
                <a:solidFill>
                  <a:srgbClr val="FF0000"/>
                </a:solidFill>
              </a:rPr>
              <a:t>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D(f)</a:t>
            </a:r>
            <a:r>
              <a:rPr lang="sk-SK" dirty="0"/>
              <a:t>, potom aj </a:t>
            </a:r>
            <a:r>
              <a:rPr lang="sk-SK" dirty="0">
                <a:solidFill>
                  <a:srgbClr val="FF0000"/>
                </a:solidFill>
              </a:rPr>
              <a:t>(</a:t>
            </a:r>
            <a:r>
              <a:rPr lang="sk-SK" dirty="0" err="1">
                <a:solidFill>
                  <a:srgbClr val="FF0000"/>
                </a:solidFill>
              </a:rPr>
              <a:t>x+kp</a:t>
            </a:r>
            <a:r>
              <a:rPr lang="sk-SK" dirty="0">
                <a:solidFill>
                  <a:srgbClr val="FF0000"/>
                </a:solidFill>
              </a:rPr>
              <a:t>)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D(f)  </a:t>
            </a:r>
            <a:r>
              <a:rPr lang="sk-SK" dirty="0"/>
              <a:t>2. ∀x</a:t>
            </a:r>
            <a:r>
              <a:rPr lang="az-Cyrl-AZ" dirty="0"/>
              <a:t>є</a:t>
            </a:r>
            <a:r>
              <a:rPr lang="sk-SK" dirty="0"/>
              <a:t>D(f): </a:t>
            </a:r>
            <a:r>
              <a:rPr lang="sk-SK" dirty="0">
                <a:solidFill>
                  <a:srgbClr val="FF0000"/>
                </a:solidFill>
              </a:rPr>
              <a:t>f(x)=f(</a:t>
            </a:r>
            <a:r>
              <a:rPr lang="sk-SK" dirty="0" err="1">
                <a:solidFill>
                  <a:srgbClr val="FF0000"/>
                </a:solidFill>
              </a:rPr>
              <a:t>x+kp</a:t>
            </a:r>
            <a:r>
              <a:rPr lang="sk-SK" dirty="0">
                <a:solidFill>
                  <a:srgbClr val="FF0000"/>
                </a:solidFill>
              </a:rPr>
              <a:t>)</a:t>
            </a:r>
          </a:p>
          <a:p>
            <a:pPr indent="-101600">
              <a:buNone/>
            </a:pPr>
            <a:r>
              <a:rPr lang="sk-SK" sz="2800" dirty="0"/>
              <a:t>Číslo </a:t>
            </a:r>
            <a:r>
              <a:rPr lang="sk-SK" sz="2800" dirty="0">
                <a:solidFill>
                  <a:srgbClr val="FF0000"/>
                </a:solidFill>
              </a:rPr>
              <a:t>p</a:t>
            </a:r>
            <a:r>
              <a:rPr lang="sk-SK" sz="2800" dirty="0"/>
              <a:t> sa nazýva </a:t>
            </a:r>
            <a:r>
              <a:rPr lang="sk-SK" sz="2800" dirty="0">
                <a:solidFill>
                  <a:srgbClr val="FF0000"/>
                </a:solidFill>
              </a:rPr>
              <a:t>perióda</a:t>
            </a:r>
            <a:r>
              <a:rPr lang="sk-SK" sz="2800" dirty="0"/>
              <a:t> funkcie.</a:t>
            </a:r>
          </a:p>
          <a:p>
            <a:pPr indent="-185738">
              <a:buNone/>
            </a:pPr>
            <a:endParaRPr lang="sk-SK" sz="38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971600" y="2204864"/>
            <a:ext cx="8172400" cy="2520280"/>
          </a:xfrm>
          <a:prstGeom prst="rect">
            <a:avLst/>
          </a:prstGeom>
          <a:noFill/>
          <a:ln cmpd="thickThin">
            <a:noFill/>
          </a:ln>
        </p:spPr>
        <p:txBody>
          <a:bodyPr wrap="none">
            <a:prstTxWarp prst="textChevron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Ďakujem za pozornosť.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1115616" y="6305550"/>
            <a:ext cx="7494984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lum contrast="20000"/>
          </a:blip>
          <a:srcRect/>
          <a:stretch>
            <a:fillRect/>
          </a:stretch>
        </p:blipFill>
        <p:spPr bwMode="auto">
          <a:xfrm>
            <a:off x="0" y="0"/>
            <a:ext cx="4716016" cy="601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lum contrast="20000"/>
          </a:blip>
          <a:srcRect/>
          <a:stretch>
            <a:fillRect/>
          </a:stretch>
        </p:blipFill>
        <p:spPr bwMode="auto">
          <a:xfrm>
            <a:off x="4716016" y="548680"/>
            <a:ext cx="442798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ľava 4">
            <a:hlinkClick r:id="rId4" action="ppaction://hlinksldjump"/>
          </p:cNvPr>
          <p:cNvSpPr/>
          <p:nvPr/>
        </p:nvSpPr>
        <p:spPr>
          <a:xfrm>
            <a:off x="4788024" y="6309320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lum contrast="20000"/>
          </a:blip>
          <a:srcRect/>
          <a:stretch>
            <a:fillRect/>
          </a:stretch>
        </p:blipFill>
        <p:spPr bwMode="auto">
          <a:xfrm>
            <a:off x="1043608" y="476672"/>
            <a:ext cx="810039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Šípka doľava 3">
            <a:hlinkClick r:id="rId3" action="ppaction://hlinksldjump"/>
          </p:cNvPr>
          <p:cNvSpPr/>
          <p:nvPr/>
        </p:nvSpPr>
        <p:spPr>
          <a:xfrm>
            <a:off x="4860032" y="6381328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|2.7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|2.7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|2.7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|2.7|3.5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Prúd">
  <a:themeElements>
    <a:clrScheme name="Prúd 12">
      <a:dk1>
        <a:srgbClr val="000070"/>
      </a:dk1>
      <a:lt1>
        <a:srgbClr val="FFFFFF"/>
      </a:lt1>
      <a:dk2>
        <a:srgbClr val="0091DA"/>
      </a:dk2>
      <a:lt2>
        <a:srgbClr val="DFDFE9"/>
      </a:lt2>
      <a:accent1>
        <a:srgbClr val="CC66FF"/>
      </a:accent1>
      <a:accent2>
        <a:srgbClr val="679ACD"/>
      </a:accent2>
      <a:accent3>
        <a:srgbClr val="AAC7EA"/>
      </a:accent3>
      <a:accent4>
        <a:srgbClr val="DADADA"/>
      </a:accent4>
      <a:accent5>
        <a:srgbClr val="E2B8FF"/>
      </a:accent5>
      <a:accent6>
        <a:srgbClr val="5D8BBA"/>
      </a:accent6>
      <a:hlink>
        <a:srgbClr val="CCECFF"/>
      </a:hlink>
      <a:folHlink>
        <a:srgbClr val="CCCCFF"/>
      </a:folHlink>
    </a:clrScheme>
    <a:fontScheme name="Prúd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úd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úd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úd 10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FF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1">
        <a:dk1>
          <a:srgbClr val="CC0066"/>
        </a:dk1>
        <a:lt1>
          <a:srgbClr val="FFFFFF"/>
        </a:lt1>
        <a:dk2>
          <a:srgbClr val="FF71AA"/>
        </a:dk2>
        <a:lt2>
          <a:srgbClr val="DFD293"/>
        </a:lt2>
        <a:accent1>
          <a:srgbClr val="990033"/>
        </a:accent1>
        <a:accent2>
          <a:srgbClr val="FFFFFF"/>
        </a:accent2>
        <a:accent3>
          <a:srgbClr val="FFBBD2"/>
        </a:accent3>
        <a:accent4>
          <a:srgbClr val="DADADA"/>
        </a:accent4>
        <a:accent5>
          <a:srgbClr val="CAAAAD"/>
        </a:accent5>
        <a:accent6>
          <a:srgbClr val="E7E7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2">
        <a:dk1>
          <a:srgbClr val="000070"/>
        </a:dk1>
        <a:lt1>
          <a:srgbClr val="FFFFFF"/>
        </a:lt1>
        <a:dk2>
          <a:srgbClr val="0091DA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AAC7E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3">
        <a:dk1>
          <a:srgbClr val="3399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4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5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3399FF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2D8AE7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úd">
  <a:themeElements>
    <a:clrScheme name="1_Prúd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1_Prúd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úd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úd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úd 10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FF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1">
        <a:dk1>
          <a:srgbClr val="CC0066"/>
        </a:dk1>
        <a:lt1>
          <a:srgbClr val="FFFFFF"/>
        </a:lt1>
        <a:dk2>
          <a:srgbClr val="FF71AA"/>
        </a:dk2>
        <a:lt2>
          <a:srgbClr val="DFD293"/>
        </a:lt2>
        <a:accent1>
          <a:srgbClr val="990033"/>
        </a:accent1>
        <a:accent2>
          <a:srgbClr val="FFFFFF"/>
        </a:accent2>
        <a:accent3>
          <a:srgbClr val="FFBBD2"/>
        </a:accent3>
        <a:accent4>
          <a:srgbClr val="DADADA"/>
        </a:accent4>
        <a:accent5>
          <a:srgbClr val="CAAAAD"/>
        </a:accent5>
        <a:accent6>
          <a:srgbClr val="E7E7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2">
        <a:dk1>
          <a:srgbClr val="000070"/>
        </a:dk1>
        <a:lt1>
          <a:srgbClr val="FFFFFF"/>
        </a:lt1>
        <a:dk2>
          <a:srgbClr val="0091DA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AAC7E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3">
        <a:dk1>
          <a:srgbClr val="7B0361"/>
        </a:dk1>
        <a:lt1>
          <a:srgbClr val="FFFFFF"/>
        </a:lt1>
        <a:dk2>
          <a:srgbClr val="FFCCFF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FFE2FF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4">
        <a:dk1>
          <a:srgbClr val="3399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5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6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3399FF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2D8AE7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 gymnazium</Template>
  <TotalTime>4629</TotalTime>
  <Words>538</Words>
  <Application>Microsoft Office PowerPoint</Application>
  <PresentationFormat>Prezentácia na obrazovke (4:3)</PresentationFormat>
  <Paragraphs>80</Paragraphs>
  <Slides>16</Slides>
  <Notes>2</Notes>
  <HiddenSlides>12</HiddenSlides>
  <MMClips>0</MMClips>
  <ScaleCrop>false</ScaleCrop>
  <HeadingPairs>
    <vt:vector size="6" baseType="variant">
      <vt:variant>
        <vt:lpstr>Použité písma</vt:lpstr>
      </vt:variant>
      <vt:variant>
        <vt:i4>10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16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Garamond</vt:lpstr>
      <vt:lpstr>Gill Sans MT</vt:lpstr>
      <vt:lpstr>Times New Roman</vt:lpstr>
      <vt:lpstr>Verdana</vt:lpstr>
      <vt:lpstr>Wingdings</vt:lpstr>
      <vt:lpstr>Wingdings 2</vt:lpstr>
      <vt:lpstr>Prúd</vt:lpstr>
      <vt:lpstr>1_Prúd</vt:lpstr>
      <vt:lpstr>Slnovrat</vt:lpstr>
      <vt:lpstr>Prezentácia programu PowerPoint</vt:lpstr>
      <vt:lpstr>Obsah</vt:lpstr>
      <vt:lpstr>Vlastnosti funkcie -  monotónnosť</vt:lpstr>
      <vt:lpstr>Vlastnosti funkcie -  ohraničenosť</vt:lpstr>
      <vt:lpstr>Vlastnosti funkcie -  parita </vt:lpstr>
      <vt:lpstr>Vlastnosti funkcie -  extrémy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Kandrik</dc:creator>
  <cp:lastModifiedBy>Slovenkaiová</cp:lastModifiedBy>
  <cp:revision>179</cp:revision>
  <dcterms:created xsi:type="dcterms:W3CDTF">2008-05-06T18:07:06Z</dcterms:created>
  <dcterms:modified xsi:type="dcterms:W3CDTF">2020-09-24T17:22:47Z</dcterms:modified>
</cp:coreProperties>
</file>