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98" r:id="rId2"/>
    <p:sldId id="292" r:id="rId3"/>
    <p:sldId id="293" r:id="rId4"/>
    <p:sldId id="294" r:id="rId5"/>
    <p:sldId id="296" r:id="rId6"/>
    <p:sldId id="295" r:id="rId7"/>
    <p:sldId id="263" r:id="rId8"/>
    <p:sldId id="297" r:id="rId9"/>
    <p:sldId id="264" r:id="rId10"/>
    <p:sldId id="265" r:id="rId11"/>
    <p:sldId id="299" r:id="rId12"/>
    <p:sldId id="300" r:id="rId13"/>
    <p:sldId id="301" r:id="rId14"/>
    <p:sldId id="302" r:id="rId15"/>
    <p:sldId id="266" r:id="rId16"/>
    <p:sldId id="276" r:id="rId17"/>
    <p:sldId id="279" r:id="rId18"/>
    <p:sldId id="268" r:id="rId19"/>
    <p:sldId id="278" r:id="rId20"/>
    <p:sldId id="269" r:id="rId21"/>
    <p:sldId id="277" r:id="rId22"/>
    <p:sldId id="270" r:id="rId23"/>
    <p:sldId id="271" r:id="rId24"/>
    <p:sldId id="284" r:id="rId25"/>
    <p:sldId id="285" r:id="rId26"/>
    <p:sldId id="272" r:id="rId27"/>
    <p:sldId id="286" r:id="rId28"/>
    <p:sldId id="287" r:id="rId29"/>
    <p:sldId id="288" r:id="rId30"/>
    <p:sldId id="289" r:id="rId31"/>
    <p:sldId id="291" r:id="rId32"/>
    <p:sldId id="290" r:id="rId33"/>
    <p:sldId id="275" r:id="rId34"/>
    <p:sldId id="273" r:id="rId35"/>
    <p:sldId id="281" r:id="rId36"/>
    <p:sldId id="282" r:id="rId37"/>
    <p:sldId id="283" r:id="rId38"/>
  </p:sldIdLst>
  <p:sldSz cx="9144000" cy="6858000" type="screen4x3"/>
  <p:notesSz cx="6858000" cy="9144000"/>
  <p:defaultTextStyle>
    <a:defPPr>
      <a:defRPr lang="sk-SK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00FF"/>
    <a:srgbClr val="FF6699"/>
    <a:srgbClr val="333399"/>
    <a:srgbClr val="B20810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D984DCD-E7B3-4649-9D04-98AD8A1E1AD4}" type="datetimeFigureOut">
              <a:rPr lang="sk-SK"/>
              <a:pPr>
                <a:defRPr/>
              </a:pPr>
              <a:t>8. 6. 2021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/>
              <a:t>Kliknite sem a upravte štýly predlohy textu.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7A66ADD-E9F0-438F-A38B-D1106F7CF1E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/>
          </a:p>
        </p:txBody>
      </p:sp>
      <p:sp>
        <p:nvSpPr>
          <p:cNvPr id="49156" name="Zástupný symbol dátumu 3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fld id="{982D291B-A9B0-45C3-ACDD-E5E3A86B1A39}" type="datetime1">
              <a:rPr lang="sk-SK"/>
              <a:pPr/>
              <a:t>8. 6. 2021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D0682-CF76-4B23-B8BD-8DF5DEA48D6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EEAA1-3BCD-44E1-B86C-597C594E5CC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7BB76-E1E8-4607-AF91-5785E104624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2F24F-AF5E-42B4-979A-D85C605C847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F2B0C-07D7-43C1-85F1-58107CDA997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63FCE-7F87-494A-9C17-746D14FDE95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97D4-0581-402D-8792-E4E516D09E2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0F2D-FE93-44AD-9941-C7493D51467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F0576-FA99-4646-AA8E-B7EA2BFEF2D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0B8FA-B1C4-45B3-B74B-BCADF803676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9BE3-EC28-487A-9C3F-07137CC2FE7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95F3-E685-42BF-A19C-777A7E5324D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Klepnutím lze upravit styl předlohy nadpisů.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Klepnutím lze upravit styly předlohy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Třetí úroveň</a:t>
            </a:r>
          </a:p>
          <a:p>
            <a:pPr lvl="3"/>
            <a:r>
              <a:rPr lang="sk-SK"/>
              <a:t>Čtvrtá úroveň</a:t>
            </a:r>
          </a:p>
          <a:p>
            <a:pPr lvl="4"/>
            <a:r>
              <a:rPr lang="sk-SK"/>
              <a:t>Pátá úroveň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C3B34AF2-3669-470A-BE6E-BD147CD56E5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ymgl.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Podnadpis 2"/>
          <p:cNvSpPr>
            <a:spLocks noGrp="1"/>
          </p:cNvSpPr>
          <p:nvPr>
            <p:ph type="subTitle" idx="1"/>
          </p:nvPr>
        </p:nvSpPr>
        <p:spPr>
          <a:xfrm>
            <a:off x="755576" y="3068960"/>
            <a:ext cx="7776864" cy="244827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6988">
              <a:defRPr/>
            </a:pPr>
            <a:r>
              <a:rPr lang="sk-SK" sz="96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Stereometria</a:t>
            </a:r>
            <a:r>
              <a:rPr lang="sk-SK" sz="4000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  <a:p>
            <a:pPr marL="26988">
              <a:defRPr/>
            </a:pPr>
            <a:endParaRPr lang="sk-SK" sz="40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9" name="Podnadpis 2"/>
          <p:cNvSpPr txBox="1">
            <a:spLocks/>
          </p:cNvSpPr>
          <p:nvPr/>
        </p:nvSpPr>
        <p:spPr>
          <a:xfrm>
            <a:off x="250825" y="6092825"/>
            <a:ext cx="7921625" cy="47625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RNDr. Anna </a:t>
            </a:r>
            <a:r>
              <a:rPr lang="sk-SK" sz="3200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Slovenkaiová</a:t>
            </a:r>
            <a:r>
              <a:rPr lang="sk-SK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			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/>
        </p:nvGraphicFramePr>
        <p:xfrm>
          <a:off x="179388" y="188913"/>
          <a:ext cx="8785225" cy="1903413"/>
        </p:xfrm>
        <a:graphic>
          <a:graphicData uri="http://schemas.openxmlformats.org/drawingml/2006/table">
            <a:tbl>
              <a:tblPr/>
              <a:tblGrid>
                <a:gridCol w="17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Gymnázium, SNP 1, </a:t>
                      </a:r>
                      <a:b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</a:b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056 01 Gelnica</a:t>
                      </a: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Calibri" pitchFamily="34" charset="0"/>
                      </a:endParaRPr>
                    </a:p>
                    <a:p>
                      <a:pPr marL="1793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Web: </a:t>
                      </a:r>
                      <a:r>
                        <a:rPr kumimoji="0" lang="sk-SK" sz="1100" b="0" i="0" u="sng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  <a:hlinkClick r:id="rId3"/>
                        </a:rPr>
                        <a:t>www.gymgl.sk</a:t>
                      </a: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sk-SK" sz="11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      </a:t>
                      </a: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KĽÚČ K INOVATÍVNEMU VZDELÁVANIU</a:t>
                      </a: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616075" algn="l"/>
                        </a:tabLst>
                      </a:pPr>
                      <a:r>
                        <a:rPr kumimoji="0" lang="sk-SK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ITMS kód projektu: 26110130703</a:t>
                      </a:r>
                      <a:endParaRPr kumimoji="0" lang="sk-SK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1" name="Obrázok 46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179388" y="188913"/>
            <a:ext cx="1368425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Obrázok 1" descr="agentura_cmyk"/>
          <p:cNvPicPr>
            <a:picLocks noChangeAspect="1" noChangeArrowheads="1"/>
          </p:cNvPicPr>
          <p:nvPr/>
        </p:nvPicPr>
        <p:blipFill>
          <a:blip r:embed="rId5" cstate="print">
            <a:lum bright="-10000"/>
          </a:blip>
          <a:srcRect/>
          <a:stretch>
            <a:fillRect/>
          </a:stretch>
        </p:blipFill>
        <p:spPr bwMode="auto">
          <a:xfrm>
            <a:off x="2484438" y="333375"/>
            <a:ext cx="4116387" cy="692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0493" name="Obrázok 2" descr="EU-ESF-VERTICAL-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8750" y="188913"/>
            <a:ext cx="1139825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/>
          <p:cNvSpPr>
            <a:spLocks/>
          </p:cNvSpPr>
          <p:nvPr/>
        </p:nvSpPr>
        <p:spPr bwMode="auto">
          <a:xfrm>
            <a:off x="5732463" y="2795588"/>
            <a:ext cx="1908175" cy="431800"/>
          </a:xfrm>
          <a:custGeom>
            <a:avLst/>
            <a:gdLst>
              <a:gd name="T0" fmla="*/ 0 w 1224"/>
              <a:gd name="T1" fmla="*/ 431800 h 272"/>
              <a:gd name="T2" fmla="*/ 494192 w 1224"/>
              <a:gd name="T3" fmla="*/ 0 h 272"/>
              <a:gd name="T4" fmla="*/ 1908175 w 1224"/>
              <a:gd name="T5" fmla="*/ 0 h 272"/>
              <a:gd name="T6" fmla="*/ 1413982 w 1224"/>
              <a:gd name="T7" fmla="*/ 431800 h 272"/>
              <a:gd name="T8" fmla="*/ 0 w 1224"/>
              <a:gd name="T9" fmla="*/ 43180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272"/>
              <a:gd name="T17" fmla="*/ 1224 w 1224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272">
                <a:moveTo>
                  <a:pt x="0" y="272"/>
                </a:moveTo>
                <a:lnTo>
                  <a:pt x="317" y="0"/>
                </a:lnTo>
                <a:lnTo>
                  <a:pt x="1224" y="0"/>
                </a:lnTo>
                <a:lnTo>
                  <a:pt x="907" y="272"/>
                </a:lnTo>
                <a:lnTo>
                  <a:pt x="0" y="272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63" name="Freeform 3"/>
          <p:cNvSpPr>
            <a:spLocks/>
          </p:cNvSpPr>
          <p:nvPr/>
        </p:nvSpPr>
        <p:spPr bwMode="auto">
          <a:xfrm>
            <a:off x="5722938" y="1484313"/>
            <a:ext cx="539750" cy="1727200"/>
          </a:xfrm>
          <a:custGeom>
            <a:avLst/>
            <a:gdLst>
              <a:gd name="T0" fmla="*/ 539750 w 318"/>
              <a:gd name="T1" fmla="*/ 0 h 1134"/>
              <a:gd name="T2" fmla="*/ 539750 w 318"/>
              <a:gd name="T3" fmla="*/ 1312916 h 1134"/>
              <a:gd name="T4" fmla="*/ 0 w 318"/>
              <a:gd name="T5" fmla="*/ 1727200 h 1134"/>
              <a:gd name="T6" fmla="*/ 0 w 318"/>
              <a:gd name="T7" fmla="*/ 414284 h 1134"/>
              <a:gd name="T8" fmla="*/ 539750 w 318"/>
              <a:gd name="T9" fmla="*/ 0 h 11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134"/>
              <a:gd name="T17" fmla="*/ 318 w 318"/>
              <a:gd name="T18" fmla="*/ 1134 h 11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134">
                <a:moveTo>
                  <a:pt x="318" y="0"/>
                </a:moveTo>
                <a:lnTo>
                  <a:pt x="318" y="862"/>
                </a:lnTo>
                <a:lnTo>
                  <a:pt x="0" y="1134"/>
                </a:lnTo>
                <a:lnTo>
                  <a:pt x="0" y="272"/>
                </a:lnTo>
                <a:lnTo>
                  <a:pt x="318" y="0"/>
                </a:lnTo>
                <a:close/>
              </a:path>
            </a:pathLst>
          </a:cu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262688" y="1485900"/>
            <a:ext cx="1403350" cy="13128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22938" y="1484313"/>
            <a:ext cx="1944687" cy="1751012"/>
            <a:chOff x="6659" y="4611"/>
            <a:chExt cx="2593" cy="2304"/>
          </a:xfrm>
        </p:grpSpPr>
        <p:sp>
          <p:nvSpPr>
            <p:cNvPr id="29746" name="Line 6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9747" name="Group 7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9748" name="Rectangle 8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9" name="Line 9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0" name="Line 10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1" name="Line 11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2" name="Line 12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3" name="Line 13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4" name="Line 14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55" name="Line 15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226175" y="2708275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5505450" y="3500438"/>
            <a:ext cx="2162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spoločný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bod  P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323013" y="24145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>
                <a:solidFill>
                  <a:srgbClr val="FF0066"/>
                </a:solidFill>
                <a:latin typeface="Arial" charset="0"/>
              </a:rPr>
              <a:t>P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5507038" y="4292600"/>
            <a:ext cx="2016125" cy="792163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635625" y="4313238"/>
            <a:ext cx="180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latin typeface="Arial" charset="0"/>
              </a:rPr>
              <a:t>     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856288" y="450850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434138" y="45085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299200" y="46529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6372225" y="46529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227763" y="4748213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6875463" y="46529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6948488" y="46529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6804025" y="4748213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6956425" y="4437063"/>
            <a:ext cx="350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258888" y="3508375"/>
            <a:ext cx="2274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spoločnú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 priamku (p)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1331913" y="4581525"/>
            <a:ext cx="2016125" cy="792163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1460500" y="4602163"/>
            <a:ext cx="180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latin typeface="Arial" charset="0"/>
              </a:rPr>
              <a:t>     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681163" y="4797425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2259013" y="4797425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2124075" y="494188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96" name="Line 36"/>
          <p:cNvSpPr>
            <a:spLocks noChangeShapeType="1"/>
          </p:cNvSpPr>
          <p:nvPr/>
        </p:nvSpPr>
        <p:spPr bwMode="auto">
          <a:xfrm>
            <a:off x="2197100" y="494188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052638" y="5037138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2700338" y="494188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2773363" y="494188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2628900" y="5037138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2781300" y="4725988"/>
            <a:ext cx="350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763713" y="476250"/>
            <a:ext cx="590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C2) Vzájomná poloha troch rovín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 </a:t>
            </a:r>
            <a:r>
              <a:rPr lang="sk-SK" sz="2400" b="1">
                <a:solidFill>
                  <a:srgbClr val="3366FF"/>
                </a:solidFill>
                <a:latin typeface="Arial" charset="0"/>
              </a:rPr>
              <a:t>α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, </a:t>
            </a:r>
            <a:r>
              <a:rPr lang="sk-SK" sz="2400" b="1">
                <a:solidFill>
                  <a:srgbClr val="FF9966"/>
                </a:solidFill>
                <a:latin typeface="Arial" charset="0"/>
              </a:rPr>
              <a:t>β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,</a:t>
            </a:r>
            <a:r>
              <a:rPr lang="sk-SK" sz="2400" b="1">
                <a:solidFill>
                  <a:srgbClr val="FFCC66"/>
                </a:solidFill>
                <a:latin typeface="Arial" charset="0"/>
              </a:rPr>
              <a:t> </a:t>
            </a:r>
            <a:r>
              <a:rPr lang="sk-SK" sz="2400" b="1">
                <a:solidFill>
                  <a:srgbClr val="00CC66"/>
                </a:solidFill>
                <a:latin typeface="Arial" charset="0"/>
              </a:rPr>
              <a:t>γ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2024063" y="1484313"/>
            <a:ext cx="1397000" cy="131286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404" name="Freeform 44"/>
          <p:cNvSpPr>
            <a:spLocks/>
          </p:cNvSpPr>
          <p:nvPr/>
        </p:nvSpPr>
        <p:spPr bwMode="auto">
          <a:xfrm>
            <a:off x="1492250" y="2798763"/>
            <a:ext cx="1908175" cy="431800"/>
          </a:xfrm>
          <a:custGeom>
            <a:avLst/>
            <a:gdLst>
              <a:gd name="T0" fmla="*/ 0 w 1224"/>
              <a:gd name="T1" fmla="*/ 431800 h 272"/>
              <a:gd name="T2" fmla="*/ 494192 w 1224"/>
              <a:gd name="T3" fmla="*/ 0 h 272"/>
              <a:gd name="T4" fmla="*/ 1908175 w 1224"/>
              <a:gd name="T5" fmla="*/ 0 h 272"/>
              <a:gd name="T6" fmla="*/ 1413982 w 1224"/>
              <a:gd name="T7" fmla="*/ 431800 h 272"/>
              <a:gd name="T8" fmla="*/ 0 w 1224"/>
              <a:gd name="T9" fmla="*/ 43180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272"/>
              <a:gd name="T17" fmla="*/ 1224 w 1224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272">
                <a:moveTo>
                  <a:pt x="0" y="272"/>
                </a:moveTo>
                <a:lnTo>
                  <a:pt x="317" y="0"/>
                </a:lnTo>
                <a:lnTo>
                  <a:pt x="1224" y="0"/>
                </a:lnTo>
                <a:lnTo>
                  <a:pt x="907" y="272"/>
                </a:lnTo>
                <a:lnTo>
                  <a:pt x="0" y="272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405" name="Freeform 45"/>
          <p:cNvSpPr>
            <a:spLocks/>
          </p:cNvSpPr>
          <p:nvPr/>
        </p:nvSpPr>
        <p:spPr bwMode="auto">
          <a:xfrm>
            <a:off x="1492250" y="1924050"/>
            <a:ext cx="1944688" cy="863600"/>
          </a:xfrm>
          <a:custGeom>
            <a:avLst/>
            <a:gdLst>
              <a:gd name="T0" fmla="*/ 0 w 1225"/>
              <a:gd name="T1" fmla="*/ 0 h 544"/>
              <a:gd name="T2" fmla="*/ 1368425 w 1225"/>
              <a:gd name="T3" fmla="*/ 0 h 544"/>
              <a:gd name="T4" fmla="*/ 1944688 w 1225"/>
              <a:gd name="T5" fmla="*/ 863600 h 544"/>
              <a:gd name="T6" fmla="*/ 504825 w 1225"/>
              <a:gd name="T7" fmla="*/ 863600 h 544"/>
              <a:gd name="T8" fmla="*/ 0 w 122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5"/>
              <a:gd name="T16" fmla="*/ 0 h 544"/>
              <a:gd name="T17" fmla="*/ 1225 w 122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5" h="544">
                <a:moveTo>
                  <a:pt x="0" y="0"/>
                </a:moveTo>
                <a:lnTo>
                  <a:pt x="862" y="0"/>
                </a:lnTo>
                <a:lnTo>
                  <a:pt x="1225" y="544"/>
                </a:lnTo>
                <a:lnTo>
                  <a:pt x="318" y="544"/>
                </a:lnTo>
                <a:lnTo>
                  <a:pt x="0" y="0"/>
                </a:lnTo>
                <a:close/>
              </a:path>
            </a:pathLst>
          </a:cu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476375" y="1484313"/>
            <a:ext cx="1944688" cy="1751012"/>
            <a:chOff x="6659" y="4611"/>
            <a:chExt cx="2593" cy="2304"/>
          </a:xfrm>
        </p:grpSpPr>
        <p:sp>
          <p:nvSpPr>
            <p:cNvPr id="29736" name="Line 47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9737" name="Group 48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9738" name="Rectangle 49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39" name="Line 50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0" name="Line 51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1" name="Line 52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2" name="Line 53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3" name="Line 54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4" name="Line 55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9745" name="Line 56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1693863" y="2781300"/>
            <a:ext cx="2016125" cy="0"/>
          </a:xfrm>
          <a:prstGeom prst="line">
            <a:avLst/>
          </a:prstGeom>
          <a:noFill/>
          <a:ln w="57150">
            <a:solidFill>
              <a:srgbClr val="CC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402013" y="278130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p</a:t>
            </a: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4695825" y="6180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6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6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  <p:bldP spid="15364" grpId="0" animBg="1"/>
      <p:bldP spid="15376" grpId="0" animBg="1"/>
      <p:bldP spid="15377" grpId="0"/>
      <p:bldP spid="15378" grpId="0"/>
      <p:bldP spid="15379" grpId="0" animBg="1"/>
      <p:bldP spid="15380" grpId="0"/>
      <p:bldP spid="15381" grpId="0"/>
      <p:bldP spid="15382" grpId="0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/>
      <p:bldP spid="15390" grpId="0"/>
      <p:bldP spid="15391" grpId="0" animBg="1"/>
      <p:bldP spid="15392" grpId="0"/>
      <p:bldP spid="15393" grpId="0"/>
      <p:bldP spid="15394" grpId="0"/>
      <p:bldP spid="15395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/>
      <p:bldP spid="15402" grpId="0"/>
      <p:bldP spid="15403" grpId="0" animBg="1"/>
      <p:bldP spid="15404" grpId="0" animBg="1"/>
      <p:bldP spid="15405" grpId="0" animBg="1"/>
      <p:bldP spid="15417" grpId="0" animBg="1"/>
      <p:bldP spid="15418" grpId="0"/>
      <p:bldP spid="154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Rez telesá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2132856"/>
            <a:ext cx="8363272" cy="3886944"/>
          </a:xfrm>
        </p:spPr>
        <p:txBody>
          <a:bodyPr/>
          <a:lstStyle/>
          <a:p>
            <a:pPr marL="0" indent="377825" algn="just">
              <a:buNone/>
            </a:pPr>
            <a:r>
              <a:rPr lang="sk-SK" dirty="0">
                <a:solidFill>
                  <a:srgbClr val="FF0000"/>
                </a:solidFill>
              </a:rPr>
              <a:t>Rez telesá </a:t>
            </a:r>
            <a:r>
              <a:rPr lang="sk-SK" dirty="0">
                <a:solidFill>
                  <a:srgbClr val="000000"/>
                </a:solidFill>
              </a:rPr>
              <a:t>je prienik telesá a roviny. Hranica rezu sa skladá z prienikov roviny rezu so stenami kocky. Body rezu ležia na hranách telesá. Rezom vzniká n – uholník.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kupina 13"/>
          <p:cNvGrpSpPr/>
          <p:nvPr/>
        </p:nvGrpSpPr>
        <p:grpSpPr>
          <a:xfrm>
            <a:off x="2339752" y="1700808"/>
            <a:ext cx="4104456" cy="4104456"/>
            <a:chOff x="2339752" y="1916832"/>
            <a:chExt cx="4104456" cy="4104456"/>
          </a:xfrm>
        </p:grpSpPr>
        <p:sp>
          <p:nvSpPr>
            <p:cNvPr id="2" name="Krychle 1"/>
            <p:cNvSpPr/>
            <p:nvPr/>
          </p:nvSpPr>
          <p:spPr bwMode="auto">
            <a:xfrm>
              <a:off x="2339752" y="1916832"/>
              <a:ext cx="4104456" cy="4104456"/>
            </a:xfrm>
            <a:prstGeom prst="cub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" name="Přímá spojovací čára 3"/>
            <p:cNvCxnSpPr/>
            <p:nvPr/>
          </p:nvCxnSpPr>
          <p:spPr bwMode="auto">
            <a:xfrm>
              <a:off x="3347864" y="1916832"/>
              <a:ext cx="0" cy="3168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Přímá spojovací čára 4"/>
            <p:cNvCxnSpPr/>
            <p:nvPr/>
          </p:nvCxnSpPr>
          <p:spPr bwMode="auto">
            <a:xfrm>
              <a:off x="3419872" y="5013176"/>
              <a:ext cx="30243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Přímá spojovací čára 10"/>
            <p:cNvCxnSpPr/>
            <p:nvPr/>
          </p:nvCxnSpPr>
          <p:spPr bwMode="auto">
            <a:xfrm flipH="1">
              <a:off x="2339752" y="5013176"/>
              <a:ext cx="1008112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13"/>
          <p:cNvGrpSpPr/>
          <p:nvPr/>
        </p:nvGrpSpPr>
        <p:grpSpPr>
          <a:xfrm>
            <a:off x="2339752" y="1700808"/>
            <a:ext cx="4104456" cy="4104456"/>
            <a:chOff x="2339752" y="1916832"/>
            <a:chExt cx="4104456" cy="4104456"/>
          </a:xfrm>
        </p:grpSpPr>
        <p:sp>
          <p:nvSpPr>
            <p:cNvPr id="2" name="Krychle 1"/>
            <p:cNvSpPr/>
            <p:nvPr/>
          </p:nvSpPr>
          <p:spPr bwMode="auto">
            <a:xfrm>
              <a:off x="2339752" y="1916832"/>
              <a:ext cx="4104456" cy="4104456"/>
            </a:xfrm>
            <a:prstGeom prst="cub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" name="Přímá spojovací čára 3"/>
            <p:cNvCxnSpPr/>
            <p:nvPr/>
          </p:nvCxnSpPr>
          <p:spPr bwMode="auto">
            <a:xfrm>
              <a:off x="3347864" y="1916832"/>
              <a:ext cx="0" cy="3168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Přímá spojovací čára 4"/>
            <p:cNvCxnSpPr/>
            <p:nvPr/>
          </p:nvCxnSpPr>
          <p:spPr bwMode="auto">
            <a:xfrm>
              <a:off x="3419872" y="5013176"/>
              <a:ext cx="30243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Přímá spojovací čára 10"/>
            <p:cNvCxnSpPr/>
            <p:nvPr/>
          </p:nvCxnSpPr>
          <p:spPr bwMode="auto">
            <a:xfrm flipH="1">
              <a:off x="2339752" y="5013176"/>
              <a:ext cx="1008112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13"/>
          <p:cNvGrpSpPr/>
          <p:nvPr/>
        </p:nvGrpSpPr>
        <p:grpSpPr>
          <a:xfrm>
            <a:off x="2339752" y="1700808"/>
            <a:ext cx="4104456" cy="4104456"/>
            <a:chOff x="2339752" y="1916832"/>
            <a:chExt cx="4104456" cy="4104456"/>
          </a:xfrm>
        </p:grpSpPr>
        <p:sp>
          <p:nvSpPr>
            <p:cNvPr id="2" name="Krychle 1"/>
            <p:cNvSpPr/>
            <p:nvPr/>
          </p:nvSpPr>
          <p:spPr bwMode="auto">
            <a:xfrm>
              <a:off x="2339752" y="1916832"/>
              <a:ext cx="4104456" cy="4104456"/>
            </a:xfrm>
            <a:prstGeom prst="cub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" name="Přímá spojovací čára 3"/>
            <p:cNvCxnSpPr/>
            <p:nvPr/>
          </p:nvCxnSpPr>
          <p:spPr bwMode="auto">
            <a:xfrm>
              <a:off x="3347864" y="1916832"/>
              <a:ext cx="0" cy="3168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Přímá spojovací čára 4"/>
            <p:cNvCxnSpPr/>
            <p:nvPr/>
          </p:nvCxnSpPr>
          <p:spPr bwMode="auto">
            <a:xfrm>
              <a:off x="3419872" y="5013176"/>
              <a:ext cx="302433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Přímá spojovací čára 10"/>
            <p:cNvCxnSpPr/>
            <p:nvPr/>
          </p:nvCxnSpPr>
          <p:spPr bwMode="auto">
            <a:xfrm flipH="1">
              <a:off x="2339752" y="5013176"/>
              <a:ext cx="1008112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539750" y="1773238"/>
            <a:ext cx="4176713" cy="4103687"/>
          </a:xfrm>
          <a:custGeom>
            <a:avLst/>
            <a:gdLst>
              <a:gd name="T0" fmla="*/ 503238 w 2631"/>
              <a:gd name="T1" fmla="*/ 647700 h 2585"/>
              <a:gd name="T2" fmla="*/ 3168650 w 2631"/>
              <a:gd name="T3" fmla="*/ 0 h 2585"/>
              <a:gd name="T4" fmla="*/ 4176713 w 2631"/>
              <a:gd name="T5" fmla="*/ 1584325 h 2585"/>
              <a:gd name="T6" fmla="*/ 3527426 w 2631"/>
              <a:gd name="T7" fmla="*/ 3671887 h 2585"/>
              <a:gd name="T8" fmla="*/ 2232025 w 2631"/>
              <a:gd name="T9" fmla="*/ 4103687 h 2585"/>
              <a:gd name="T10" fmla="*/ 0 w 2631"/>
              <a:gd name="T11" fmla="*/ 2016125 h 2585"/>
              <a:gd name="T12" fmla="*/ 503238 w 2631"/>
              <a:gd name="T13" fmla="*/ 647700 h 25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31"/>
              <a:gd name="T22" fmla="*/ 0 h 2585"/>
              <a:gd name="T23" fmla="*/ 2631 w 2631"/>
              <a:gd name="T24" fmla="*/ 2585 h 258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31" h="2585">
                <a:moveTo>
                  <a:pt x="317" y="408"/>
                </a:moveTo>
                <a:lnTo>
                  <a:pt x="1996" y="0"/>
                </a:lnTo>
                <a:lnTo>
                  <a:pt x="2631" y="998"/>
                </a:lnTo>
                <a:lnTo>
                  <a:pt x="2222" y="2313"/>
                </a:lnTo>
                <a:lnTo>
                  <a:pt x="1406" y="2585"/>
                </a:lnTo>
                <a:lnTo>
                  <a:pt x="0" y="1270"/>
                </a:lnTo>
                <a:lnTo>
                  <a:pt x="317" y="408"/>
                </a:lnTo>
                <a:close/>
              </a:path>
            </a:pathLst>
          </a:custGeom>
          <a:solidFill>
            <a:srgbClr val="FFCCCC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364163" y="187325"/>
            <a:ext cx="3636962" cy="40337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850" y="260350"/>
            <a:ext cx="475297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61975" y="3806825"/>
            <a:ext cx="2232025" cy="2087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539750" y="2349500"/>
            <a:ext cx="504825" cy="14414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4090988" y="3373438"/>
            <a:ext cx="647700" cy="2089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708400" y="1773238"/>
            <a:ext cx="2016125" cy="30956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250825" y="4652963"/>
            <a:ext cx="6161088" cy="199866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1042988" y="1773238"/>
            <a:ext cx="2592387" cy="647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561975" y="1790700"/>
            <a:ext cx="4176713" cy="4103688"/>
            <a:chOff x="6659" y="4611"/>
            <a:chExt cx="2593" cy="2304"/>
          </a:xfrm>
        </p:grpSpPr>
        <p:sp>
          <p:nvSpPr>
            <p:cNvPr id="30768" name="Line 12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0769" name="Group 13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0770" name="Rectangle 14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1" name="Line 15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2" name="Line 16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3" name="Line 17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4" name="Line 18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5" name="Line 19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6" name="Line 20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0777" name="Line 21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0732" name="Oval 22"/>
          <p:cNvSpPr>
            <a:spLocks noChangeArrowheads="1"/>
          </p:cNvSpPr>
          <p:nvPr/>
        </p:nvSpPr>
        <p:spPr bwMode="auto">
          <a:xfrm>
            <a:off x="971550" y="22764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33" name="Oval 23"/>
          <p:cNvSpPr>
            <a:spLocks noChangeArrowheads="1"/>
          </p:cNvSpPr>
          <p:nvPr/>
        </p:nvSpPr>
        <p:spPr bwMode="auto">
          <a:xfrm>
            <a:off x="2627313" y="57499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34" name="Oval 24"/>
          <p:cNvSpPr>
            <a:spLocks noChangeArrowheads="1"/>
          </p:cNvSpPr>
          <p:nvPr/>
        </p:nvSpPr>
        <p:spPr bwMode="auto">
          <a:xfrm>
            <a:off x="3584575" y="16462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35" name="Text Box 25"/>
          <p:cNvSpPr txBox="1">
            <a:spLocks noChangeArrowheads="1"/>
          </p:cNvSpPr>
          <p:nvPr/>
        </p:nvSpPr>
        <p:spPr bwMode="auto">
          <a:xfrm>
            <a:off x="468313" y="1773238"/>
            <a:ext cx="792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40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30736" name="Text Box 26"/>
          <p:cNvSpPr txBox="1">
            <a:spLocks noChangeArrowheads="1"/>
          </p:cNvSpPr>
          <p:nvPr/>
        </p:nvSpPr>
        <p:spPr bwMode="auto">
          <a:xfrm>
            <a:off x="2882900" y="5822950"/>
            <a:ext cx="1079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40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0737" name="Text Box 27"/>
          <p:cNvSpPr txBox="1">
            <a:spLocks noChangeArrowheads="1"/>
          </p:cNvSpPr>
          <p:nvPr/>
        </p:nvSpPr>
        <p:spPr bwMode="auto">
          <a:xfrm>
            <a:off x="3009900" y="1160463"/>
            <a:ext cx="1441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40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490538" y="3662363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13" name="Oval 29"/>
          <p:cNvSpPr>
            <a:spLocks noChangeArrowheads="1"/>
          </p:cNvSpPr>
          <p:nvPr/>
        </p:nvSpPr>
        <p:spPr bwMode="auto">
          <a:xfrm>
            <a:off x="4643438" y="3284538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3995738" y="5300663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41" name="Text Box 31"/>
          <p:cNvSpPr txBox="1">
            <a:spLocks noChangeArrowheads="1"/>
          </p:cNvSpPr>
          <p:nvPr/>
        </p:nvSpPr>
        <p:spPr bwMode="auto">
          <a:xfrm>
            <a:off x="396875" y="59848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0742" name="Text Box 32"/>
          <p:cNvSpPr txBox="1">
            <a:spLocks noChangeArrowheads="1"/>
          </p:cNvSpPr>
          <p:nvPr/>
        </p:nvSpPr>
        <p:spPr bwMode="auto">
          <a:xfrm>
            <a:off x="3565525" y="59134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30743" name="Text Box 33"/>
          <p:cNvSpPr txBox="1">
            <a:spLocks noChangeArrowheads="1"/>
          </p:cNvSpPr>
          <p:nvPr/>
        </p:nvSpPr>
        <p:spPr bwMode="auto">
          <a:xfrm>
            <a:off x="4716463" y="443706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0744" name="Text Box 34"/>
          <p:cNvSpPr txBox="1">
            <a:spLocks noChangeArrowheads="1"/>
          </p:cNvSpPr>
          <p:nvPr/>
        </p:nvSpPr>
        <p:spPr bwMode="auto">
          <a:xfrm>
            <a:off x="1739900" y="44545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30745" name="Text Box 35"/>
          <p:cNvSpPr txBox="1">
            <a:spLocks noChangeArrowheads="1"/>
          </p:cNvSpPr>
          <p:nvPr/>
        </p:nvSpPr>
        <p:spPr bwMode="auto">
          <a:xfrm>
            <a:off x="107950" y="26733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30746" name="Text Box 36"/>
          <p:cNvSpPr txBox="1">
            <a:spLocks noChangeArrowheads="1"/>
          </p:cNvSpPr>
          <p:nvPr/>
        </p:nvSpPr>
        <p:spPr bwMode="auto">
          <a:xfrm>
            <a:off x="3584575" y="270033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30747" name="Text Box 37"/>
          <p:cNvSpPr txBox="1">
            <a:spLocks noChangeArrowheads="1"/>
          </p:cNvSpPr>
          <p:nvPr/>
        </p:nvSpPr>
        <p:spPr bwMode="auto">
          <a:xfrm>
            <a:off x="4716463" y="14843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30748" name="Text Box 38"/>
          <p:cNvSpPr txBox="1">
            <a:spLocks noChangeArrowheads="1"/>
          </p:cNvSpPr>
          <p:nvPr/>
        </p:nvSpPr>
        <p:spPr bwMode="auto">
          <a:xfrm>
            <a:off x="1281113" y="14763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435600" y="260350"/>
            <a:ext cx="345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1. K,L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sz="2000" b="1" baseline="-50000">
                <a:solidFill>
                  <a:srgbClr val="333399"/>
                </a:solidFill>
                <a:latin typeface="Arial" charset="0"/>
              </a:rPr>
              <a:t>EFG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- môžem spojiť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5435600" y="622300"/>
            <a:ext cx="3024188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2. M </a:t>
            </a:r>
            <a:r>
              <a:rPr lang="sk-SK" sz="2000" b="1" dirty="0" err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sz="2000" b="1" baseline="-50000" dirty="0" err="1">
                <a:solidFill>
                  <a:srgbClr val="333399"/>
                </a:solidFill>
                <a:latin typeface="Arial" charset="0"/>
              </a:rPr>
              <a:t>ABC</a:t>
            </a: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,  </a:t>
            </a:r>
            <a:r>
              <a:rPr lang="sk-SK" sz="2000" b="1" dirty="0" err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50000" dirty="0" err="1">
                <a:solidFill>
                  <a:srgbClr val="333399"/>
                </a:solidFill>
                <a:latin typeface="Arial" charset="0"/>
              </a:rPr>
              <a:t>EFG</a:t>
            </a: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|| </a:t>
            </a:r>
            <a:r>
              <a:rPr lang="sk-SK" sz="2000" b="1" dirty="0" err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50000" dirty="0" err="1">
                <a:solidFill>
                  <a:srgbClr val="333399"/>
                </a:solidFill>
                <a:latin typeface="Arial" charset="0"/>
              </a:rPr>
              <a:t>ABC</a:t>
            </a: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    </a:t>
            </a:r>
          </a:p>
          <a:p>
            <a:pPr algn="l">
              <a:lnSpc>
                <a:spcPct val="105000"/>
              </a:lnSpc>
            </a:pP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    - rovnobežku do M</a:t>
            </a:r>
          </a:p>
          <a:p>
            <a:pPr algn="l">
              <a:lnSpc>
                <a:spcPct val="105000"/>
              </a:lnSpc>
            </a:pPr>
            <a:r>
              <a:rPr lang="sk-SK" sz="2000" b="1" dirty="0">
                <a:solidFill>
                  <a:srgbClr val="333399"/>
                </a:solidFill>
                <a:latin typeface="Arial" charset="0"/>
              </a:rPr>
              <a:t>       (body 1,2)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 rot="-887805">
            <a:off x="2124075" y="1844675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 rot="-833981">
            <a:off x="3262313" y="5445125"/>
            <a:ext cx="446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H="1">
            <a:off x="4756150" y="4868863"/>
            <a:ext cx="252095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5651500" y="4797425"/>
            <a:ext cx="215900" cy="2159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5464175" y="1592263"/>
            <a:ext cx="348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3. L,2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sz="2000" b="1" baseline="-50000">
                <a:solidFill>
                  <a:srgbClr val="333399"/>
                </a:solidFill>
                <a:latin typeface="Arial" charset="0"/>
              </a:rPr>
              <a:t>HDC 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– spojím - bod 3</a:t>
            </a:r>
            <a:endParaRPr lang="sk-SK" sz="2000" b="1" baseline="-50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5726113" y="50244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2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175125" y="53006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4738688" y="28702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3</a:t>
            </a:r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 rot="583445">
            <a:off x="4283075" y="3857625"/>
            <a:ext cx="57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 rot="527624">
            <a:off x="549275" y="2924175"/>
            <a:ext cx="422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254000" y="380047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4</a:t>
            </a:r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5492750" y="2295525"/>
            <a:ext cx="2779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5.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25000">
                <a:solidFill>
                  <a:srgbClr val="333399"/>
                </a:solidFill>
                <a:latin typeface="Arial" charset="0"/>
              </a:rPr>
              <a:t>BCG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||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25000">
                <a:solidFill>
                  <a:srgbClr val="333399"/>
                </a:solidFill>
                <a:latin typeface="Arial" charset="0"/>
              </a:rPr>
              <a:t>ADH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, 1,3 || K, </a:t>
            </a:r>
          </a:p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     - dostanem bod 4</a:t>
            </a:r>
          </a:p>
        </p:txBody>
      </p:sp>
      <p:sp>
        <p:nvSpPr>
          <p:cNvPr id="30763" name="Text Box 53"/>
          <p:cNvSpPr txBox="1">
            <a:spLocks noChangeArrowheads="1"/>
          </p:cNvSpPr>
          <p:nvPr/>
        </p:nvSpPr>
        <p:spPr bwMode="auto">
          <a:xfrm>
            <a:off x="915988" y="379413"/>
            <a:ext cx="394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FF3300"/>
                </a:solidFill>
                <a:latin typeface="Arial" charset="0"/>
              </a:rPr>
              <a:t>POSTUP  KONŠTRUKCIE:</a:t>
            </a:r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5508625" y="3259138"/>
            <a:ext cx="334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7. Rez kocky rovinou </a:t>
            </a:r>
            <a:r>
              <a:rPr lang="sk-SK" sz="2400" b="1">
                <a:solidFill>
                  <a:srgbClr val="333399"/>
                </a:solidFill>
                <a:latin typeface="Symbol" pitchFamily="18" charset="2"/>
              </a:rPr>
              <a:t>r</a:t>
            </a:r>
            <a:r>
              <a:rPr lang="sk-SK" sz="2000" b="1" baseline="-50000">
                <a:solidFill>
                  <a:srgbClr val="333399"/>
                </a:solidFill>
                <a:latin typeface="Arial" charset="0"/>
              </a:rPr>
              <a:t>STU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 </a:t>
            </a:r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5511800" y="2960688"/>
            <a:ext cx="353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333399"/>
                </a:solidFill>
                <a:latin typeface="Arial" charset="0"/>
              </a:rPr>
              <a:t>6. 4,M</a:t>
            </a:r>
            <a:r>
              <a:rPr lang="sk-SK" sz="20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sz="2000" b="1" baseline="-25000">
                <a:solidFill>
                  <a:srgbClr val="333399"/>
                </a:solidFill>
                <a:latin typeface="Arial" charset="0"/>
              </a:rPr>
              <a:t>ABF </a:t>
            </a:r>
            <a:r>
              <a:rPr lang="sk-SK" sz="2000" b="1">
                <a:solidFill>
                  <a:srgbClr val="333399"/>
                </a:solidFill>
                <a:latin typeface="Arial" charset="0"/>
              </a:rPr>
              <a:t>– môžem spojiť</a:t>
            </a:r>
            <a:endParaRPr lang="sk-SK" sz="2000" b="1" baseline="-25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5522913" y="1916113"/>
            <a:ext cx="3621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000" b="1">
                <a:solidFill>
                  <a:srgbClr val="333399"/>
                </a:solidFill>
                <a:latin typeface="Arial" charset="0"/>
              </a:rPr>
              <a:t>4. 1,3</a:t>
            </a:r>
            <a:r>
              <a:rPr lang="sk-SK">
                <a:solidFill>
                  <a:srgbClr val="333399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333399"/>
                </a:solidFill>
                <a:latin typeface="Symbol" pitchFamily="18" charset="2"/>
              </a:rPr>
              <a:t>Îr</a:t>
            </a:r>
            <a:r>
              <a:rPr lang="sk-SK" b="1" baseline="-25000">
                <a:solidFill>
                  <a:srgbClr val="333399"/>
                </a:solidFill>
                <a:latin typeface="Arial" charset="0"/>
              </a:rPr>
              <a:t>BCG </a:t>
            </a:r>
            <a:r>
              <a:rPr lang="sk-SK" b="1">
                <a:solidFill>
                  <a:srgbClr val="333399"/>
                </a:solidFill>
                <a:latin typeface="Arial" charset="0"/>
              </a:rPr>
              <a:t>– môžem spojiť</a:t>
            </a:r>
            <a:endParaRPr lang="sk-SK" b="1" baseline="-25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6424613" y="6180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6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1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1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0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3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3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2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2000" fill="hold"/>
                                        <p:tgtEl>
                                          <p:spTgt spid="1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2000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2000" fill="hold"/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3" dur="3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20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412" grpId="0" animBg="1"/>
      <p:bldP spid="16413" grpId="0" animBg="1"/>
      <p:bldP spid="16414" grpId="0" animBg="1"/>
      <p:bldP spid="16423" grpId="0"/>
      <p:bldP spid="16424" grpId="0" build="allAtOnce"/>
      <p:bldP spid="16425" grpId="0"/>
      <p:bldP spid="16426" grpId="0"/>
      <p:bldP spid="16427" grpId="0" animBg="1"/>
      <p:bldP spid="16428" grpId="0" animBg="1"/>
      <p:bldP spid="16429" grpId="0"/>
      <p:bldP spid="16433" grpId="0"/>
      <p:bldP spid="16435" grpId="0"/>
      <p:bldP spid="16436" grpId="0"/>
      <p:bldP spid="16438" grpId="0"/>
      <p:bldP spid="16439" grpId="0"/>
      <p:bldP spid="16440" grpId="0"/>
      <p:bldP spid="164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reeform 2"/>
          <p:cNvSpPr>
            <a:spLocks/>
          </p:cNvSpPr>
          <p:nvPr/>
        </p:nvSpPr>
        <p:spPr bwMode="auto">
          <a:xfrm>
            <a:off x="1331913" y="1628775"/>
            <a:ext cx="2447925" cy="2232025"/>
          </a:xfrm>
          <a:custGeom>
            <a:avLst/>
            <a:gdLst>
              <a:gd name="T0" fmla="*/ 431800 w 1542"/>
              <a:gd name="T1" fmla="*/ 1152525 h 1406"/>
              <a:gd name="T2" fmla="*/ 2447925 w 1542"/>
              <a:gd name="T3" fmla="*/ 0 h 1406"/>
              <a:gd name="T4" fmla="*/ 1655763 w 1542"/>
              <a:gd name="T5" fmla="*/ 1512887 h 1406"/>
              <a:gd name="T6" fmla="*/ 431800 w 1542"/>
              <a:gd name="T7" fmla="*/ 2232025 h 1406"/>
              <a:gd name="T8" fmla="*/ 0 w 1542"/>
              <a:gd name="T9" fmla="*/ 1871663 h 1406"/>
              <a:gd name="T10" fmla="*/ 360362 w 1542"/>
              <a:gd name="T11" fmla="*/ 1223962 h 1406"/>
              <a:gd name="T12" fmla="*/ 431800 w 1542"/>
              <a:gd name="T13" fmla="*/ 1152525 h 14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42"/>
              <a:gd name="T22" fmla="*/ 0 h 1406"/>
              <a:gd name="T23" fmla="*/ 1542 w 1542"/>
              <a:gd name="T24" fmla="*/ 1406 h 14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42" h="1406">
                <a:moveTo>
                  <a:pt x="272" y="726"/>
                </a:moveTo>
                <a:lnTo>
                  <a:pt x="1542" y="0"/>
                </a:lnTo>
                <a:lnTo>
                  <a:pt x="1043" y="953"/>
                </a:lnTo>
                <a:lnTo>
                  <a:pt x="272" y="1406"/>
                </a:lnTo>
                <a:lnTo>
                  <a:pt x="0" y="1179"/>
                </a:lnTo>
                <a:lnTo>
                  <a:pt x="227" y="771"/>
                </a:lnTo>
                <a:lnTo>
                  <a:pt x="272" y="726"/>
                </a:lnTo>
                <a:close/>
              </a:path>
            </a:pathLst>
          </a:custGeom>
          <a:solidFill>
            <a:srgbClr val="FFCC99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187450" y="3357563"/>
            <a:ext cx="792163" cy="647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827088" y="1989138"/>
            <a:ext cx="1296987" cy="25923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2411413" y="1052513"/>
            <a:ext cx="1655762" cy="3313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611188" y="2492375"/>
            <a:ext cx="3600450" cy="2016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611188" y="1412875"/>
            <a:ext cx="3600450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71550" y="1268413"/>
            <a:ext cx="2808288" cy="2592387"/>
            <a:chOff x="6659" y="4611"/>
            <a:chExt cx="2593" cy="2304"/>
          </a:xfrm>
        </p:grpSpPr>
        <p:sp>
          <p:nvSpPr>
            <p:cNvPr id="31800" name="Line 9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1801" name="Group 10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1802" name="Rectangle 11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3" name="Line 12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4" name="Line 13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5" name="Line 14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6" name="Line 15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7" name="Line 16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8" name="Line 17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809" name="Line 18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3635375" y="15573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1690688" y="37179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1619250" y="27082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260475" y="40767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042988" y="235585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924300" y="134143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339975" y="2168525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268538" y="3248025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2916238" y="3068638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1260475" y="3429000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 rot="1142633">
            <a:off x="3132138" y="2276475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 rot="1142633">
            <a:off x="1258888" y="2997200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484438" y="307975"/>
            <a:ext cx="490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</a:t>
            </a:r>
          </a:p>
        </p:txBody>
      </p:sp>
      <p:sp>
        <p:nvSpPr>
          <p:cNvPr id="27681" name="Freeform 33"/>
          <p:cNvSpPr>
            <a:spLocks/>
          </p:cNvSpPr>
          <p:nvPr/>
        </p:nvSpPr>
        <p:spPr bwMode="auto">
          <a:xfrm>
            <a:off x="5219700" y="2500313"/>
            <a:ext cx="2808288" cy="2592387"/>
          </a:xfrm>
          <a:custGeom>
            <a:avLst/>
            <a:gdLst>
              <a:gd name="T0" fmla="*/ 144463 w 1769"/>
              <a:gd name="T1" fmla="*/ 504825 h 1633"/>
              <a:gd name="T2" fmla="*/ 1439863 w 1769"/>
              <a:gd name="T3" fmla="*/ 0 h 1633"/>
              <a:gd name="T4" fmla="*/ 2808288 w 1769"/>
              <a:gd name="T5" fmla="*/ 1441450 h 1633"/>
              <a:gd name="T6" fmla="*/ 2663826 w 1769"/>
              <a:gd name="T7" fmla="*/ 2089150 h 1633"/>
              <a:gd name="T8" fmla="*/ 1368425 w 1769"/>
              <a:gd name="T9" fmla="*/ 2592387 h 1633"/>
              <a:gd name="T10" fmla="*/ 0 w 1769"/>
              <a:gd name="T11" fmla="*/ 1008062 h 1633"/>
              <a:gd name="T12" fmla="*/ 144463 w 1769"/>
              <a:gd name="T13" fmla="*/ 504825 h 16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69"/>
              <a:gd name="T22" fmla="*/ 0 h 1633"/>
              <a:gd name="T23" fmla="*/ 1769 w 1769"/>
              <a:gd name="T24" fmla="*/ 1633 h 16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69" h="1633">
                <a:moveTo>
                  <a:pt x="91" y="318"/>
                </a:moveTo>
                <a:lnTo>
                  <a:pt x="907" y="0"/>
                </a:lnTo>
                <a:lnTo>
                  <a:pt x="1769" y="908"/>
                </a:lnTo>
                <a:lnTo>
                  <a:pt x="1678" y="1316"/>
                </a:lnTo>
                <a:lnTo>
                  <a:pt x="862" y="1633"/>
                </a:lnTo>
                <a:lnTo>
                  <a:pt x="0" y="635"/>
                </a:lnTo>
                <a:lnTo>
                  <a:pt x="91" y="318"/>
                </a:lnTo>
                <a:close/>
              </a:path>
            </a:pathLst>
          </a:custGeom>
          <a:solidFill>
            <a:srgbClr val="FF9900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5003800" y="2644775"/>
            <a:ext cx="431800" cy="1800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H="1">
            <a:off x="7740650" y="3508375"/>
            <a:ext cx="358775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H="1">
            <a:off x="5003800" y="2068513"/>
            <a:ext cx="2736850" cy="10810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H="1">
            <a:off x="5148263" y="4157663"/>
            <a:ext cx="3851275" cy="1511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6011863" y="1781175"/>
            <a:ext cx="2987675" cy="32400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4932363" y="3221038"/>
            <a:ext cx="2232025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219700" y="2500313"/>
            <a:ext cx="2808288" cy="2592387"/>
            <a:chOff x="6659" y="4611"/>
            <a:chExt cx="2593" cy="2304"/>
          </a:xfrm>
        </p:grpSpPr>
        <p:sp>
          <p:nvSpPr>
            <p:cNvPr id="31790" name="Line 4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1791" name="Group 4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1792" name="Rectangle 4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3" name="Line 4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4" name="Line 4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5" name="Line 4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6" name="Line 4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7" name="Line 4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8" name="Line 4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1799" name="Line 5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4500563" y="322103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5940425" y="50927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8101013" y="373221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7702" name="Oval 54"/>
          <p:cNvSpPr>
            <a:spLocks noChangeArrowheads="1"/>
          </p:cNvSpPr>
          <p:nvPr/>
        </p:nvSpPr>
        <p:spPr bwMode="auto">
          <a:xfrm>
            <a:off x="5075238" y="33655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3" name="Oval 55"/>
          <p:cNvSpPr>
            <a:spLocks noChangeArrowheads="1"/>
          </p:cNvSpPr>
          <p:nvPr/>
        </p:nvSpPr>
        <p:spPr bwMode="auto">
          <a:xfrm>
            <a:off x="7883525" y="38687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4" name="Oval 56"/>
          <p:cNvSpPr>
            <a:spLocks noChangeArrowheads="1"/>
          </p:cNvSpPr>
          <p:nvPr/>
        </p:nvSpPr>
        <p:spPr bwMode="auto">
          <a:xfrm>
            <a:off x="6516688" y="49498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5" name="Oval 57"/>
          <p:cNvSpPr>
            <a:spLocks noChangeArrowheads="1"/>
          </p:cNvSpPr>
          <p:nvPr/>
        </p:nvSpPr>
        <p:spPr bwMode="auto">
          <a:xfrm>
            <a:off x="6588125" y="2428875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V="1">
            <a:off x="7523163" y="4445000"/>
            <a:ext cx="14763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7707" name="Oval 59"/>
          <p:cNvSpPr>
            <a:spLocks noChangeArrowheads="1"/>
          </p:cNvSpPr>
          <p:nvPr/>
        </p:nvSpPr>
        <p:spPr bwMode="auto">
          <a:xfrm>
            <a:off x="8315325" y="4300538"/>
            <a:ext cx="215900" cy="2159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7380288" y="1960563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8604250" y="3976688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27710" name="Oval 62"/>
          <p:cNvSpPr>
            <a:spLocks noChangeArrowheads="1"/>
          </p:cNvSpPr>
          <p:nvPr/>
        </p:nvSpPr>
        <p:spPr bwMode="auto">
          <a:xfrm>
            <a:off x="7740650" y="4516438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711" name="Oval 63"/>
          <p:cNvSpPr>
            <a:spLocks noChangeArrowheads="1"/>
          </p:cNvSpPr>
          <p:nvPr/>
        </p:nvSpPr>
        <p:spPr bwMode="auto">
          <a:xfrm>
            <a:off x="5291138" y="2860675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1788" name="Text Box 65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27714" name="AutoShape 66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7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7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7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7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10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7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7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2" dur="10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7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10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10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2" dur="10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20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7651" grpId="0" animBg="1"/>
      <p:bldP spid="27652" grpId="0" animBg="1"/>
      <p:bldP spid="27653" grpId="0" animBg="1"/>
      <p:bldP spid="27654" grpId="0" animBg="1"/>
      <p:bldP spid="27655" grpId="0" animBg="1"/>
      <p:bldP spid="27667" grpId="0" animBg="1"/>
      <p:bldP spid="27668" grpId="0" animBg="1"/>
      <p:bldP spid="27669" grpId="0" animBg="1"/>
      <p:bldP spid="27670" grpId="0"/>
      <p:bldP spid="27671" grpId="0"/>
      <p:bldP spid="27672" grpId="0"/>
      <p:bldP spid="27673" grpId="0"/>
      <p:bldP spid="27674" grpId="0"/>
      <p:bldP spid="27675" grpId="0" animBg="1"/>
      <p:bldP spid="27676" grpId="0" animBg="1"/>
      <p:bldP spid="27677" grpId="0"/>
      <p:bldP spid="27678" grpId="0"/>
      <p:bldP spid="27679" grpId="0" animBg="1"/>
      <p:bldP spid="27680" grpId="0"/>
      <p:bldP spid="27681" grpId="0" animBg="1"/>
      <p:bldP spid="27682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99" grpId="0"/>
      <p:bldP spid="27700" grpId="0"/>
      <p:bldP spid="27701" grpId="0"/>
      <p:bldP spid="27702" grpId="0" animBg="1"/>
      <p:bldP spid="27703" grpId="0" animBg="1"/>
      <p:bldP spid="27704" grpId="0" animBg="1"/>
      <p:bldP spid="27705" grpId="0" animBg="1"/>
      <p:bldP spid="27706" grpId="0" animBg="1"/>
      <p:bldP spid="27707" grpId="0" animBg="1"/>
      <p:bldP spid="27708" grpId="0"/>
      <p:bldP spid="27709" grpId="0"/>
      <p:bldP spid="27710" grpId="0" animBg="1"/>
      <p:bldP spid="27711" grpId="0" animBg="1"/>
      <p:bldP spid="277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8"/>
          <p:cNvGrpSpPr>
            <a:grpSpLocks/>
          </p:cNvGrpSpPr>
          <p:nvPr/>
        </p:nvGrpSpPr>
        <p:grpSpPr bwMode="auto">
          <a:xfrm>
            <a:off x="971550" y="2565400"/>
            <a:ext cx="2808288" cy="2592388"/>
            <a:chOff x="6659" y="4611"/>
            <a:chExt cx="2593" cy="2304"/>
          </a:xfrm>
        </p:grpSpPr>
        <p:sp>
          <p:nvSpPr>
            <p:cNvPr id="32800" name="Line 9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2801" name="Group 10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2802" name="Rectangle 11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3" name="Line 12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4" name="Line 13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5" name="Line 14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6" name="Line 15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7" name="Line 16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8" name="Line 17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809" name="Line 18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2771" name="Oval 19"/>
          <p:cNvSpPr>
            <a:spLocks noChangeArrowheads="1"/>
          </p:cNvSpPr>
          <p:nvPr/>
        </p:nvSpPr>
        <p:spPr bwMode="auto">
          <a:xfrm>
            <a:off x="2771775" y="24923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2" name="Oval 20"/>
          <p:cNvSpPr>
            <a:spLocks noChangeArrowheads="1"/>
          </p:cNvSpPr>
          <p:nvPr/>
        </p:nvSpPr>
        <p:spPr bwMode="auto">
          <a:xfrm>
            <a:off x="1979613" y="50133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3" name="Oval 21"/>
          <p:cNvSpPr>
            <a:spLocks noChangeArrowheads="1"/>
          </p:cNvSpPr>
          <p:nvPr/>
        </p:nvSpPr>
        <p:spPr bwMode="auto">
          <a:xfrm>
            <a:off x="1331913" y="27082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4" name="Text Box 22"/>
          <p:cNvSpPr txBox="1">
            <a:spLocks noChangeArrowheads="1"/>
          </p:cNvSpPr>
          <p:nvPr/>
        </p:nvSpPr>
        <p:spPr bwMode="auto">
          <a:xfrm>
            <a:off x="1763713" y="530066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2775" name="Text Box 24"/>
          <p:cNvSpPr txBox="1">
            <a:spLocks noChangeArrowheads="1"/>
          </p:cNvSpPr>
          <p:nvPr/>
        </p:nvSpPr>
        <p:spPr bwMode="auto">
          <a:xfrm>
            <a:off x="2843213" y="184467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32776" name="Rectangle 31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77" name="Text Box 32"/>
          <p:cNvSpPr txBox="1">
            <a:spLocks noChangeArrowheads="1"/>
          </p:cNvSpPr>
          <p:nvPr/>
        </p:nvSpPr>
        <p:spPr bwMode="auto">
          <a:xfrm>
            <a:off x="2484438" y="307975"/>
            <a:ext cx="490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</a:t>
            </a:r>
          </a:p>
        </p:txBody>
      </p:sp>
      <p:grpSp>
        <p:nvGrpSpPr>
          <p:cNvPr id="32778" name="Group 40"/>
          <p:cNvGrpSpPr>
            <a:grpSpLocks/>
          </p:cNvGrpSpPr>
          <p:nvPr/>
        </p:nvGrpSpPr>
        <p:grpSpPr bwMode="auto">
          <a:xfrm>
            <a:off x="5219700" y="2500313"/>
            <a:ext cx="2808288" cy="2592387"/>
            <a:chOff x="6659" y="4611"/>
            <a:chExt cx="2593" cy="2304"/>
          </a:xfrm>
        </p:grpSpPr>
        <p:sp>
          <p:nvSpPr>
            <p:cNvPr id="32790" name="Line 4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2791" name="Group 4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2792" name="Rectangle 4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3" name="Line 4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4" name="Line 4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5" name="Line 4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6" name="Line 4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7" name="Line 4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8" name="Line 4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2799" name="Line 5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2779" name="Text Box 52"/>
          <p:cNvSpPr txBox="1">
            <a:spLocks noChangeArrowheads="1"/>
          </p:cNvSpPr>
          <p:nvPr/>
        </p:nvSpPr>
        <p:spPr bwMode="auto">
          <a:xfrm>
            <a:off x="5940425" y="50927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2780" name="Text Box 53"/>
          <p:cNvSpPr txBox="1">
            <a:spLocks noChangeArrowheads="1"/>
          </p:cNvSpPr>
          <p:nvPr/>
        </p:nvSpPr>
        <p:spPr bwMode="auto">
          <a:xfrm>
            <a:off x="8101013" y="373221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2781" name="Oval 54"/>
          <p:cNvSpPr>
            <a:spLocks noChangeArrowheads="1"/>
          </p:cNvSpPr>
          <p:nvPr/>
        </p:nvSpPr>
        <p:spPr bwMode="auto">
          <a:xfrm>
            <a:off x="5075238" y="33655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82" name="Oval 55"/>
          <p:cNvSpPr>
            <a:spLocks noChangeArrowheads="1"/>
          </p:cNvSpPr>
          <p:nvPr/>
        </p:nvSpPr>
        <p:spPr bwMode="auto">
          <a:xfrm>
            <a:off x="7883525" y="38687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83" name="Oval 56"/>
          <p:cNvSpPr>
            <a:spLocks noChangeArrowheads="1"/>
          </p:cNvSpPr>
          <p:nvPr/>
        </p:nvSpPr>
        <p:spPr bwMode="auto">
          <a:xfrm>
            <a:off x="6516688" y="49498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84" name="Text Box 64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32785" name="AutoShape 65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2786" name="Text Box 66"/>
          <p:cNvSpPr txBox="1">
            <a:spLocks noChangeArrowheads="1"/>
          </p:cNvSpPr>
          <p:nvPr/>
        </p:nvSpPr>
        <p:spPr bwMode="auto">
          <a:xfrm>
            <a:off x="971550" y="227647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2787" name="Text Box 67"/>
          <p:cNvSpPr txBox="1">
            <a:spLocks noChangeArrowheads="1"/>
          </p:cNvSpPr>
          <p:nvPr/>
        </p:nvSpPr>
        <p:spPr bwMode="auto">
          <a:xfrm>
            <a:off x="4427538" y="328453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32788" name="Text Box 68"/>
          <p:cNvSpPr txBox="1">
            <a:spLocks noChangeArrowheads="1"/>
          </p:cNvSpPr>
          <p:nvPr/>
        </p:nvSpPr>
        <p:spPr bwMode="auto">
          <a:xfrm>
            <a:off x="1042988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A</a:t>
            </a:r>
          </a:p>
        </p:txBody>
      </p:sp>
      <p:sp>
        <p:nvSpPr>
          <p:cNvPr id="32789" name="Text Box 69"/>
          <p:cNvSpPr txBox="1">
            <a:spLocks noChangeArrowheads="1"/>
          </p:cNvSpPr>
          <p:nvPr/>
        </p:nvSpPr>
        <p:spPr bwMode="auto">
          <a:xfrm>
            <a:off x="5364163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B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219700" y="260350"/>
            <a:ext cx="3529013" cy="1439863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4356100" y="3141663"/>
            <a:ext cx="3960813" cy="2735262"/>
          </a:xfrm>
          <a:custGeom>
            <a:avLst/>
            <a:gdLst>
              <a:gd name="T0" fmla="*/ 0 w 2495"/>
              <a:gd name="T1" fmla="*/ 2016125 h 1723"/>
              <a:gd name="T2" fmla="*/ 1079500 w 2495"/>
              <a:gd name="T3" fmla="*/ 0 h 1723"/>
              <a:gd name="T4" fmla="*/ 3960813 w 2495"/>
              <a:gd name="T5" fmla="*/ 719137 h 1723"/>
              <a:gd name="T6" fmla="*/ 2879725 w 2495"/>
              <a:gd name="T7" fmla="*/ 2735262 h 1723"/>
              <a:gd name="T8" fmla="*/ 0 w 2495"/>
              <a:gd name="T9" fmla="*/ 2016125 h 17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5"/>
              <a:gd name="T16" fmla="*/ 0 h 1723"/>
              <a:gd name="T17" fmla="*/ 2495 w 2495"/>
              <a:gd name="T18" fmla="*/ 1723 h 17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5" h="1723">
                <a:moveTo>
                  <a:pt x="0" y="1270"/>
                </a:moveTo>
                <a:lnTo>
                  <a:pt x="680" y="0"/>
                </a:lnTo>
                <a:lnTo>
                  <a:pt x="2495" y="453"/>
                </a:lnTo>
                <a:lnTo>
                  <a:pt x="1814" y="1723"/>
                </a:lnTo>
                <a:lnTo>
                  <a:pt x="0" y="1270"/>
                </a:lnTo>
                <a:close/>
              </a:path>
            </a:pathLst>
          </a:custGeom>
          <a:solidFill>
            <a:srgbClr val="CCFFCC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4356100" y="3141663"/>
            <a:ext cx="1079500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7237413" y="3860800"/>
            <a:ext cx="1079500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323850" y="476250"/>
            <a:ext cx="4032250" cy="3097213"/>
          </a:xfrm>
          <a:custGeom>
            <a:avLst/>
            <a:gdLst>
              <a:gd name="T0" fmla="*/ 1152525 w 2540"/>
              <a:gd name="T1" fmla="*/ 0 h 1951"/>
              <a:gd name="T2" fmla="*/ 4032250 w 2540"/>
              <a:gd name="T3" fmla="*/ 720725 h 1951"/>
              <a:gd name="T4" fmla="*/ 3024187 w 2540"/>
              <a:gd name="T5" fmla="*/ 3024188 h 1951"/>
              <a:gd name="T6" fmla="*/ 2016125 w 2540"/>
              <a:gd name="T7" fmla="*/ 3097213 h 1951"/>
              <a:gd name="T8" fmla="*/ 0 w 2540"/>
              <a:gd name="T9" fmla="*/ 2592388 h 1951"/>
              <a:gd name="T10" fmla="*/ 1152525 w 2540"/>
              <a:gd name="T11" fmla="*/ 0 h 19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0"/>
              <a:gd name="T19" fmla="*/ 0 h 1951"/>
              <a:gd name="T20" fmla="*/ 2540 w 2540"/>
              <a:gd name="T21" fmla="*/ 1951 h 19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0" h="1951">
                <a:moveTo>
                  <a:pt x="726" y="0"/>
                </a:moveTo>
                <a:lnTo>
                  <a:pt x="2540" y="454"/>
                </a:lnTo>
                <a:lnTo>
                  <a:pt x="1905" y="1905"/>
                </a:lnTo>
                <a:lnTo>
                  <a:pt x="1270" y="1951"/>
                </a:lnTo>
                <a:lnTo>
                  <a:pt x="0" y="1633"/>
                </a:lnTo>
                <a:lnTo>
                  <a:pt x="726" y="0"/>
                </a:lnTo>
                <a:close/>
              </a:path>
            </a:pathLst>
          </a:custGeom>
          <a:solidFill>
            <a:srgbClr val="FFFF99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2411413" y="3500438"/>
            <a:ext cx="1008062" cy="73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3059113" y="835025"/>
            <a:ext cx="1441450" cy="331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323850" y="476250"/>
            <a:ext cx="1152525" cy="26654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0" y="2997200"/>
            <a:ext cx="370840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39750" y="260350"/>
            <a:ext cx="4608513" cy="1152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95288" y="476250"/>
            <a:ext cx="4067175" cy="3141663"/>
            <a:chOff x="1383" y="709"/>
            <a:chExt cx="2903" cy="2449"/>
          </a:xfrm>
        </p:grpSpPr>
        <p:grpSp>
          <p:nvGrpSpPr>
            <p:cNvPr id="33862" name="Group 13"/>
            <p:cNvGrpSpPr>
              <a:grpSpLocks/>
            </p:cNvGrpSpPr>
            <p:nvPr/>
          </p:nvGrpSpPr>
          <p:grpSpPr bwMode="auto">
            <a:xfrm>
              <a:off x="1383" y="709"/>
              <a:ext cx="2822" cy="2449"/>
              <a:chOff x="6659" y="4611"/>
              <a:chExt cx="2593" cy="2304"/>
            </a:xfrm>
          </p:grpSpPr>
          <p:sp>
            <p:nvSpPr>
              <p:cNvPr id="33866" name="Line 14"/>
              <p:cNvSpPr>
                <a:spLocks noChangeShapeType="1"/>
              </p:cNvSpPr>
              <p:nvPr/>
            </p:nvSpPr>
            <p:spPr bwMode="auto">
              <a:xfrm flipV="1">
                <a:off x="8531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33867" name="Group 15"/>
              <p:cNvGrpSpPr>
                <a:grpSpLocks/>
              </p:cNvGrpSpPr>
              <p:nvPr/>
            </p:nvGrpSpPr>
            <p:grpSpPr bwMode="auto">
              <a:xfrm>
                <a:off x="6659" y="4611"/>
                <a:ext cx="2593" cy="2304"/>
                <a:chOff x="6659" y="4611"/>
                <a:chExt cx="2593" cy="2304"/>
              </a:xfrm>
            </p:grpSpPr>
            <p:sp>
              <p:nvSpPr>
                <p:cNvPr id="33868" name="Rectangle 16"/>
                <p:cNvSpPr>
                  <a:spLocks noChangeArrowheads="1"/>
                </p:cNvSpPr>
                <p:nvPr/>
              </p:nvSpPr>
              <p:spPr bwMode="auto">
                <a:xfrm>
                  <a:off x="6659" y="5187"/>
                  <a:ext cx="1872" cy="172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69" name="Line 17"/>
                <p:cNvSpPr>
                  <a:spLocks noChangeShapeType="1"/>
                </p:cNvSpPr>
                <p:nvPr/>
              </p:nvSpPr>
              <p:spPr bwMode="auto">
                <a:xfrm>
                  <a:off x="9251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0" name="Line 18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3676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1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5404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2" name="Line 20"/>
                <p:cNvSpPr>
                  <a:spLocks noChangeShapeType="1"/>
                </p:cNvSpPr>
                <p:nvPr/>
              </p:nvSpPr>
              <p:spPr bwMode="auto">
                <a:xfrm>
                  <a:off x="7379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6659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6659" y="6339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7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8531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33863" name="Oval 24"/>
            <p:cNvSpPr>
              <a:spLocks noChangeArrowheads="1"/>
            </p:cNvSpPr>
            <p:nvPr/>
          </p:nvSpPr>
          <p:spPr bwMode="auto">
            <a:xfrm>
              <a:off x="1746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64" name="Oval 25"/>
            <p:cNvSpPr>
              <a:spLocks noChangeArrowheads="1"/>
            </p:cNvSpPr>
            <p:nvPr/>
          </p:nvSpPr>
          <p:spPr bwMode="auto">
            <a:xfrm>
              <a:off x="3379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65" name="Oval 26"/>
            <p:cNvSpPr>
              <a:spLocks noChangeArrowheads="1"/>
            </p:cNvSpPr>
            <p:nvPr/>
          </p:nvSpPr>
          <p:spPr bwMode="auto">
            <a:xfrm>
              <a:off x="4150" y="981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31775" y="35925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3419475" y="34940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335463" y="2584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1095375" y="2584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8738" y="11445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240088" y="11969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4284663" y="3333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547813" y="1158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5343525" y="350838"/>
            <a:ext cx="32115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P – vnútorný bod CG</a:t>
            </a:r>
          </a:p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Q – vnút. bod ABFE</a:t>
            </a:r>
          </a:p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Rez  rovinou HPQ</a:t>
            </a:r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590550" y="3097213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4262438" y="1125538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0" name="Oval 38"/>
          <p:cNvSpPr>
            <a:spLocks noChangeArrowheads="1"/>
          </p:cNvSpPr>
          <p:nvPr/>
        </p:nvSpPr>
        <p:spPr bwMode="auto">
          <a:xfrm>
            <a:off x="1403350" y="404813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379913" y="828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681038" y="2701925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18473" name="Oval 41"/>
          <p:cNvSpPr>
            <a:spLocks noChangeArrowheads="1"/>
          </p:cNvSpPr>
          <p:nvPr/>
        </p:nvSpPr>
        <p:spPr bwMode="auto">
          <a:xfrm>
            <a:off x="3276600" y="3394075"/>
            <a:ext cx="179388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4" name="Oval 42"/>
          <p:cNvSpPr>
            <a:spLocks noChangeArrowheads="1"/>
          </p:cNvSpPr>
          <p:nvPr/>
        </p:nvSpPr>
        <p:spPr bwMode="auto">
          <a:xfrm>
            <a:off x="250825" y="2997200"/>
            <a:ext cx="179388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5" name="Oval 43"/>
          <p:cNvSpPr>
            <a:spLocks noChangeArrowheads="1"/>
          </p:cNvSpPr>
          <p:nvPr/>
        </p:nvSpPr>
        <p:spPr bwMode="auto">
          <a:xfrm>
            <a:off x="2268538" y="3500438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3995738" y="5084763"/>
            <a:ext cx="3708400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4535488" y="2925763"/>
            <a:ext cx="4608512" cy="1152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56100" y="3141663"/>
            <a:ext cx="4067175" cy="3141662"/>
            <a:chOff x="1383" y="709"/>
            <a:chExt cx="2903" cy="2449"/>
          </a:xfrm>
        </p:grpSpPr>
        <p:grpSp>
          <p:nvGrpSpPr>
            <p:cNvPr id="33848" name="Group 47"/>
            <p:cNvGrpSpPr>
              <a:grpSpLocks/>
            </p:cNvGrpSpPr>
            <p:nvPr/>
          </p:nvGrpSpPr>
          <p:grpSpPr bwMode="auto">
            <a:xfrm>
              <a:off x="1383" y="709"/>
              <a:ext cx="2822" cy="2449"/>
              <a:chOff x="6659" y="4611"/>
              <a:chExt cx="2593" cy="2304"/>
            </a:xfrm>
          </p:grpSpPr>
          <p:sp>
            <p:nvSpPr>
              <p:cNvPr id="33852" name="Line 48"/>
              <p:cNvSpPr>
                <a:spLocks noChangeShapeType="1"/>
              </p:cNvSpPr>
              <p:nvPr/>
            </p:nvSpPr>
            <p:spPr bwMode="auto">
              <a:xfrm flipV="1">
                <a:off x="8531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33853" name="Group 49"/>
              <p:cNvGrpSpPr>
                <a:grpSpLocks/>
              </p:cNvGrpSpPr>
              <p:nvPr/>
            </p:nvGrpSpPr>
            <p:grpSpPr bwMode="auto">
              <a:xfrm>
                <a:off x="6659" y="4611"/>
                <a:ext cx="2593" cy="2304"/>
                <a:chOff x="6659" y="4611"/>
                <a:chExt cx="2593" cy="2304"/>
              </a:xfrm>
            </p:grpSpPr>
            <p:sp>
              <p:nvSpPr>
                <p:cNvPr id="33854" name="Rectangle 50"/>
                <p:cNvSpPr>
                  <a:spLocks noChangeArrowheads="1"/>
                </p:cNvSpPr>
                <p:nvPr/>
              </p:nvSpPr>
              <p:spPr bwMode="auto">
                <a:xfrm>
                  <a:off x="6659" y="5187"/>
                  <a:ext cx="1872" cy="172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5" name="Line 51"/>
                <p:cNvSpPr>
                  <a:spLocks noChangeShapeType="1"/>
                </p:cNvSpPr>
                <p:nvPr/>
              </p:nvSpPr>
              <p:spPr bwMode="auto">
                <a:xfrm>
                  <a:off x="9251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6" name="Line 52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3676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7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5404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8" name="Line 54"/>
                <p:cNvSpPr>
                  <a:spLocks noChangeShapeType="1"/>
                </p:cNvSpPr>
                <p:nvPr/>
              </p:nvSpPr>
              <p:spPr bwMode="auto">
                <a:xfrm>
                  <a:off x="7379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5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6659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6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6659" y="6339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3386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8531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33849" name="Oval 58"/>
            <p:cNvSpPr>
              <a:spLocks noChangeArrowheads="1"/>
            </p:cNvSpPr>
            <p:nvPr/>
          </p:nvSpPr>
          <p:spPr bwMode="auto">
            <a:xfrm>
              <a:off x="1746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50" name="Oval 59"/>
            <p:cNvSpPr>
              <a:spLocks noChangeArrowheads="1"/>
            </p:cNvSpPr>
            <p:nvPr/>
          </p:nvSpPr>
          <p:spPr bwMode="auto">
            <a:xfrm>
              <a:off x="3379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3851" name="Oval 60"/>
            <p:cNvSpPr>
              <a:spLocks noChangeArrowheads="1"/>
            </p:cNvSpPr>
            <p:nvPr/>
          </p:nvSpPr>
          <p:spPr bwMode="auto">
            <a:xfrm>
              <a:off x="4150" y="981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4227513" y="62579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7415213" y="61595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8331200" y="52498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5446713" y="51577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4054475" y="38100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7235825" y="38623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8280400" y="2998788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5543550" y="27813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18501" name="Oval 69"/>
          <p:cNvSpPr>
            <a:spLocks noChangeArrowheads="1"/>
          </p:cNvSpPr>
          <p:nvPr/>
        </p:nvSpPr>
        <p:spPr bwMode="auto">
          <a:xfrm>
            <a:off x="4767263" y="522922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2" name="Oval 70"/>
          <p:cNvSpPr>
            <a:spLocks noChangeArrowheads="1"/>
          </p:cNvSpPr>
          <p:nvPr/>
        </p:nvSpPr>
        <p:spPr bwMode="auto">
          <a:xfrm>
            <a:off x="8207375" y="3790950"/>
            <a:ext cx="179388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3" name="Oval 71"/>
          <p:cNvSpPr>
            <a:spLocks noChangeArrowheads="1"/>
          </p:cNvSpPr>
          <p:nvPr/>
        </p:nvSpPr>
        <p:spPr bwMode="auto">
          <a:xfrm>
            <a:off x="5378450" y="3070225"/>
            <a:ext cx="179388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8375650" y="34940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18505" name="Text Box 73"/>
          <p:cNvSpPr txBox="1">
            <a:spLocks noChangeArrowheads="1"/>
          </p:cNvSpPr>
          <p:nvPr/>
        </p:nvSpPr>
        <p:spPr bwMode="auto">
          <a:xfrm>
            <a:off x="4643438" y="53721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18506" name="Oval 74"/>
          <p:cNvSpPr>
            <a:spLocks noChangeArrowheads="1"/>
          </p:cNvSpPr>
          <p:nvPr/>
        </p:nvSpPr>
        <p:spPr bwMode="auto">
          <a:xfrm>
            <a:off x="4246563" y="5084763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7" name="Oval 75"/>
          <p:cNvSpPr>
            <a:spLocks noChangeArrowheads="1"/>
          </p:cNvSpPr>
          <p:nvPr/>
        </p:nvSpPr>
        <p:spPr bwMode="auto">
          <a:xfrm>
            <a:off x="7092950" y="5805488"/>
            <a:ext cx="179388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508" name="Text Box 76"/>
          <p:cNvSpPr txBox="1">
            <a:spLocks noChangeArrowheads="1"/>
          </p:cNvSpPr>
          <p:nvPr/>
        </p:nvSpPr>
        <p:spPr bwMode="auto">
          <a:xfrm>
            <a:off x="519113" y="5175250"/>
            <a:ext cx="2971800" cy="831850"/>
          </a:xfrm>
          <a:prstGeom prst="rect">
            <a:avLst/>
          </a:prstGeom>
          <a:solidFill>
            <a:srgbClr val="FFFF99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FF3300"/>
                </a:solidFill>
                <a:latin typeface="Arial" charset="0"/>
              </a:rPr>
              <a:t>Výsledný rez závisí</a:t>
            </a:r>
          </a:p>
          <a:p>
            <a:pPr algn="l"/>
            <a:r>
              <a:rPr lang="sk-SK" sz="2400" b="1">
                <a:solidFill>
                  <a:srgbClr val="FF3300"/>
                </a:solidFill>
                <a:latin typeface="Arial" charset="0"/>
              </a:rPr>
              <a:t>od polohy bodu Q</a:t>
            </a:r>
          </a:p>
        </p:txBody>
      </p:sp>
      <p:sp>
        <p:nvSpPr>
          <p:cNvPr id="18509" name="Rectangle 77"/>
          <p:cNvSpPr>
            <a:spLocks noChangeArrowheads="1"/>
          </p:cNvSpPr>
          <p:nvPr/>
        </p:nvSpPr>
        <p:spPr bwMode="auto">
          <a:xfrm rot="6116389">
            <a:off x="3525044" y="2278856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 rot="6116389">
            <a:off x="610394" y="1629569"/>
            <a:ext cx="687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 rot="1482494">
            <a:off x="1292225" y="3213100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 rot="1482494">
            <a:off x="2589213" y="655638"/>
            <a:ext cx="687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 rot="1482494">
            <a:off x="6621463" y="3319463"/>
            <a:ext cx="687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4" name="Rectangle 82"/>
          <p:cNvSpPr>
            <a:spLocks noChangeArrowheads="1"/>
          </p:cNvSpPr>
          <p:nvPr/>
        </p:nvSpPr>
        <p:spPr bwMode="auto">
          <a:xfrm rot="1482494">
            <a:off x="6045200" y="5480050"/>
            <a:ext cx="687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8367713" y="6035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8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8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8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8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8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8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8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4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10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20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59" grpId="0"/>
      <p:bldP spid="18460" grpId="0"/>
      <p:bldP spid="18461" grpId="0"/>
      <p:bldP spid="18462" grpId="0"/>
      <p:bldP spid="18463" grpId="0"/>
      <p:bldP spid="18464" grpId="0"/>
      <p:bldP spid="18465" grpId="0"/>
      <p:bldP spid="18466" grpId="0"/>
      <p:bldP spid="18467" grpId="0"/>
      <p:bldP spid="18468" grpId="0" animBg="1"/>
      <p:bldP spid="18469" grpId="0" animBg="1"/>
      <p:bldP spid="18470" grpId="0" animBg="1"/>
      <p:bldP spid="18471" grpId="0"/>
      <p:bldP spid="18472" grpId="0"/>
      <p:bldP spid="18473" grpId="0" animBg="1"/>
      <p:bldP spid="18474" grpId="0" animBg="1"/>
      <p:bldP spid="18475" grpId="0" animBg="1"/>
      <p:bldP spid="18476" grpId="0" animBg="1"/>
      <p:bldP spid="18477" grpId="0" animBg="1"/>
      <p:bldP spid="18493" grpId="0"/>
      <p:bldP spid="18494" grpId="0"/>
      <p:bldP spid="18495" grpId="0"/>
      <p:bldP spid="18496" grpId="0"/>
      <p:bldP spid="18497" grpId="0"/>
      <p:bldP spid="18498" grpId="0"/>
      <p:bldP spid="18499" grpId="0"/>
      <p:bldP spid="18500" grpId="0"/>
      <p:bldP spid="18501" grpId="0" animBg="1"/>
      <p:bldP spid="18502" grpId="0" animBg="1"/>
      <p:bldP spid="18503" grpId="0" animBg="1"/>
      <p:bldP spid="18504" grpId="0"/>
      <p:bldP spid="18505" grpId="0"/>
      <p:bldP spid="18506" grpId="0" animBg="1"/>
      <p:bldP spid="18507" grpId="0" animBg="1"/>
      <p:bldP spid="18508" grpId="0" animBg="1"/>
      <p:bldP spid="18509" grpId="0"/>
      <p:bldP spid="18510" grpId="0"/>
      <p:bldP spid="18511" grpId="0"/>
      <p:bldP spid="18512" grpId="0"/>
      <p:bldP spid="18513" grpId="0"/>
      <p:bldP spid="18514" grpId="0"/>
      <p:bldP spid="185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1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19" name="Text Box 32"/>
          <p:cNvSpPr txBox="1">
            <a:spLocks noChangeArrowheads="1"/>
          </p:cNvSpPr>
          <p:nvPr/>
        </p:nvSpPr>
        <p:spPr bwMode="auto">
          <a:xfrm>
            <a:off x="2484438" y="307975"/>
            <a:ext cx="502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kvádra rovinou KLM</a:t>
            </a:r>
          </a:p>
        </p:txBody>
      </p:sp>
      <p:sp>
        <p:nvSpPr>
          <p:cNvPr id="30753" name="Freeform 33"/>
          <p:cNvSpPr>
            <a:spLocks/>
          </p:cNvSpPr>
          <p:nvPr/>
        </p:nvSpPr>
        <p:spPr bwMode="auto">
          <a:xfrm>
            <a:off x="4000500" y="2419350"/>
            <a:ext cx="4029075" cy="2657475"/>
          </a:xfrm>
          <a:custGeom>
            <a:avLst/>
            <a:gdLst>
              <a:gd name="T0" fmla="*/ 0 w 2538"/>
              <a:gd name="T1" fmla="*/ 685800 h 1674"/>
              <a:gd name="T2" fmla="*/ 3390900 w 2538"/>
              <a:gd name="T3" fmla="*/ 0 h 1674"/>
              <a:gd name="T4" fmla="*/ 4029075 w 2538"/>
              <a:gd name="T5" fmla="*/ 1571625 h 1674"/>
              <a:gd name="T6" fmla="*/ 3829050 w 2538"/>
              <a:gd name="T7" fmla="*/ 2066925 h 1674"/>
              <a:gd name="T8" fmla="*/ 2095500 w 2538"/>
              <a:gd name="T9" fmla="*/ 2381250 h 1674"/>
              <a:gd name="T10" fmla="*/ 704850 w 2538"/>
              <a:gd name="T11" fmla="*/ 2657475 h 1674"/>
              <a:gd name="T12" fmla="*/ 0 w 2538"/>
              <a:gd name="T13" fmla="*/ 685800 h 16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38"/>
              <a:gd name="T22" fmla="*/ 0 h 1674"/>
              <a:gd name="T23" fmla="*/ 2538 w 2538"/>
              <a:gd name="T24" fmla="*/ 1674 h 16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38" h="1674">
                <a:moveTo>
                  <a:pt x="0" y="432"/>
                </a:moveTo>
                <a:lnTo>
                  <a:pt x="2136" y="0"/>
                </a:lnTo>
                <a:lnTo>
                  <a:pt x="2538" y="990"/>
                </a:lnTo>
                <a:lnTo>
                  <a:pt x="2412" y="1302"/>
                </a:lnTo>
                <a:lnTo>
                  <a:pt x="1320" y="1500"/>
                </a:lnTo>
                <a:lnTo>
                  <a:pt x="444" y="1674"/>
                </a:lnTo>
                <a:lnTo>
                  <a:pt x="0" y="432"/>
                </a:lnTo>
                <a:close/>
              </a:path>
            </a:pathLst>
          </a:custGeom>
          <a:solidFill>
            <a:srgbClr val="FF9900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 flipH="1">
            <a:off x="7885113" y="4005263"/>
            <a:ext cx="14287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4140200" y="2420938"/>
            <a:ext cx="3240088" cy="649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flipH="1">
            <a:off x="4643438" y="4292600"/>
            <a:ext cx="4176712" cy="7921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7092950" y="1628775"/>
            <a:ext cx="1441450" cy="37449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3995738" y="3141663"/>
            <a:ext cx="720725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34826" name="Group 40"/>
          <p:cNvGrpSpPr>
            <a:grpSpLocks/>
          </p:cNvGrpSpPr>
          <p:nvPr/>
        </p:nvGrpSpPr>
        <p:grpSpPr bwMode="auto">
          <a:xfrm>
            <a:off x="2051050" y="2420938"/>
            <a:ext cx="5976938" cy="2663825"/>
            <a:chOff x="6659" y="4611"/>
            <a:chExt cx="2593" cy="2304"/>
          </a:xfrm>
        </p:grpSpPr>
        <p:sp>
          <p:nvSpPr>
            <p:cNvPr id="34839" name="Line 4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34840" name="Group 4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34841" name="Rectangle 4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2" name="Line 4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3" name="Line 4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4" name="Line 4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5" name="Line 4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6" name="Line 4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7" name="Line 4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34848" name="Line 5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4827" name="Text Box 51"/>
          <p:cNvSpPr txBox="1">
            <a:spLocks noChangeArrowheads="1"/>
          </p:cNvSpPr>
          <p:nvPr/>
        </p:nvSpPr>
        <p:spPr bwMode="auto">
          <a:xfrm>
            <a:off x="3563938" y="249237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34828" name="Text Box 52"/>
          <p:cNvSpPr txBox="1">
            <a:spLocks noChangeArrowheads="1"/>
          </p:cNvSpPr>
          <p:nvPr/>
        </p:nvSpPr>
        <p:spPr bwMode="auto">
          <a:xfrm>
            <a:off x="4356100" y="5157788"/>
            <a:ext cx="86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34829" name="Text Box 53"/>
          <p:cNvSpPr txBox="1">
            <a:spLocks noChangeArrowheads="1"/>
          </p:cNvSpPr>
          <p:nvPr/>
        </p:nvSpPr>
        <p:spPr bwMode="auto">
          <a:xfrm>
            <a:off x="8064500" y="34290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34830" name="Oval 54"/>
          <p:cNvSpPr>
            <a:spLocks noChangeArrowheads="1"/>
          </p:cNvSpPr>
          <p:nvPr/>
        </p:nvSpPr>
        <p:spPr bwMode="auto">
          <a:xfrm>
            <a:off x="3924300" y="29972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31" name="Oval 55"/>
          <p:cNvSpPr>
            <a:spLocks noChangeArrowheads="1"/>
          </p:cNvSpPr>
          <p:nvPr/>
        </p:nvSpPr>
        <p:spPr bwMode="auto">
          <a:xfrm>
            <a:off x="7885113" y="38608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32" name="Oval 56"/>
          <p:cNvSpPr>
            <a:spLocks noChangeArrowheads="1"/>
          </p:cNvSpPr>
          <p:nvPr/>
        </p:nvSpPr>
        <p:spPr bwMode="auto">
          <a:xfrm>
            <a:off x="4572000" y="494188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77" name="Oval 57"/>
          <p:cNvSpPr>
            <a:spLocks noChangeArrowheads="1"/>
          </p:cNvSpPr>
          <p:nvPr/>
        </p:nvSpPr>
        <p:spPr bwMode="auto">
          <a:xfrm>
            <a:off x="7235825" y="2276475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V="1">
            <a:off x="7524750" y="4437063"/>
            <a:ext cx="147637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0779" name="Oval 59"/>
          <p:cNvSpPr>
            <a:spLocks noChangeArrowheads="1"/>
          </p:cNvSpPr>
          <p:nvPr/>
        </p:nvSpPr>
        <p:spPr bwMode="auto">
          <a:xfrm>
            <a:off x="8101013" y="4365625"/>
            <a:ext cx="215900" cy="2159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0782" name="Oval 62"/>
          <p:cNvSpPr>
            <a:spLocks noChangeArrowheads="1"/>
          </p:cNvSpPr>
          <p:nvPr/>
        </p:nvSpPr>
        <p:spPr bwMode="auto">
          <a:xfrm>
            <a:off x="7740650" y="4437063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37" name="Text Box 64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34838" name="AutoShape 65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20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3" grpId="0" animBg="1"/>
      <p:bldP spid="30755" grpId="0" animBg="1"/>
      <p:bldP spid="30756" grpId="0" animBg="1"/>
      <p:bldP spid="30757" grpId="0" animBg="1"/>
      <p:bldP spid="30758" grpId="0" animBg="1"/>
      <p:bldP spid="30759" grpId="0" animBg="1"/>
      <p:bldP spid="30777" grpId="0" animBg="1"/>
      <p:bldP spid="30778" grpId="0" animBg="1"/>
      <p:bldP spid="30779" grpId="0" animBg="1"/>
      <p:bldP spid="307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dĺžnik 1"/>
          <p:cNvSpPr>
            <a:spLocks noChangeArrowheads="1"/>
          </p:cNvSpPr>
          <p:nvPr/>
        </p:nvSpPr>
        <p:spPr bwMode="auto">
          <a:xfrm>
            <a:off x="1476375" y="260350"/>
            <a:ext cx="66246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4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Čo je to stereometria</a:t>
            </a:r>
          </a:p>
        </p:txBody>
      </p:sp>
      <p:sp>
        <p:nvSpPr>
          <p:cNvPr id="4" name="Obdĺžnik 3"/>
          <p:cNvSpPr>
            <a:spLocks noChangeArrowheads="1"/>
          </p:cNvSpPr>
          <p:nvPr/>
        </p:nvSpPr>
        <p:spPr bwMode="auto">
          <a:xfrm>
            <a:off x="179388" y="1268413"/>
            <a:ext cx="8353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Stereometria – priestorová geometria – vyšetruje geometrické útvary v priestore a ich vzťahy.</a:t>
            </a:r>
          </a:p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Úlohy riešené v stereometrii môžu byť dôkazové, výpočtové alebo konštrukčné. </a:t>
            </a: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/>
            <a:endParaRPr lang="sk-SK">
              <a:solidFill>
                <a:srgbClr val="000000"/>
              </a:solidFill>
            </a:endParaRPr>
          </a:p>
        </p:txBody>
      </p:sp>
      <p:sp>
        <p:nvSpPr>
          <p:cNvPr id="5" name="Obdĺžnik 4"/>
          <p:cNvSpPr>
            <a:spLocks noChangeArrowheads="1"/>
          </p:cNvSpPr>
          <p:nvPr/>
        </p:nvSpPr>
        <p:spPr bwMode="auto">
          <a:xfrm>
            <a:off x="179388" y="3716338"/>
            <a:ext cx="8964612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Základnými stereometrickými pojmami sú bod, priamka, rovina.</a:t>
            </a:r>
          </a:p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Body označujeme veľkými tlačenými písmenami ( A, B, C, ...)</a:t>
            </a:r>
          </a:p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Priamky označujeme malými písanými písmenami                 ( a, b, c, ...)</a:t>
            </a:r>
          </a:p>
          <a:p>
            <a:pPr marL="447675" indent="-382588" algn="just">
              <a:buFont typeface="Wingdings 2" pitchFamily="18" charset="2"/>
              <a:buChar char=""/>
            </a:pPr>
            <a:r>
              <a:rPr lang="sk-SK" sz="2400">
                <a:solidFill>
                  <a:srgbClr val="000000"/>
                </a:solidFill>
              </a:rPr>
              <a:t>Roviny označujeme malými písmenami gréckej abecedy           ( α, β, γ, ...)</a:t>
            </a: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>
              <a:buFont typeface="Wingdings 2" pitchFamily="18" charset="2"/>
              <a:buChar char=""/>
            </a:pPr>
            <a:endParaRPr lang="sk-SK">
              <a:solidFill>
                <a:srgbClr val="000000"/>
              </a:solidFill>
            </a:endParaRPr>
          </a:p>
          <a:p>
            <a:pPr marL="447675" indent="-382588" algn="just"/>
            <a:endParaRPr lang="sk-SK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2"/>
          <p:cNvSpPr>
            <a:spLocks/>
          </p:cNvSpPr>
          <p:nvPr/>
        </p:nvSpPr>
        <p:spPr bwMode="auto">
          <a:xfrm>
            <a:off x="4932363" y="2349500"/>
            <a:ext cx="2016125" cy="2303463"/>
          </a:xfrm>
          <a:custGeom>
            <a:avLst/>
            <a:gdLst>
              <a:gd name="T0" fmla="*/ 503238 w 1270"/>
              <a:gd name="T1" fmla="*/ 0 h 1451"/>
              <a:gd name="T2" fmla="*/ 2016125 w 1270"/>
              <a:gd name="T3" fmla="*/ 1079500 h 1451"/>
              <a:gd name="T4" fmla="*/ 1871663 w 1270"/>
              <a:gd name="T5" fmla="*/ 1800226 h 1451"/>
              <a:gd name="T6" fmla="*/ 935038 w 1270"/>
              <a:gd name="T7" fmla="*/ 2303463 h 1451"/>
              <a:gd name="T8" fmla="*/ 0 w 1270"/>
              <a:gd name="T9" fmla="*/ 719138 h 1451"/>
              <a:gd name="T10" fmla="*/ 503238 w 1270"/>
              <a:gd name="T11" fmla="*/ 0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0"/>
              <a:gd name="T19" fmla="*/ 0 h 1451"/>
              <a:gd name="T20" fmla="*/ 1270 w 1270"/>
              <a:gd name="T21" fmla="*/ 1451 h 14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0" h="1451">
                <a:moveTo>
                  <a:pt x="317" y="0"/>
                </a:moveTo>
                <a:lnTo>
                  <a:pt x="1270" y="680"/>
                </a:lnTo>
                <a:lnTo>
                  <a:pt x="1179" y="1134"/>
                </a:lnTo>
                <a:lnTo>
                  <a:pt x="589" y="1451"/>
                </a:lnTo>
                <a:lnTo>
                  <a:pt x="0" y="453"/>
                </a:lnTo>
                <a:lnTo>
                  <a:pt x="317" y="0"/>
                </a:lnTo>
                <a:close/>
              </a:path>
            </a:pathLst>
          </a:custGeom>
          <a:solidFill>
            <a:srgbClr val="EAEAEA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4932363" y="3068638"/>
            <a:ext cx="935037" cy="158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H="1">
            <a:off x="2124075" y="2349500"/>
            <a:ext cx="3311525" cy="4508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6804025" y="3500438"/>
            <a:ext cx="14287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435600" y="2349500"/>
            <a:ext cx="2447925" cy="1800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1835150" y="3357563"/>
            <a:ext cx="6337300" cy="35004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356100" y="46529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292725" y="37893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4356100" y="3789363"/>
            <a:ext cx="935038" cy="863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6227763" y="3789363"/>
            <a:ext cx="935037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4356100" y="1196975"/>
            <a:ext cx="1223963" cy="3455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5580063" y="1196975"/>
            <a:ext cx="647700" cy="3455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5580063" y="1196975"/>
            <a:ext cx="1584325" cy="2592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H="1">
            <a:off x="5291138" y="1268413"/>
            <a:ext cx="288925" cy="2520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5773738" y="453707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6731000" y="4005263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5364163" y="227647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435600" y="20351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804025" y="40957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5343525" y="419576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2339975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555875" y="307975"/>
            <a:ext cx="492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ihlana rovinou PQR</a:t>
            </a:r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6875463" y="3789363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7307263" y="3717925"/>
            <a:ext cx="179387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6875463" y="3357563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2051050" y="4652963"/>
            <a:ext cx="2305050" cy="22050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2268538" y="6453188"/>
            <a:ext cx="179387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4859338" y="2924175"/>
            <a:ext cx="179387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6208713" y="6324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animBg="1"/>
      <p:bldP spid="20484" grpId="0" animBg="1"/>
      <p:bldP spid="20485" grpId="0" animBg="1"/>
      <p:bldP spid="20486" grpId="0" animBg="1"/>
      <p:bldP spid="20487" grpId="0" animBg="1"/>
      <p:bldP spid="20502" grpId="0" animBg="1"/>
      <p:bldP spid="20504" grpId="0" animBg="1"/>
      <p:bldP spid="20505" grpId="0" animBg="1"/>
      <p:bldP spid="20506" grpId="0" animBg="1"/>
      <p:bldP spid="20507" grpId="0" animBg="1"/>
      <p:bldP spid="20508" grpId="0" animBg="1"/>
      <p:bldP spid="20509" grpId="0" animBg="1"/>
      <p:bldP spid="205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7" name="Freeform 61"/>
          <p:cNvSpPr>
            <a:spLocks/>
          </p:cNvSpPr>
          <p:nvPr/>
        </p:nvSpPr>
        <p:spPr bwMode="auto">
          <a:xfrm>
            <a:off x="901700" y="2600325"/>
            <a:ext cx="1612900" cy="2644775"/>
          </a:xfrm>
          <a:custGeom>
            <a:avLst/>
            <a:gdLst>
              <a:gd name="T0" fmla="*/ 1574800 w 1016"/>
              <a:gd name="T1" fmla="*/ 0 h 1666"/>
              <a:gd name="T2" fmla="*/ 1574800 w 1016"/>
              <a:gd name="T3" fmla="*/ 1222375 h 1666"/>
              <a:gd name="T4" fmla="*/ 1612900 w 1016"/>
              <a:gd name="T5" fmla="*/ 2644775 h 1666"/>
              <a:gd name="T6" fmla="*/ 698500 w 1016"/>
              <a:gd name="T7" fmla="*/ 2352675 h 1666"/>
              <a:gd name="T8" fmla="*/ 0 w 1016"/>
              <a:gd name="T9" fmla="*/ 993775 h 1666"/>
              <a:gd name="T10" fmla="*/ 1574800 w 1016"/>
              <a:gd name="T11" fmla="*/ 0 h 1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6"/>
              <a:gd name="T19" fmla="*/ 0 h 1666"/>
              <a:gd name="T20" fmla="*/ 1016 w 1016"/>
              <a:gd name="T21" fmla="*/ 1666 h 1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6" h="1666">
                <a:moveTo>
                  <a:pt x="992" y="0"/>
                </a:moveTo>
                <a:lnTo>
                  <a:pt x="992" y="770"/>
                </a:lnTo>
                <a:lnTo>
                  <a:pt x="1016" y="1666"/>
                </a:lnTo>
                <a:lnTo>
                  <a:pt x="440" y="1482"/>
                </a:lnTo>
                <a:lnTo>
                  <a:pt x="0" y="626"/>
                </a:lnTo>
                <a:lnTo>
                  <a:pt x="992" y="0"/>
                </a:lnTo>
                <a:close/>
              </a:path>
            </a:pathLst>
          </a:custGeom>
          <a:solidFill>
            <a:srgbClr val="EAEAEA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>
            <a:off x="2484438" y="2636838"/>
            <a:ext cx="0" cy="42211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52" name="Line 56"/>
          <p:cNvSpPr>
            <a:spLocks noChangeShapeType="1"/>
          </p:cNvSpPr>
          <p:nvPr/>
        </p:nvSpPr>
        <p:spPr bwMode="auto">
          <a:xfrm>
            <a:off x="1619250" y="4941888"/>
            <a:ext cx="865188" cy="2873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51" name="Line 55"/>
          <p:cNvSpPr>
            <a:spLocks noChangeShapeType="1"/>
          </p:cNvSpPr>
          <p:nvPr/>
        </p:nvSpPr>
        <p:spPr bwMode="auto">
          <a:xfrm flipV="1">
            <a:off x="971550" y="2565400"/>
            <a:ext cx="1512888" cy="10080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1692275" y="5013325"/>
            <a:ext cx="935038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900113" y="3644900"/>
            <a:ext cx="719137" cy="1296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72" name="Line 45"/>
          <p:cNvSpPr>
            <a:spLocks noChangeShapeType="1"/>
          </p:cNvSpPr>
          <p:nvPr/>
        </p:nvSpPr>
        <p:spPr bwMode="auto">
          <a:xfrm flipH="1">
            <a:off x="611188" y="3573463"/>
            <a:ext cx="3024187" cy="503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73" name="Line 14"/>
          <p:cNvSpPr>
            <a:spLocks noChangeShapeType="1"/>
          </p:cNvSpPr>
          <p:nvPr/>
        </p:nvSpPr>
        <p:spPr bwMode="auto">
          <a:xfrm>
            <a:off x="5508625" y="765175"/>
            <a:ext cx="1655763" cy="3024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32" name="Freeform 36"/>
          <p:cNvSpPr>
            <a:spLocks/>
          </p:cNvSpPr>
          <p:nvPr/>
        </p:nvSpPr>
        <p:spPr bwMode="auto">
          <a:xfrm>
            <a:off x="4992688" y="1944688"/>
            <a:ext cx="1654175" cy="2655887"/>
          </a:xfrm>
          <a:custGeom>
            <a:avLst/>
            <a:gdLst>
              <a:gd name="T0" fmla="*/ 465137 w 1042"/>
              <a:gd name="T1" fmla="*/ 0 h 1673"/>
              <a:gd name="T2" fmla="*/ 1654175 w 1042"/>
              <a:gd name="T3" fmla="*/ 928687 h 1673"/>
              <a:gd name="T4" fmla="*/ 1582737 w 1042"/>
              <a:gd name="T5" fmla="*/ 2381250 h 1673"/>
              <a:gd name="T6" fmla="*/ 914400 w 1042"/>
              <a:gd name="T7" fmla="*/ 2655887 h 1673"/>
              <a:gd name="T8" fmla="*/ 0 w 1042"/>
              <a:gd name="T9" fmla="*/ 392112 h 1673"/>
              <a:gd name="T10" fmla="*/ 465137 w 1042"/>
              <a:gd name="T11" fmla="*/ 0 h 16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2"/>
              <a:gd name="T19" fmla="*/ 0 h 1673"/>
              <a:gd name="T20" fmla="*/ 1042 w 1042"/>
              <a:gd name="T21" fmla="*/ 1673 h 16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2" h="1673">
                <a:moveTo>
                  <a:pt x="293" y="0"/>
                </a:moveTo>
                <a:lnTo>
                  <a:pt x="1042" y="585"/>
                </a:lnTo>
                <a:lnTo>
                  <a:pt x="997" y="1500"/>
                </a:lnTo>
                <a:lnTo>
                  <a:pt x="576" y="1673"/>
                </a:lnTo>
                <a:lnTo>
                  <a:pt x="0" y="247"/>
                </a:lnTo>
                <a:lnTo>
                  <a:pt x="293" y="0"/>
                </a:lnTo>
                <a:close/>
              </a:path>
            </a:pathLst>
          </a:custGeom>
          <a:solidFill>
            <a:srgbClr val="EAEAEA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6443663" y="2924175"/>
            <a:ext cx="215900" cy="37449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 flipH="1">
            <a:off x="5003800" y="1916113"/>
            <a:ext cx="431800" cy="4333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>
            <a:off x="4859338" y="1484313"/>
            <a:ext cx="3311525" cy="25923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6227763" y="4652963"/>
            <a:ext cx="576262" cy="22050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5003800" y="2349500"/>
            <a:ext cx="863600" cy="2232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940425" y="4652963"/>
            <a:ext cx="1008063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5940425" y="3500438"/>
            <a:ext cx="2519363" cy="10810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2" name="Line 8"/>
          <p:cNvSpPr>
            <a:spLocks noChangeShapeType="1"/>
          </p:cNvSpPr>
          <p:nvPr/>
        </p:nvSpPr>
        <p:spPr bwMode="auto">
          <a:xfrm>
            <a:off x="4356100" y="46529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3" name="Line 9"/>
          <p:cNvSpPr>
            <a:spLocks noChangeShapeType="1"/>
          </p:cNvSpPr>
          <p:nvPr/>
        </p:nvSpPr>
        <p:spPr bwMode="auto">
          <a:xfrm>
            <a:off x="5219700" y="3789363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4" name="Line 10"/>
          <p:cNvSpPr>
            <a:spLocks noChangeShapeType="1"/>
          </p:cNvSpPr>
          <p:nvPr/>
        </p:nvSpPr>
        <p:spPr bwMode="auto">
          <a:xfrm flipH="1">
            <a:off x="4356100" y="3789363"/>
            <a:ext cx="935038" cy="863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5" name="Line 11"/>
          <p:cNvSpPr>
            <a:spLocks noChangeShapeType="1"/>
          </p:cNvSpPr>
          <p:nvPr/>
        </p:nvSpPr>
        <p:spPr bwMode="auto">
          <a:xfrm flipH="1">
            <a:off x="6227763" y="3789363"/>
            <a:ext cx="935037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6" name="Line 12"/>
          <p:cNvSpPr>
            <a:spLocks noChangeShapeType="1"/>
          </p:cNvSpPr>
          <p:nvPr/>
        </p:nvSpPr>
        <p:spPr bwMode="auto">
          <a:xfrm flipH="1">
            <a:off x="4356100" y="765175"/>
            <a:ext cx="1152525" cy="3887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7" name="Line 13"/>
          <p:cNvSpPr>
            <a:spLocks noChangeShapeType="1"/>
          </p:cNvSpPr>
          <p:nvPr/>
        </p:nvSpPr>
        <p:spPr bwMode="auto">
          <a:xfrm>
            <a:off x="5508625" y="765175"/>
            <a:ext cx="719138" cy="3887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8" name="Line 15"/>
          <p:cNvSpPr>
            <a:spLocks noChangeShapeType="1"/>
          </p:cNvSpPr>
          <p:nvPr/>
        </p:nvSpPr>
        <p:spPr bwMode="auto">
          <a:xfrm flipH="1">
            <a:off x="5291138" y="765175"/>
            <a:ext cx="217487" cy="30241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89" name="Oval 16"/>
          <p:cNvSpPr>
            <a:spLocks noChangeArrowheads="1"/>
          </p:cNvSpPr>
          <p:nvPr/>
        </p:nvSpPr>
        <p:spPr bwMode="auto">
          <a:xfrm>
            <a:off x="5795963" y="4508500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90" name="Oval 18"/>
          <p:cNvSpPr>
            <a:spLocks noChangeArrowheads="1"/>
          </p:cNvSpPr>
          <p:nvPr/>
        </p:nvSpPr>
        <p:spPr bwMode="auto">
          <a:xfrm>
            <a:off x="4932363" y="227647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91" name="Text Box 19"/>
          <p:cNvSpPr txBox="1">
            <a:spLocks noChangeArrowheads="1"/>
          </p:cNvSpPr>
          <p:nvPr/>
        </p:nvSpPr>
        <p:spPr bwMode="auto">
          <a:xfrm>
            <a:off x="4500563" y="19891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6892" name="Text Box 20"/>
          <p:cNvSpPr txBox="1">
            <a:spLocks noChangeArrowheads="1"/>
          </p:cNvSpPr>
          <p:nvPr/>
        </p:nvSpPr>
        <p:spPr bwMode="auto">
          <a:xfrm>
            <a:off x="6732588" y="24209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6893" name="Text Box 21"/>
          <p:cNvSpPr txBox="1">
            <a:spLocks noChangeArrowheads="1"/>
          </p:cNvSpPr>
          <p:nvPr/>
        </p:nvSpPr>
        <p:spPr bwMode="auto">
          <a:xfrm>
            <a:off x="5364163" y="47974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6948488" y="3789363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6443663" y="5661025"/>
            <a:ext cx="179387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7667625" y="3716338"/>
            <a:ext cx="179388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25" name="Oval 29"/>
          <p:cNvSpPr>
            <a:spLocks noChangeArrowheads="1"/>
          </p:cNvSpPr>
          <p:nvPr/>
        </p:nvSpPr>
        <p:spPr bwMode="auto">
          <a:xfrm>
            <a:off x="5364163" y="1844675"/>
            <a:ext cx="179387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98" name="Text Box 30"/>
          <p:cNvSpPr txBox="1">
            <a:spLocks noChangeArrowheads="1"/>
          </p:cNvSpPr>
          <p:nvPr/>
        </p:nvSpPr>
        <p:spPr bwMode="auto">
          <a:xfrm>
            <a:off x="6208713" y="6324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H="1">
            <a:off x="6588125" y="2997200"/>
            <a:ext cx="71438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6516688" y="4221163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901" name="Oval 17"/>
          <p:cNvSpPr>
            <a:spLocks noChangeArrowheads="1"/>
          </p:cNvSpPr>
          <p:nvPr/>
        </p:nvSpPr>
        <p:spPr bwMode="auto">
          <a:xfrm>
            <a:off x="6588125" y="2852738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611188" y="4076700"/>
            <a:ext cx="1728787" cy="143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H="1">
            <a:off x="611188" y="2060575"/>
            <a:ext cx="1296987" cy="201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1908175" y="2060575"/>
            <a:ext cx="431800" cy="3455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5" name="Line 43"/>
          <p:cNvSpPr>
            <a:spLocks noChangeShapeType="1"/>
          </p:cNvSpPr>
          <p:nvPr/>
        </p:nvSpPr>
        <p:spPr bwMode="auto">
          <a:xfrm flipH="1">
            <a:off x="2339975" y="3573463"/>
            <a:ext cx="1296988" cy="1941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6" name="Line 44"/>
          <p:cNvSpPr>
            <a:spLocks noChangeShapeType="1"/>
          </p:cNvSpPr>
          <p:nvPr/>
        </p:nvSpPr>
        <p:spPr bwMode="auto">
          <a:xfrm>
            <a:off x="1908175" y="2060575"/>
            <a:ext cx="1727200" cy="151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07" name="Oval 46"/>
          <p:cNvSpPr>
            <a:spLocks noChangeArrowheads="1"/>
          </p:cNvSpPr>
          <p:nvPr/>
        </p:nvSpPr>
        <p:spPr bwMode="auto">
          <a:xfrm>
            <a:off x="827088" y="3500438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908" name="Oval 47"/>
          <p:cNvSpPr>
            <a:spLocks noChangeArrowheads="1"/>
          </p:cNvSpPr>
          <p:nvPr/>
        </p:nvSpPr>
        <p:spPr bwMode="auto">
          <a:xfrm>
            <a:off x="1547813" y="4868863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2339975" y="5516563"/>
            <a:ext cx="144463" cy="13414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2484438" y="2565400"/>
            <a:ext cx="0" cy="266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911" name="Oval 48"/>
          <p:cNvSpPr>
            <a:spLocks noChangeArrowheads="1"/>
          </p:cNvSpPr>
          <p:nvPr/>
        </p:nvSpPr>
        <p:spPr bwMode="auto">
          <a:xfrm>
            <a:off x="2411413" y="249237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48" name="Oval 52"/>
          <p:cNvSpPr>
            <a:spLocks noChangeArrowheads="1"/>
          </p:cNvSpPr>
          <p:nvPr/>
        </p:nvSpPr>
        <p:spPr bwMode="auto">
          <a:xfrm>
            <a:off x="2411413" y="6678613"/>
            <a:ext cx="179387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9750" name="Oval 54"/>
          <p:cNvSpPr>
            <a:spLocks noChangeArrowheads="1"/>
          </p:cNvSpPr>
          <p:nvPr/>
        </p:nvSpPr>
        <p:spPr bwMode="auto">
          <a:xfrm>
            <a:off x="2411413" y="5157788"/>
            <a:ext cx="179387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914" name="Text Box 58"/>
          <p:cNvSpPr txBox="1">
            <a:spLocks noChangeArrowheads="1"/>
          </p:cNvSpPr>
          <p:nvPr/>
        </p:nvSpPr>
        <p:spPr bwMode="auto">
          <a:xfrm>
            <a:off x="1042988" y="49418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6915" name="Text Box 59"/>
          <p:cNvSpPr txBox="1">
            <a:spLocks noChangeArrowheads="1"/>
          </p:cNvSpPr>
          <p:nvPr/>
        </p:nvSpPr>
        <p:spPr bwMode="auto">
          <a:xfrm>
            <a:off x="2627313" y="2060575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6916" name="Text Box 60"/>
          <p:cNvSpPr txBox="1">
            <a:spLocks noChangeArrowheads="1"/>
          </p:cNvSpPr>
          <p:nvPr/>
        </p:nvSpPr>
        <p:spPr bwMode="auto">
          <a:xfrm>
            <a:off x="395288" y="30686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20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7" grpId="0" animBg="1"/>
      <p:bldP spid="29753" grpId="0" animBg="1"/>
      <p:bldP spid="29752" grpId="0" animBg="1"/>
      <p:bldP spid="29751" grpId="0" animBg="1"/>
      <p:bldP spid="29746" grpId="0" animBg="1"/>
      <p:bldP spid="29745" grpId="0" animBg="1"/>
      <p:bldP spid="29732" grpId="0" animBg="1"/>
      <p:bldP spid="29700" grpId="0" animBg="1"/>
      <p:bldP spid="29731" grpId="0" animBg="1"/>
      <p:bldP spid="29728" grpId="0" animBg="1"/>
      <p:bldP spid="29727" grpId="0" animBg="1"/>
      <p:bldP spid="29699" grpId="0" animBg="1"/>
      <p:bldP spid="29702" grpId="0" animBg="1"/>
      <p:bldP spid="29703" grpId="0" animBg="1"/>
      <p:bldP spid="29720" grpId="0" animBg="1"/>
      <p:bldP spid="29721" grpId="0" animBg="1"/>
      <p:bldP spid="29724" grpId="0" animBg="1"/>
      <p:bldP spid="29725" grpId="0" animBg="1"/>
      <p:bldP spid="29723" grpId="0" animBg="1"/>
      <p:bldP spid="29722" grpId="0" animBg="1"/>
      <p:bldP spid="29747" grpId="0" animBg="1"/>
      <p:bldP spid="29749" grpId="0" animBg="1"/>
      <p:bldP spid="29748" grpId="0" animBg="1"/>
      <p:bldP spid="297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2"/>
          <p:cNvSpPr>
            <a:spLocks/>
          </p:cNvSpPr>
          <p:nvPr/>
        </p:nvSpPr>
        <p:spPr bwMode="auto">
          <a:xfrm>
            <a:off x="2484438" y="1989138"/>
            <a:ext cx="1943100" cy="3384550"/>
          </a:xfrm>
          <a:custGeom>
            <a:avLst/>
            <a:gdLst>
              <a:gd name="T0" fmla="*/ 1150937 w 1224"/>
              <a:gd name="T1" fmla="*/ 0 h 2132"/>
              <a:gd name="T2" fmla="*/ 1943100 w 1224"/>
              <a:gd name="T3" fmla="*/ 431800 h 2132"/>
              <a:gd name="T4" fmla="*/ 1582737 w 1224"/>
              <a:gd name="T5" fmla="*/ 2808287 h 2132"/>
              <a:gd name="T6" fmla="*/ 1150937 w 1224"/>
              <a:gd name="T7" fmla="*/ 3384550 h 2132"/>
              <a:gd name="T8" fmla="*/ 358775 w 1224"/>
              <a:gd name="T9" fmla="*/ 3024187 h 2132"/>
              <a:gd name="T10" fmla="*/ 0 w 1224"/>
              <a:gd name="T11" fmla="*/ 1655763 h 2132"/>
              <a:gd name="T12" fmla="*/ 1150937 w 1224"/>
              <a:gd name="T13" fmla="*/ 0 h 21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24"/>
              <a:gd name="T22" fmla="*/ 0 h 2132"/>
              <a:gd name="T23" fmla="*/ 1224 w 1224"/>
              <a:gd name="T24" fmla="*/ 2132 h 21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24" h="2132">
                <a:moveTo>
                  <a:pt x="725" y="0"/>
                </a:moveTo>
                <a:lnTo>
                  <a:pt x="1224" y="272"/>
                </a:lnTo>
                <a:lnTo>
                  <a:pt x="997" y="1769"/>
                </a:lnTo>
                <a:lnTo>
                  <a:pt x="725" y="2132"/>
                </a:lnTo>
                <a:lnTo>
                  <a:pt x="226" y="1905"/>
                </a:lnTo>
                <a:lnTo>
                  <a:pt x="0" y="1043"/>
                </a:lnTo>
                <a:lnTo>
                  <a:pt x="725" y="0"/>
                </a:lnTo>
                <a:close/>
              </a:path>
            </a:pathLst>
          </a:custGeom>
          <a:solidFill>
            <a:srgbClr val="FFCCFF"/>
          </a:solidFill>
          <a:ln w="44450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4067175" y="2420938"/>
            <a:ext cx="360363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2916238" y="4292600"/>
            <a:ext cx="1511300" cy="2160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635375" y="1989138"/>
            <a:ext cx="1944688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484438" y="3644900"/>
            <a:ext cx="358775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476375" y="4292600"/>
            <a:ext cx="3887788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1476375" y="981075"/>
            <a:ext cx="2879725" cy="41767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484438" y="4508500"/>
            <a:ext cx="23764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201988" y="5445125"/>
            <a:ext cx="865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2484438" y="4508500"/>
            <a:ext cx="719137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4067175" y="4508500"/>
            <a:ext cx="792163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484438" y="1989138"/>
            <a:ext cx="23764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3203575" y="2924175"/>
            <a:ext cx="8651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4067175" y="1989138"/>
            <a:ext cx="792163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2484438" y="1987550"/>
            <a:ext cx="719137" cy="936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3203575" y="2924175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2484438" y="1989138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4067175" y="2924175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4859338" y="1989138"/>
            <a:ext cx="0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3563938" y="1873250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2411413" y="3529013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3563938" y="5329238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75565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971550" y="307975"/>
            <a:ext cx="502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chemeClr val="accent2"/>
                </a:solidFill>
                <a:latin typeface="Arial" charset="0"/>
              </a:rPr>
              <a:t>Zostrojte rez kvádra rovinou PQR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2024063" y="335756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3543300" y="5608638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3806825" y="155733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116013" y="4508500"/>
            <a:ext cx="18716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75565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971550" y="307975"/>
            <a:ext cx="514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hranola rovinou PQR</a:t>
            </a:r>
          </a:p>
        </p:txBody>
      </p:sp>
      <p:sp>
        <p:nvSpPr>
          <p:cNvPr id="21536" name="Oval 32"/>
          <p:cNvSpPr>
            <a:spLocks noChangeArrowheads="1"/>
          </p:cNvSpPr>
          <p:nvPr/>
        </p:nvSpPr>
        <p:spPr bwMode="auto">
          <a:xfrm>
            <a:off x="1835150" y="4400550"/>
            <a:ext cx="179388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37" name="Oval 33"/>
          <p:cNvSpPr>
            <a:spLocks noChangeArrowheads="1"/>
          </p:cNvSpPr>
          <p:nvPr/>
        </p:nvSpPr>
        <p:spPr bwMode="auto">
          <a:xfrm>
            <a:off x="2771775" y="4941888"/>
            <a:ext cx="179388" cy="179387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38" name="Oval 34"/>
          <p:cNvSpPr>
            <a:spLocks noChangeArrowheads="1"/>
          </p:cNvSpPr>
          <p:nvPr/>
        </p:nvSpPr>
        <p:spPr bwMode="auto">
          <a:xfrm>
            <a:off x="4356100" y="2349500"/>
            <a:ext cx="179388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39" name="Oval 35"/>
          <p:cNvSpPr>
            <a:spLocks noChangeArrowheads="1"/>
          </p:cNvSpPr>
          <p:nvPr/>
        </p:nvSpPr>
        <p:spPr bwMode="auto">
          <a:xfrm>
            <a:off x="3957638" y="4724400"/>
            <a:ext cx="179387" cy="179388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775325" y="62515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/>
      <p:bldP spid="21508" grpId="0" animBg="1"/>
      <p:bldP spid="21509" grpId="0" animBg="1"/>
      <p:bldP spid="21510" grpId="0" animBg="1"/>
      <p:bldP spid="21511" grpId="0" animBg="1"/>
      <p:bldP spid="21512" grpId="0" animBg="1"/>
      <p:bldP spid="21533" grpId="0" animBg="1"/>
      <p:bldP spid="21536" grpId="0" animBg="1"/>
      <p:bldP spid="21537" grpId="0" animBg="1"/>
      <p:bldP spid="21538" grpId="0" animBg="1"/>
      <p:bldP spid="21539" grpId="0" animBg="1"/>
      <p:bldP spid="215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572000" y="5516563"/>
            <a:ext cx="2952750" cy="576262"/>
          </a:xfrm>
          <a:prstGeom prst="rect">
            <a:avLst/>
          </a:prstGeom>
          <a:solidFill>
            <a:srgbClr val="FFFF99"/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643438" y="4413250"/>
          <a:ext cx="359727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587240" imgH="736560" progId="Equation.3">
                  <p:embed/>
                </p:oleObj>
              </mc:Choice>
              <mc:Fallback>
                <p:oleObj name="Equation" r:id="rId3" imgW="1587240" imgH="736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13250"/>
                        <a:ext cx="3597275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Freeform 4"/>
          <p:cNvSpPr>
            <a:spLocks/>
          </p:cNvSpPr>
          <p:nvPr/>
        </p:nvSpPr>
        <p:spPr bwMode="auto">
          <a:xfrm>
            <a:off x="611188" y="1700213"/>
            <a:ext cx="2232025" cy="2520950"/>
          </a:xfrm>
          <a:custGeom>
            <a:avLst/>
            <a:gdLst>
              <a:gd name="T0" fmla="*/ 865188 w 1406"/>
              <a:gd name="T1" fmla="*/ 0 h 1588"/>
              <a:gd name="T2" fmla="*/ 2232025 w 1406"/>
              <a:gd name="T3" fmla="*/ 2520950 h 1588"/>
              <a:gd name="T4" fmla="*/ 0 w 1406"/>
              <a:gd name="T5" fmla="*/ 576263 h 1588"/>
              <a:gd name="T6" fmla="*/ 865188 w 1406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406"/>
              <a:gd name="T13" fmla="*/ 0 h 1588"/>
              <a:gd name="T14" fmla="*/ 1406 w 1406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6" h="1588">
                <a:moveTo>
                  <a:pt x="545" y="0"/>
                </a:moveTo>
                <a:lnTo>
                  <a:pt x="1406" y="1588"/>
                </a:lnTo>
                <a:lnTo>
                  <a:pt x="0" y="363"/>
                </a:lnTo>
                <a:lnTo>
                  <a:pt x="545" y="0"/>
                </a:lnTo>
                <a:close/>
              </a:path>
            </a:pathLst>
          </a:custGeom>
          <a:solidFill>
            <a:srgbClr val="CCFFFF"/>
          </a:solidFill>
          <a:ln w="57150" cmpd="sng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0238" y="1673225"/>
            <a:ext cx="3168650" cy="2592388"/>
            <a:chOff x="1383" y="709"/>
            <a:chExt cx="2903" cy="2449"/>
          </a:xfrm>
        </p:grpSpPr>
        <p:grpSp>
          <p:nvGrpSpPr>
            <p:cNvPr id="1068" name="Group 6"/>
            <p:cNvGrpSpPr>
              <a:grpSpLocks/>
            </p:cNvGrpSpPr>
            <p:nvPr/>
          </p:nvGrpSpPr>
          <p:grpSpPr bwMode="auto">
            <a:xfrm>
              <a:off x="1383" y="709"/>
              <a:ext cx="2822" cy="2449"/>
              <a:chOff x="6659" y="4611"/>
              <a:chExt cx="2593" cy="2304"/>
            </a:xfrm>
          </p:grpSpPr>
          <p:sp>
            <p:nvSpPr>
              <p:cNvPr id="1072" name="Line 7"/>
              <p:cNvSpPr>
                <a:spLocks noChangeShapeType="1"/>
              </p:cNvSpPr>
              <p:nvPr/>
            </p:nvSpPr>
            <p:spPr bwMode="auto">
              <a:xfrm flipV="1">
                <a:off x="8531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1073" name="Group 8"/>
              <p:cNvGrpSpPr>
                <a:grpSpLocks/>
              </p:cNvGrpSpPr>
              <p:nvPr/>
            </p:nvGrpSpPr>
            <p:grpSpPr bwMode="auto">
              <a:xfrm>
                <a:off x="6659" y="4611"/>
                <a:ext cx="2593" cy="2304"/>
                <a:chOff x="6659" y="4611"/>
                <a:chExt cx="2593" cy="2304"/>
              </a:xfrm>
            </p:grpSpPr>
            <p:sp>
              <p:nvSpPr>
                <p:cNvPr id="1074" name="Rectangle 9"/>
                <p:cNvSpPr>
                  <a:spLocks noChangeArrowheads="1"/>
                </p:cNvSpPr>
                <p:nvPr/>
              </p:nvSpPr>
              <p:spPr bwMode="auto">
                <a:xfrm>
                  <a:off x="6659" y="5187"/>
                  <a:ext cx="1872" cy="172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auto">
                <a:xfrm>
                  <a:off x="9251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3676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5404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auto">
                <a:xfrm>
                  <a:off x="7379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659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659" y="6339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8531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1069" name="Oval 17"/>
            <p:cNvSpPr>
              <a:spLocks noChangeArrowheads="1"/>
            </p:cNvSpPr>
            <p:nvPr/>
          </p:nvSpPr>
          <p:spPr bwMode="auto">
            <a:xfrm>
              <a:off x="1746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70" name="Oval 18"/>
            <p:cNvSpPr>
              <a:spLocks noChangeArrowheads="1"/>
            </p:cNvSpPr>
            <p:nvPr/>
          </p:nvSpPr>
          <p:spPr bwMode="auto">
            <a:xfrm>
              <a:off x="3379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71" name="Oval 19"/>
            <p:cNvSpPr>
              <a:spLocks noChangeArrowheads="1"/>
            </p:cNvSpPr>
            <p:nvPr/>
          </p:nvSpPr>
          <p:spPr bwMode="auto">
            <a:xfrm>
              <a:off x="4150" y="981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50825" y="42211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940050" y="40767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665538" y="36115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1114425" y="33496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93688" y="22701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2827338" y="2314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727450" y="153035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566863" y="12350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179388" y="1916113"/>
            <a:ext cx="3600450" cy="316865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671888" y="4652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>
                <a:solidFill>
                  <a:srgbClr val="333399"/>
                </a:solidFill>
                <a:latin typeface="Arial" charset="0"/>
              </a:rPr>
              <a:t>p</a:t>
            </a: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1476375" y="1700213"/>
            <a:ext cx="1366838" cy="2520950"/>
          </a:xfrm>
          <a:prstGeom prst="line">
            <a:avLst/>
          </a:prstGeom>
          <a:noFill/>
          <a:ln w="38100">
            <a:solidFill>
              <a:srgbClr val="FF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2844800" y="4221163"/>
            <a:ext cx="719138" cy="1296987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900113" y="692150"/>
            <a:ext cx="576262" cy="1008063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3111500" y="51768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>
                <a:solidFill>
                  <a:srgbClr val="FF3399"/>
                </a:solidFill>
                <a:latin typeface="Arial" charset="0"/>
              </a:rPr>
              <a:t>q</a:t>
            </a:r>
          </a:p>
        </p:txBody>
      </p:sp>
      <p:sp>
        <p:nvSpPr>
          <p:cNvPr id="22562" name="Arc 34"/>
          <p:cNvSpPr>
            <a:spLocks/>
          </p:cNvSpPr>
          <p:nvPr/>
        </p:nvSpPr>
        <p:spPr bwMode="auto">
          <a:xfrm rot="-4346671">
            <a:off x="1731169" y="2885281"/>
            <a:ext cx="363538" cy="441325"/>
          </a:xfrm>
          <a:custGeom>
            <a:avLst/>
            <a:gdLst>
              <a:gd name="T0" fmla="*/ 0 w 21600"/>
              <a:gd name="T1" fmla="*/ 0 h 21600"/>
              <a:gd name="T2" fmla="*/ 6118513 w 21600"/>
              <a:gd name="T3" fmla="*/ 9017025 h 21600"/>
              <a:gd name="T4" fmla="*/ 0 w 21600"/>
              <a:gd name="T5" fmla="*/ 901702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49" name="Rectangle 35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22564" name="Object 36"/>
          <p:cNvGraphicFramePr>
            <a:graphicFrameLocks noChangeAspect="1"/>
          </p:cNvGraphicFramePr>
          <p:nvPr/>
        </p:nvGraphicFramePr>
        <p:xfrm>
          <a:off x="1979613" y="3213100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139579" imgH="164957" progId="Equation.3">
                  <p:embed/>
                </p:oleObj>
              </mc:Choice>
              <mc:Fallback>
                <p:oleObj name="Equation" r:id="rId5" imgW="139579" imgH="16495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3100"/>
                        <a:ext cx="3175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1476375" y="426085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FF3300"/>
                </a:solidFill>
                <a:latin typeface="Arial" charset="0"/>
              </a:rPr>
              <a:t>a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067175" y="1028700"/>
            <a:ext cx="454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33CC"/>
                </a:solidFill>
                <a:latin typeface="Arial" charset="0"/>
              </a:rPr>
              <a:t>Uhol vypočítame z trojuholníka EBH</a:t>
            </a:r>
          </a:p>
        </p:txBody>
      </p:sp>
      <p:sp>
        <p:nvSpPr>
          <p:cNvPr id="22567" name="AutoShape 39"/>
          <p:cNvSpPr>
            <a:spLocks noChangeArrowheads="1"/>
          </p:cNvSpPr>
          <p:nvPr/>
        </p:nvSpPr>
        <p:spPr bwMode="auto">
          <a:xfrm>
            <a:off x="4859338" y="2133600"/>
            <a:ext cx="2017712" cy="1150938"/>
          </a:xfrm>
          <a:prstGeom prst="rtTriangle">
            <a:avLst/>
          </a:prstGeom>
          <a:solidFill>
            <a:srgbClr val="CCFFFF"/>
          </a:solidFill>
          <a:ln w="38100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379913" y="29972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6856413" y="29241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4643438" y="17002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22571" name="Arc 43"/>
          <p:cNvSpPr>
            <a:spLocks/>
          </p:cNvSpPr>
          <p:nvPr/>
        </p:nvSpPr>
        <p:spPr bwMode="auto">
          <a:xfrm rot="-4346671">
            <a:off x="5590382" y="2790031"/>
            <a:ext cx="547688" cy="441325"/>
          </a:xfrm>
          <a:custGeom>
            <a:avLst/>
            <a:gdLst>
              <a:gd name="T0" fmla="*/ 0 w 32582"/>
              <a:gd name="T1" fmla="*/ 3462379 h 21600"/>
              <a:gd name="T2" fmla="*/ 9206378 w 32582"/>
              <a:gd name="T3" fmla="*/ 2766066 h 21600"/>
              <a:gd name="T4" fmla="*/ 4807761 w 32582"/>
              <a:gd name="T5" fmla="*/ 9017025 h 21600"/>
              <a:gd name="T6" fmla="*/ 0 60000 65536"/>
              <a:gd name="T7" fmla="*/ 0 60000 65536"/>
              <a:gd name="T8" fmla="*/ 0 60000 65536"/>
              <a:gd name="T9" fmla="*/ 0 w 32582"/>
              <a:gd name="T10" fmla="*/ 0 h 21600"/>
              <a:gd name="T11" fmla="*/ 32582 w 325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582" h="21600" fill="none" extrusionOk="0">
                <a:moveTo>
                  <a:pt x="-1" y="8293"/>
                </a:moveTo>
                <a:cubicBezTo>
                  <a:pt x="4093" y="3059"/>
                  <a:pt x="10369" y="-1"/>
                  <a:pt x="17015" y="0"/>
                </a:cubicBezTo>
                <a:cubicBezTo>
                  <a:pt x="22889" y="0"/>
                  <a:pt x="28509" y="2392"/>
                  <a:pt x="32582" y="6625"/>
                </a:cubicBezTo>
              </a:path>
              <a:path w="32582" h="21600" stroke="0" extrusionOk="0">
                <a:moveTo>
                  <a:pt x="-1" y="8293"/>
                </a:moveTo>
                <a:cubicBezTo>
                  <a:pt x="4093" y="3059"/>
                  <a:pt x="10369" y="-1"/>
                  <a:pt x="17015" y="0"/>
                </a:cubicBezTo>
                <a:cubicBezTo>
                  <a:pt x="22889" y="0"/>
                  <a:pt x="28509" y="2392"/>
                  <a:pt x="32582" y="6625"/>
                </a:cubicBezTo>
                <a:lnTo>
                  <a:pt x="17015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2572" name="Object 44"/>
          <p:cNvGraphicFramePr>
            <a:graphicFrameLocks noChangeAspect="1"/>
          </p:cNvGraphicFramePr>
          <p:nvPr/>
        </p:nvGraphicFramePr>
        <p:xfrm>
          <a:off x="5938838" y="2854325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Rovnica" r:id="rId7" imgW="139680" imgH="164880" progId="Equation.3">
                  <p:embed/>
                </p:oleObj>
              </mc:Choice>
              <mc:Fallback>
                <p:oleObj name="Rovnica" r:id="rId7" imgW="139680" imgH="164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2854325"/>
                        <a:ext cx="3175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" name="Rectangle 45"/>
          <p:cNvSpPr>
            <a:spLocks noChangeArrowheads="1"/>
          </p:cNvSpPr>
          <p:nvPr/>
        </p:nvSpPr>
        <p:spPr bwMode="auto">
          <a:xfrm>
            <a:off x="5049838" y="3786188"/>
            <a:ext cx="184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sk-SK">
              <a:latin typeface="Symbol" pitchFamily="18" charset="2"/>
            </a:endParaRPr>
          </a:p>
          <a:p>
            <a:pPr algn="l"/>
            <a:endParaRPr lang="sk-SK">
              <a:latin typeface="Arial" charset="0"/>
            </a:endParaRPr>
          </a:p>
          <a:p>
            <a:pPr algn="l"/>
            <a:endParaRPr lang="sk-SK">
              <a:latin typeface="Arial" charset="0"/>
            </a:endParaRP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4500563" y="2349500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FF3300"/>
                </a:solidFill>
                <a:latin typeface="Arial" charset="0"/>
              </a:rPr>
              <a:t>a</a:t>
            </a:r>
          </a:p>
        </p:txBody>
      </p:sp>
      <p:sp>
        <p:nvSpPr>
          <p:cNvPr id="22575" name="Arc 47"/>
          <p:cNvSpPr>
            <a:spLocks/>
          </p:cNvSpPr>
          <p:nvPr/>
        </p:nvSpPr>
        <p:spPr bwMode="auto">
          <a:xfrm>
            <a:off x="4859338" y="2781300"/>
            <a:ext cx="433387" cy="503238"/>
          </a:xfrm>
          <a:custGeom>
            <a:avLst/>
            <a:gdLst>
              <a:gd name="T0" fmla="*/ 0 w 21600"/>
              <a:gd name="T1" fmla="*/ 0 h 21600"/>
              <a:gd name="T2" fmla="*/ 8695568 w 21600"/>
              <a:gd name="T3" fmla="*/ 11724466 h 21600"/>
              <a:gd name="T4" fmla="*/ 0 w 21600"/>
              <a:gd name="T5" fmla="*/ 117244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76" name="Oval 48"/>
          <p:cNvSpPr>
            <a:spLocks noChangeArrowheads="1"/>
          </p:cNvSpPr>
          <p:nvPr/>
        </p:nvSpPr>
        <p:spPr bwMode="auto">
          <a:xfrm>
            <a:off x="5003800" y="3070225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2577" name="Object 49"/>
          <p:cNvGraphicFramePr>
            <a:graphicFrameLocks noChangeAspect="1"/>
          </p:cNvGraphicFramePr>
          <p:nvPr/>
        </p:nvGraphicFramePr>
        <p:xfrm>
          <a:off x="5364163" y="1844675"/>
          <a:ext cx="14382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9" imgW="647640" imgH="241200" progId="Equation.3">
                  <p:embed/>
                </p:oleObj>
              </mc:Choice>
              <mc:Fallback>
                <p:oleObj name="Equation" r:id="rId9" imgW="647640" imgH="2412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844675"/>
                        <a:ext cx="14382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8" name="Object 50"/>
          <p:cNvGraphicFramePr>
            <a:graphicFrameLocks noChangeAspect="1"/>
          </p:cNvGraphicFramePr>
          <p:nvPr/>
        </p:nvGraphicFramePr>
        <p:xfrm>
          <a:off x="5076825" y="3540125"/>
          <a:ext cx="14398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11" imgW="647640" imgH="241200" progId="Equation.3">
                  <p:embed/>
                </p:oleObj>
              </mc:Choice>
              <mc:Fallback>
                <p:oleObj name="Equation" r:id="rId11" imgW="647640" imgH="241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540125"/>
                        <a:ext cx="14398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1187450" y="73025"/>
            <a:ext cx="7129463" cy="763588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1187450" y="260350"/>
            <a:ext cx="712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sk-SK" sz="2400" i="1">
                <a:solidFill>
                  <a:srgbClr val="333399"/>
                </a:solidFill>
                <a:latin typeface="Arial" charset="0"/>
              </a:rPr>
              <a:t>A1 </a:t>
            </a:r>
            <a:r>
              <a:rPr lang="sk-SK" sz="2400" b="1">
                <a:solidFill>
                  <a:srgbClr val="333399"/>
                </a:solidFill>
                <a:latin typeface="Arial" charset="0"/>
              </a:rPr>
              <a:t>Vypočítajte uhol rôznobežiek p =  EB, q = BH</a:t>
            </a:r>
          </a:p>
        </p:txBody>
      </p:sp>
      <p:sp>
        <p:nvSpPr>
          <p:cNvPr id="22581" name="Line 53"/>
          <p:cNvSpPr>
            <a:spLocks noChangeShapeType="1"/>
          </p:cNvSpPr>
          <p:nvPr/>
        </p:nvSpPr>
        <p:spPr bwMode="auto">
          <a:xfrm>
            <a:off x="7596188" y="260350"/>
            <a:ext cx="6477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82" name="Line 54"/>
          <p:cNvSpPr>
            <a:spLocks noChangeShapeType="1"/>
          </p:cNvSpPr>
          <p:nvPr/>
        </p:nvSpPr>
        <p:spPr bwMode="auto">
          <a:xfrm>
            <a:off x="6516688" y="260350"/>
            <a:ext cx="6477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2583" name="Arc 55"/>
          <p:cNvSpPr>
            <a:spLocks/>
          </p:cNvSpPr>
          <p:nvPr/>
        </p:nvSpPr>
        <p:spPr bwMode="auto">
          <a:xfrm rot="1853019">
            <a:off x="825500" y="2133600"/>
            <a:ext cx="433388" cy="503238"/>
          </a:xfrm>
          <a:custGeom>
            <a:avLst/>
            <a:gdLst>
              <a:gd name="T0" fmla="*/ 0 w 21600"/>
              <a:gd name="T1" fmla="*/ 0 h 21600"/>
              <a:gd name="T2" fmla="*/ 8695609 w 21600"/>
              <a:gd name="T3" fmla="*/ 11724466 h 21600"/>
              <a:gd name="T4" fmla="*/ 0 w 21600"/>
              <a:gd name="T5" fmla="*/ 1172446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84" name="Oval 56"/>
          <p:cNvSpPr>
            <a:spLocks noChangeArrowheads="1"/>
          </p:cNvSpPr>
          <p:nvPr/>
        </p:nvSpPr>
        <p:spPr bwMode="auto">
          <a:xfrm rot="1794894">
            <a:off x="969963" y="2422525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3832225" y="61087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2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3" dur="20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20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2" grpId="0" animBg="1"/>
      <p:bldP spid="22548" grpId="0"/>
      <p:bldP spid="22549" grpId="0"/>
      <p:bldP spid="22550" grpId="0"/>
      <p:bldP spid="22551" grpId="0"/>
      <p:bldP spid="22552" grpId="0"/>
      <p:bldP spid="22553" grpId="0"/>
      <p:bldP spid="22554" grpId="0"/>
      <p:bldP spid="22555" grpId="0"/>
      <p:bldP spid="22556" grpId="0" animBg="1"/>
      <p:bldP spid="22557" grpId="0"/>
      <p:bldP spid="22558" grpId="0" animBg="1"/>
      <p:bldP spid="22559" grpId="0" animBg="1"/>
      <p:bldP spid="22560" grpId="0" animBg="1"/>
      <p:bldP spid="22561" grpId="0"/>
      <p:bldP spid="22562" grpId="0" animBg="1"/>
      <p:bldP spid="22565" grpId="0"/>
      <p:bldP spid="22566" grpId="0"/>
      <p:bldP spid="22567" grpId="0" animBg="1"/>
      <p:bldP spid="22571" grpId="0" animBg="1"/>
      <p:bldP spid="22575" grpId="0" animBg="1"/>
      <p:bldP spid="22576" grpId="0" animBg="1"/>
      <p:bldP spid="22579" grpId="0" animBg="1"/>
      <p:bldP spid="22581" grpId="0" animBg="1"/>
      <p:bldP spid="22582" grpId="0" animBg="1"/>
      <p:bldP spid="22583" grpId="0" animBg="1"/>
      <p:bldP spid="22584" grpId="0" animBg="1"/>
      <p:bldP spid="225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771900" algn="l"/>
              </a:tabLst>
              <a:defRPr/>
            </a:pPr>
            <a:r>
              <a:rPr lang="sk-SK">
                <a:solidFill>
                  <a:schemeClr val="bg1"/>
                </a:solidFill>
              </a:rPr>
              <a:t>Uhol priamky s rovinou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773238"/>
            <a:ext cx="8713787" cy="4114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sk-SK">
                <a:solidFill>
                  <a:srgbClr val="FF0000"/>
                </a:solidFill>
              </a:rPr>
              <a:t>Definícia:</a:t>
            </a:r>
            <a:r>
              <a:rPr lang="sk-SK">
                <a:solidFill>
                  <a:srgbClr val="000000"/>
                </a:solidFill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sk-SK" b="1">
                <a:solidFill>
                  <a:srgbClr val="000000"/>
                </a:solidFill>
              </a:rPr>
              <a:t>Uhol priamky p s rovinou </a:t>
            </a:r>
            <a:r>
              <a:rPr lang="el-GR" b="1">
                <a:solidFill>
                  <a:srgbClr val="000000"/>
                </a:solidFill>
                <a:cs typeface="Tahoma" pitchFamily="34" charset="0"/>
              </a:rPr>
              <a:t>ρ</a:t>
            </a:r>
            <a:r>
              <a:rPr lang="sk-SK">
                <a:solidFill>
                  <a:srgbClr val="000000"/>
                </a:solidFill>
                <a:cs typeface="Tahoma" pitchFamily="34" charset="0"/>
              </a:rPr>
              <a:t> je uhol priamky  p s priamkou q, ktorá je priesečnicou roviny, ktorá prechádza priamkou p kolmo na rovinu </a:t>
            </a:r>
            <a:r>
              <a:rPr lang="el-GR">
                <a:solidFill>
                  <a:srgbClr val="000000"/>
                </a:solidFill>
                <a:cs typeface="Tahoma" pitchFamily="34" charset="0"/>
              </a:rPr>
              <a:t>ρ</a:t>
            </a:r>
            <a:r>
              <a:rPr lang="sk-SK">
                <a:solidFill>
                  <a:srgbClr val="000000"/>
                </a:solidFill>
                <a:cs typeface="Tahoma" pitchFamily="34" charset="0"/>
              </a:rPr>
              <a:t>.</a:t>
            </a:r>
            <a:r>
              <a:rPr lang="sk-SK">
                <a:cs typeface="Tahoma" pitchFamily="34" charset="0"/>
              </a:rPr>
              <a:t> </a:t>
            </a:r>
            <a:endParaRPr lang="el-GR">
              <a:cs typeface="Tahoma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8" name="Freeform 40"/>
          <p:cNvSpPr>
            <a:spLocks/>
          </p:cNvSpPr>
          <p:nvPr/>
        </p:nvSpPr>
        <p:spPr bwMode="auto">
          <a:xfrm>
            <a:off x="827088" y="4941888"/>
            <a:ext cx="6121400" cy="1295400"/>
          </a:xfrm>
          <a:custGeom>
            <a:avLst/>
            <a:gdLst>
              <a:gd name="T0" fmla="*/ 0 w 1224"/>
              <a:gd name="T1" fmla="*/ 1295400 h 272"/>
              <a:gd name="T2" fmla="*/ 1585363 w 1224"/>
              <a:gd name="T3" fmla="*/ 0 h 272"/>
              <a:gd name="T4" fmla="*/ 6121400 w 1224"/>
              <a:gd name="T5" fmla="*/ 0 h 272"/>
              <a:gd name="T6" fmla="*/ 4536037 w 1224"/>
              <a:gd name="T7" fmla="*/ 1295400 h 272"/>
              <a:gd name="T8" fmla="*/ 0 w 1224"/>
              <a:gd name="T9" fmla="*/ 129540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272"/>
              <a:gd name="T17" fmla="*/ 1224 w 1224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272">
                <a:moveTo>
                  <a:pt x="0" y="272"/>
                </a:moveTo>
                <a:lnTo>
                  <a:pt x="317" y="0"/>
                </a:lnTo>
                <a:lnTo>
                  <a:pt x="1224" y="0"/>
                </a:lnTo>
                <a:lnTo>
                  <a:pt x="907" y="272"/>
                </a:lnTo>
                <a:lnTo>
                  <a:pt x="0" y="272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755650" y="2276475"/>
            <a:ext cx="6265863" cy="2665413"/>
          </a:xfrm>
          <a:prstGeom prst="line">
            <a:avLst/>
          </a:prstGeom>
          <a:noFill/>
          <a:ln w="317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053" name="Text Box 15"/>
          <p:cNvSpPr txBox="1">
            <a:spLocks noChangeArrowheads="1"/>
          </p:cNvSpPr>
          <p:nvPr/>
        </p:nvSpPr>
        <p:spPr bwMode="auto">
          <a:xfrm>
            <a:off x="611188" y="61658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5219700" y="61658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055" name="Text Box 17"/>
          <p:cNvSpPr txBox="1">
            <a:spLocks noChangeArrowheads="1"/>
          </p:cNvSpPr>
          <p:nvPr/>
        </p:nvSpPr>
        <p:spPr bwMode="auto">
          <a:xfrm>
            <a:off x="2124075" y="4508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056" name="Text Box 18"/>
          <p:cNvSpPr txBox="1">
            <a:spLocks noChangeArrowheads="1"/>
          </p:cNvSpPr>
          <p:nvPr/>
        </p:nvSpPr>
        <p:spPr bwMode="auto">
          <a:xfrm>
            <a:off x="7164388" y="7651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57" name="Text Box 19"/>
          <p:cNvSpPr txBox="1">
            <a:spLocks noChangeArrowheads="1"/>
          </p:cNvSpPr>
          <p:nvPr/>
        </p:nvSpPr>
        <p:spPr bwMode="auto">
          <a:xfrm>
            <a:off x="468313" y="22050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2268538" y="6207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grpSp>
        <p:nvGrpSpPr>
          <p:cNvPr id="2059" name="Group 25"/>
          <p:cNvGrpSpPr>
            <a:grpSpLocks/>
          </p:cNvGrpSpPr>
          <p:nvPr/>
        </p:nvGrpSpPr>
        <p:grpSpPr bwMode="auto">
          <a:xfrm>
            <a:off x="827088" y="981075"/>
            <a:ext cx="6192837" cy="5256213"/>
            <a:chOff x="6659" y="4611"/>
            <a:chExt cx="2593" cy="2304"/>
          </a:xfrm>
        </p:grpSpPr>
        <p:sp>
          <p:nvSpPr>
            <p:cNvPr id="2070" name="Line 26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071" name="Group 27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072" name="Rectangle 28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3" name="Line 29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4" name="Line 30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5" name="Line 31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6" name="Line 32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7" name="Line 33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8" name="Line 34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9" name="Line 35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2060" name="Text Box 36"/>
          <p:cNvSpPr txBox="1">
            <a:spLocks noChangeArrowheads="1"/>
          </p:cNvSpPr>
          <p:nvPr/>
        </p:nvSpPr>
        <p:spPr bwMode="auto">
          <a:xfrm>
            <a:off x="7164388" y="479742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61" name="Text Box 37"/>
          <p:cNvSpPr txBox="1">
            <a:spLocks noChangeArrowheads="1"/>
          </p:cNvSpPr>
          <p:nvPr/>
        </p:nvSpPr>
        <p:spPr bwMode="auto">
          <a:xfrm>
            <a:off x="7164388" y="7651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62" name="Text Box 38"/>
          <p:cNvSpPr txBox="1">
            <a:spLocks noChangeArrowheads="1"/>
          </p:cNvSpPr>
          <p:nvPr/>
        </p:nvSpPr>
        <p:spPr bwMode="auto">
          <a:xfrm>
            <a:off x="5435600" y="220503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V="1">
            <a:off x="827088" y="4941888"/>
            <a:ext cx="6121400" cy="1295400"/>
          </a:xfrm>
          <a:prstGeom prst="line">
            <a:avLst/>
          </a:prstGeom>
          <a:noFill/>
          <a:ln w="476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V="1">
            <a:off x="827088" y="981075"/>
            <a:ext cx="6194425" cy="1295400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flipV="1">
            <a:off x="827088" y="2276475"/>
            <a:ext cx="0" cy="3960813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 flipV="1">
            <a:off x="7019925" y="981075"/>
            <a:ext cx="1588" cy="4032250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7948" name="Arc 60"/>
          <p:cNvSpPr>
            <a:spLocks/>
          </p:cNvSpPr>
          <p:nvPr/>
        </p:nvSpPr>
        <p:spPr bwMode="auto">
          <a:xfrm rot="-4346671">
            <a:off x="5476876" y="4627562"/>
            <a:ext cx="692150" cy="441325"/>
          </a:xfrm>
          <a:custGeom>
            <a:avLst/>
            <a:gdLst>
              <a:gd name="T0" fmla="*/ 0 w 41170"/>
              <a:gd name="T1" fmla="*/ 5200238 h 21600"/>
              <a:gd name="T2" fmla="*/ 11636425 w 41170"/>
              <a:gd name="T3" fmla="*/ 9017025 h 21600"/>
              <a:gd name="T4" fmla="*/ 5531333 w 41170"/>
              <a:gd name="T5" fmla="*/ 9017025 h 21600"/>
              <a:gd name="T6" fmla="*/ 0 60000 65536"/>
              <a:gd name="T7" fmla="*/ 0 60000 65536"/>
              <a:gd name="T8" fmla="*/ 0 60000 65536"/>
              <a:gd name="T9" fmla="*/ 0 w 41170"/>
              <a:gd name="T10" fmla="*/ 0 h 21600"/>
              <a:gd name="T11" fmla="*/ 41170 w 411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70" h="21600" fill="none" extrusionOk="0">
                <a:moveTo>
                  <a:pt x="0" y="12457"/>
                </a:moveTo>
                <a:cubicBezTo>
                  <a:pt x="3551" y="4856"/>
                  <a:pt x="11181" y="-1"/>
                  <a:pt x="19570" y="0"/>
                </a:cubicBezTo>
                <a:cubicBezTo>
                  <a:pt x="31499" y="0"/>
                  <a:pt x="41170" y="9670"/>
                  <a:pt x="41170" y="21600"/>
                </a:cubicBezTo>
              </a:path>
              <a:path w="41170" h="21600" stroke="0" extrusionOk="0">
                <a:moveTo>
                  <a:pt x="0" y="12457"/>
                </a:moveTo>
                <a:cubicBezTo>
                  <a:pt x="3551" y="4856"/>
                  <a:pt x="11181" y="-1"/>
                  <a:pt x="19570" y="0"/>
                </a:cubicBezTo>
                <a:cubicBezTo>
                  <a:pt x="31499" y="0"/>
                  <a:pt x="41170" y="9670"/>
                  <a:pt x="41170" y="21600"/>
                </a:cubicBezTo>
                <a:lnTo>
                  <a:pt x="19570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37949" name="Object 61"/>
          <p:cNvGraphicFramePr>
            <a:graphicFrameLocks noChangeAspect="1"/>
          </p:cNvGraphicFramePr>
          <p:nvPr/>
        </p:nvGraphicFramePr>
        <p:xfrm>
          <a:off x="5795963" y="4724400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24400"/>
                        <a:ext cx="3175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50" name="Arc 62"/>
          <p:cNvSpPr>
            <a:spLocks/>
          </p:cNvSpPr>
          <p:nvPr/>
        </p:nvSpPr>
        <p:spPr bwMode="auto">
          <a:xfrm>
            <a:off x="850900" y="5449888"/>
            <a:ext cx="484188" cy="671512"/>
          </a:xfrm>
          <a:custGeom>
            <a:avLst/>
            <a:gdLst>
              <a:gd name="T0" fmla="*/ 0 w 24115"/>
              <a:gd name="T1" fmla="*/ 79576 h 28860"/>
              <a:gd name="T2" fmla="*/ 9214931 w 24115"/>
              <a:gd name="T3" fmla="*/ 15624685 h 28860"/>
              <a:gd name="T4" fmla="*/ 1013893 w 24115"/>
              <a:gd name="T5" fmla="*/ 11694151 h 28860"/>
              <a:gd name="T6" fmla="*/ 0 60000 65536"/>
              <a:gd name="T7" fmla="*/ 0 60000 65536"/>
              <a:gd name="T8" fmla="*/ 0 60000 65536"/>
              <a:gd name="T9" fmla="*/ 0 w 24115"/>
              <a:gd name="T10" fmla="*/ 0 h 28860"/>
              <a:gd name="T11" fmla="*/ 24115 w 24115"/>
              <a:gd name="T12" fmla="*/ 28860 h 288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15" h="28860" fill="none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4444" y="0"/>
                  <a:pt x="24115" y="9670"/>
                  <a:pt x="24115" y="21600"/>
                </a:cubicBezTo>
                <a:cubicBezTo>
                  <a:pt x="24115" y="24074"/>
                  <a:pt x="23689" y="26529"/>
                  <a:pt x="22858" y="28860"/>
                </a:cubicBezTo>
              </a:path>
              <a:path w="24115" h="28860" stroke="0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4444" y="0"/>
                  <a:pt x="24115" y="9670"/>
                  <a:pt x="24115" y="21600"/>
                </a:cubicBezTo>
                <a:cubicBezTo>
                  <a:pt x="24115" y="24074"/>
                  <a:pt x="23689" y="26529"/>
                  <a:pt x="22858" y="28860"/>
                </a:cubicBezTo>
                <a:lnTo>
                  <a:pt x="2515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51" name="Oval 63"/>
          <p:cNvSpPr>
            <a:spLocks noChangeArrowheads="1"/>
          </p:cNvSpPr>
          <p:nvPr/>
        </p:nvSpPr>
        <p:spPr bwMode="auto">
          <a:xfrm>
            <a:off x="971550" y="5805488"/>
            <a:ext cx="73025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8" grpId="0" animBg="1"/>
      <p:bldP spid="37911" grpId="0" animBg="1"/>
      <p:bldP spid="37932" grpId="0" animBg="1"/>
      <p:bldP spid="37933" grpId="0" animBg="1"/>
      <p:bldP spid="37934" grpId="0" animBg="1"/>
      <p:bldP spid="37947" grpId="0" animBg="1"/>
      <p:bldP spid="37948" grpId="0" animBg="1"/>
      <p:bldP spid="37950" grpId="0" animBg="1"/>
      <p:bldP spid="379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/>
          <p:cNvSpPr>
            <a:spLocks/>
          </p:cNvSpPr>
          <p:nvPr/>
        </p:nvSpPr>
        <p:spPr bwMode="auto">
          <a:xfrm>
            <a:off x="684213" y="5048250"/>
            <a:ext cx="2592387" cy="792163"/>
          </a:xfrm>
          <a:custGeom>
            <a:avLst/>
            <a:gdLst>
              <a:gd name="T0" fmla="*/ 935037 w 1633"/>
              <a:gd name="T1" fmla="*/ 0 h 499"/>
              <a:gd name="T2" fmla="*/ 2087562 w 1633"/>
              <a:gd name="T3" fmla="*/ 0 h 499"/>
              <a:gd name="T4" fmla="*/ 2592387 w 1633"/>
              <a:gd name="T5" fmla="*/ 431800 h 499"/>
              <a:gd name="T6" fmla="*/ 1655762 w 1633"/>
              <a:gd name="T7" fmla="*/ 792163 h 499"/>
              <a:gd name="T8" fmla="*/ 503237 w 1633"/>
              <a:gd name="T9" fmla="*/ 792163 h 499"/>
              <a:gd name="T10" fmla="*/ 0 w 1633"/>
              <a:gd name="T11" fmla="*/ 360363 h 499"/>
              <a:gd name="T12" fmla="*/ 935037 w 1633"/>
              <a:gd name="T13" fmla="*/ 0 h 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3"/>
              <a:gd name="T22" fmla="*/ 0 h 499"/>
              <a:gd name="T23" fmla="*/ 1633 w 1633"/>
              <a:gd name="T24" fmla="*/ 499 h 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33" h="499">
                <a:moveTo>
                  <a:pt x="589" y="0"/>
                </a:moveTo>
                <a:lnTo>
                  <a:pt x="1315" y="0"/>
                </a:lnTo>
                <a:lnTo>
                  <a:pt x="1633" y="272"/>
                </a:lnTo>
                <a:lnTo>
                  <a:pt x="1043" y="499"/>
                </a:lnTo>
                <a:lnTo>
                  <a:pt x="317" y="499"/>
                </a:lnTo>
                <a:lnTo>
                  <a:pt x="0" y="227"/>
                </a:lnTo>
                <a:lnTo>
                  <a:pt x="589" y="0"/>
                </a:lnTo>
                <a:close/>
              </a:path>
            </a:pathLst>
          </a:custGeom>
          <a:solidFill>
            <a:srgbClr val="CCFFFF"/>
          </a:solidFill>
          <a:ln w="50800" cap="rnd" cmpd="sng">
            <a:noFill/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555" name="Freeform 3"/>
          <p:cNvSpPr>
            <a:spLocks/>
          </p:cNvSpPr>
          <p:nvPr/>
        </p:nvSpPr>
        <p:spPr bwMode="auto">
          <a:xfrm>
            <a:off x="1476375" y="4437063"/>
            <a:ext cx="1727200" cy="1223962"/>
          </a:xfrm>
          <a:custGeom>
            <a:avLst/>
            <a:gdLst>
              <a:gd name="T0" fmla="*/ 0 w 1088"/>
              <a:gd name="T1" fmla="*/ 0 h 771"/>
              <a:gd name="T2" fmla="*/ 1727200 w 1088"/>
              <a:gd name="T3" fmla="*/ 1008062 h 771"/>
              <a:gd name="T4" fmla="*/ 0 w 1088"/>
              <a:gd name="T5" fmla="*/ 1223962 h 771"/>
              <a:gd name="T6" fmla="*/ 0 w 1088"/>
              <a:gd name="T7" fmla="*/ 0 h 771"/>
              <a:gd name="T8" fmla="*/ 0 60000 65536"/>
              <a:gd name="T9" fmla="*/ 0 60000 65536"/>
              <a:gd name="T10" fmla="*/ 0 60000 65536"/>
              <a:gd name="T11" fmla="*/ 0 60000 65536"/>
              <a:gd name="T12" fmla="*/ 0 w 1088"/>
              <a:gd name="T13" fmla="*/ 0 h 771"/>
              <a:gd name="T14" fmla="*/ 1088 w 1088"/>
              <a:gd name="T15" fmla="*/ 771 h 7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8" h="771">
                <a:moveTo>
                  <a:pt x="0" y="0"/>
                </a:moveTo>
                <a:lnTo>
                  <a:pt x="1088" y="635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  <a:ln w="50800" cap="rnd" cmpd="sng">
            <a:noFill/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619250" y="5053013"/>
            <a:ext cx="1152525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339975" y="5484813"/>
            <a:ext cx="935038" cy="361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1187450" y="2997200"/>
            <a:ext cx="647700" cy="287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187450" y="5845175"/>
            <a:ext cx="1152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771775" y="5053013"/>
            <a:ext cx="503238" cy="431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835150" y="2965450"/>
            <a:ext cx="1439863" cy="2519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35150" y="3068638"/>
            <a:ext cx="936625" cy="201612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684213" y="5053013"/>
            <a:ext cx="935037" cy="3619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684213" y="5413375"/>
            <a:ext cx="503237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1619250" y="2997200"/>
            <a:ext cx="215900" cy="20875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684213" y="2965450"/>
            <a:ext cx="1150937" cy="2447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323850" y="217488"/>
            <a:ext cx="8459788" cy="763587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11188" y="331788"/>
            <a:ext cx="800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sk-SK" sz="2400" b="1">
                <a:solidFill>
                  <a:srgbClr val="000066"/>
                </a:solidFill>
                <a:latin typeface="Arial" charset="0"/>
              </a:rPr>
              <a:t>Vypočítajte uhol priamky p =  CM, s rovinou podstavy </a:t>
            </a:r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932363" y="331788"/>
            <a:ext cx="6477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76225" y="1335088"/>
            <a:ext cx="2357438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00"/>
                </a:solidFill>
                <a:latin typeface="Arial" charset="0"/>
              </a:rPr>
              <a:t>Pravidelný 6-boký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619250" y="5911850"/>
            <a:ext cx="325438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00"/>
                </a:solidFill>
                <a:latin typeface="Arial" charset="0"/>
              </a:rPr>
              <a:t>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385763" y="1839913"/>
            <a:ext cx="895350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00"/>
                </a:solidFill>
                <a:latin typeface="Arial" charset="0"/>
              </a:rPr>
              <a:t>v = 10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019175" y="5864225"/>
            <a:ext cx="3365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243138" y="5864225"/>
            <a:ext cx="3365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214688" y="5046663"/>
            <a:ext cx="3492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2278063" y="4581525"/>
            <a:ext cx="3492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1595438" y="4640263"/>
            <a:ext cx="3365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95288" y="5289550"/>
            <a:ext cx="3238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1811338" y="2697163"/>
            <a:ext cx="3365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V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95288" y="2349500"/>
            <a:ext cx="172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FF3300"/>
                </a:solidFill>
                <a:latin typeface="Arial" charset="0"/>
              </a:rPr>
              <a:t>M </a:t>
            </a:r>
            <a:r>
              <a:rPr lang="sk-SK" sz="2000">
                <a:solidFill>
                  <a:srgbClr val="FF3300"/>
                </a:solidFill>
                <a:latin typeface="Arial" charset="0"/>
              </a:rPr>
              <a:t>= </a:t>
            </a:r>
            <a:r>
              <a:rPr lang="sk-SK" sz="2000" b="1">
                <a:solidFill>
                  <a:srgbClr val="FF3300"/>
                </a:solidFill>
                <a:latin typeface="Arial" charset="0"/>
              </a:rPr>
              <a:t>stred AV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1081088" y="4327525"/>
            <a:ext cx="395287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3203575" y="5445125"/>
            <a:ext cx="863600" cy="504825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468313" y="3860800"/>
            <a:ext cx="1008062" cy="576263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3656013" y="5805488"/>
            <a:ext cx="339725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99"/>
                </a:solidFill>
                <a:latin typeface="Arial" charset="0"/>
              </a:rPr>
              <a:t>p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3871913" y="4868863"/>
            <a:ext cx="339725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FF3399"/>
                </a:solidFill>
                <a:latin typeface="Arial" charset="0"/>
              </a:rPr>
              <a:t>p</a:t>
            </a:r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140200" y="5006975"/>
            <a:ext cx="1588" cy="77788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109" name="Line 35"/>
          <p:cNvSpPr>
            <a:spLocks noChangeShapeType="1"/>
          </p:cNvSpPr>
          <p:nvPr/>
        </p:nvSpPr>
        <p:spPr bwMode="auto">
          <a:xfrm>
            <a:off x="1187450" y="5876925"/>
            <a:ext cx="0" cy="0"/>
          </a:xfrm>
          <a:prstGeom prst="line">
            <a:avLst/>
          </a:prstGeom>
          <a:noFill/>
          <a:ln w="50800" cap="rnd">
            <a:solidFill>
              <a:srgbClr val="0099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>
            <a:off x="1476375" y="4510088"/>
            <a:ext cx="0" cy="115093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900113" y="5302250"/>
            <a:ext cx="395287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>
            <a:off x="1241425" y="5380038"/>
            <a:ext cx="0" cy="71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5292725" y="1412875"/>
            <a:ext cx="3441700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Uhol vypočítame z</a:t>
            </a:r>
            <a:r>
              <a:rPr lang="sk-SK" sz="20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 M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¢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CM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6080125" y="2066925"/>
            <a:ext cx="171450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|MM</a:t>
            </a:r>
            <a:r>
              <a:rPr lang="sk-SK" b="1">
                <a:solidFill>
                  <a:srgbClr val="000000"/>
                </a:solidFill>
                <a:latin typeface="Symbol" pitchFamily="18" charset="2"/>
              </a:rPr>
              <a:t>¢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| = v/2 = 5</a:t>
            </a:r>
            <a:endParaRPr lang="sk-SK" b="1">
              <a:solidFill>
                <a:srgbClr val="000000"/>
              </a:solidFill>
              <a:latin typeface="Symbol" pitchFamily="18" charset="2"/>
            </a:endParaRPr>
          </a:p>
        </p:txBody>
      </p:sp>
      <p:sp>
        <p:nvSpPr>
          <p:cNvPr id="3115" name="Line 41"/>
          <p:cNvSpPr>
            <a:spLocks noChangeShapeType="1"/>
          </p:cNvSpPr>
          <p:nvPr/>
        </p:nvSpPr>
        <p:spPr bwMode="auto">
          <a:xfrm>
            <a:off x="684213" y="5445125"/>
            <a:ext cx="0" cy="0"/>
          </a:xfrm>
          <a:prstGeom prst="line">
            <a:avLst/>
          </a:prstGeom>
          <a:noFill/>
          <a:ln w="50800" cap="rnd">
            <a:solidFill>
              <a:srgbClr val="0099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1763713" y="5105400"/>
            <a:ext cx="3365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23595" name="Freeform 43"/>
          <p:cNvSpPr>
            <a:spLocks/>
          </p:cNvSpPr>
          <p:nvPr/>
        </p:nvSpPr>
        <p:spPr bwMode="auto">
          <a:xfrm>
            <a:off x="5146675" y="3725863"/>
            <a:ext cx="3097213" cy="863600"/>
          </a:xfrm>
          <a:custGeom>
            <a:avLst/>
            <a:gdLst>
              <a:gd name="T0" fmla="*/ 952787 w 1180"/>
              <a:gd name="T1" fmla="*/ 0 h 182"/>
              <a:gd name="T2" fmla="*/ 3097213 w 1180"/>
              <a:gd name="T3" fmla="*/ 0 h 182"/>
              <a:gd name="T4" fmla="*/ 0 w 1180"/>
              <a:gd name="T5" fmla="*/ 863600 h 182"/>
              <a:gd name="T6" fmla="*/ 952787 w 1180"/>
              <a:gd name="T7" fmla="*/ 0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1180"/>
              <a:gd name="T13" fmla="*/ 0 h 182"/>
              <a:gd name="T14" fmla="*/ 1180 w 1180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0" h="182">
                <a:moveTo>
                  <a:pt x="363" y="0"/>
                </a:moveTo>
                <a:lnTo>
                  <a:pt x="1180" y="0"/>
                </a:lnTo>
                <a:lnTo>
                  <a:pt x="0" y="182"/>
                </a:lnTo>
                <a:lnTo>
                  <a:pt x="363" y="0"/>
                </a:lnTo>
                <a:close/>
              </a:path>
            </a:pathLst>
          </a:custGeom>
          <a:solidFill>
            <a:srgbClr val="00CCFF"/>
          </a:solidFill>
          <a:ln w="50800" cap="flat" cmpd="sng">
            <a:noFill/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5699125" y="3430588"/>
            <a:ext cx="3365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8172450" y="3581400"/>
            <a:ext cx="3492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4932363" y="4583113"/>
            <a:ext cx="43180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M</a:t>
            </a:r>
            <a:r>
              <a:rPr lang="sk-SK">
                <a:solidFill>
                  <a:srgbClr val="000000"/>
                </a:solidFill>
                <a:latin typeface="Symbol" pitchFamily="18" charset="2"/>
              </a:rPr>
              <a:t>¢</a:t>
            </a:r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6864350" y="3359150"/>
            <a:ext cx="3111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23600" name="Text Box 48"/>
          <p:cNvSpPr txBox="1">
            <a:spLocks noChangeArrowheads="1"/>
          </p:cNvSpPr>
          <p:nvPr/>
        </p:nvSpPr>
        <p:spPr bwMode="auto">
          <a:xfrm>
            <a:off x="5353050" y="3817938"/>
            <a:ext cx="3111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graphicFrame>
        <p:nvGraphicFramePr>
          <p:cNvPr id="23601" name="Object 49"/>
          <p:cNvGraphicFramePr>
            <a:graphicFrameLocks noChangeAspect="1"/>
          </p:cNvGraphicFramePr>
          <p:nvPr/>
        </p:nvGraphicFramePr>
        <p:xfrm>
          <a:off x="5969000" y="3725863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39680" imgH="139680" progId="Equation.3">
                  <p:embed/>
                </p:oleObj>
              </mc:Choice>
              <mc:Fallback>
                <p:oleObj name="Equation" r:id="rId3" imgW="139680" imgH="1396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725863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2" name="Arc 50"/>
          <p:cNvSpPr>
            <a:spLocks/>
          </p:cNvSpPr>
          <p:nvPr/>
        </p:nvSpPr>
        <p:spPr bwMode="auto">
          <a:xfrm rot="7306197">
            <a:off x="5817394" y="3653631"/>
            <a:ext cx="698500" cy="554038"/>
          </a:xfrm>
          <a:custGeom>
            <a:avLst/>
            <a:gdLst>
              <a:gd name="T0" fmla="*/ 0 w 21600"/>
              <a:gd name="T1" fmla="*/ 0 h 21600"/>
              <a:gd name="T2" fmla="*/ 22588067 w 21600"/>
              <a:gd name="T3" fmla="*/ 14211025 h 21600"/>
              <a:gd name="T4" fmla="*/ 0 w 21600"/>
              <a:gd name="T5" fmla="*/ 1421102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3603" name="Object 51"/>
          <p:cNvGraphicFramePr>
            <a:graphicFrameLocks noChangeAspect="1"/>
          </p:cNvGraphicFramePr>
          <p:nvPr/>
        </p:nvGraphicFramePr>
        <p:xfrm>
          <a:off x="7121525" y="4325938"/>
          <a:ext cx="3571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139680" imgH="139680" progId="Equation.3">
                  <p:embed/>
                </p:oleObj>
              </mc:Choice>
              <mc:Fallback>
                <p:oleObj name="Equation" r:id="rId5" imgW="139680" imgH="1396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4325938"/>
                        <a:ext cx="3571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7451725" y="4292600"/>
            <a:ext cx="927100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>
                <a:solidFill>
                  <a:srgbClr val="000000"/>
                </a:solidFill>
                <a:latin typeface="Arial" charset="0"/>
              </a:rPr>
              <a:t>= 120°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5281613" y="2495550"/>
            <a:ext cx="317500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|M</a:t>
            </a:r>
            <a:r>
              <a:rPr lang="sk-SK" b="1">
                <a:solidFill>
                  <a:srgbClr val="000000"/>
                </a:solidFill>
                <a:latin typeface="Symbol" pitchFamily="18" charset="2"/>
              </a:rPr>
              <a:t>¢ 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C| vypočítame z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 M</a:t>
            </a:r>
            <a:r>
              <a:rPr lang="sk-SK" b="1">
                <a:solidFill>
                  <a:srgbClr val="000000"/>
                </a:solidFill>
                <a:latin typeface="Symbol" pitchFamily="18" charset="2"/>
              </a:rPr>
              <a:t>¢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CS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5595938" y="2998788"/>
            <a:ext cx="20002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Kosínusová veta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5868988" y="5807075"/>
            <a:ext cx="2016125" cy="574675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5802313" y="5861050"/>
            <a:ext cx="2011362" cy="457200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rgbClr val="FF3300"/>
                </a:solidFill>
                <a:latin typeface="Symbol" pitchFamily="18" charset="2"/>
              </a:rPr>
              <a:t>j  = 32°12¢</a:t>
            </a:r>
            <a:endParaRPr lang="sk-SK">
              <a:latin typeface="Arial" charset="0"/>
            </a:endParaRP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5148263" y="5192713"/>
            <a:ext cx="3441700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Uhol vypočítame z</a:t>
            </a:r>
            <a:r>
              <a:rPr lang="sk-SK" sz="20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 M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¢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CM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23610" name="Freeform 58"/>
          <p:cNvSpPr>
            <a:spLocks/>
          </p:cNvSpPr>
          <p:nvPr/>
        </p:nvSpPr>
        <p:spPr bwMode="auto">
          <a:xfrm>
            <a:off x="1547813" y="5434013"/>
            <a:ext cx="1655762" cy="215900"/>
          </a:xfrm>
          <a:custGeom>
            <a:avLst/>
            <a:gdLst>
              <a:gd name="T0" fmla="*/ 431800 w 1043"/>
              <a:gd name="T1" fmla="*/ 0 h 136"/>
              <a:gd name="T2" fmla="*/ 1655762 w 1043"/>
              <a:gd name="T3" fmla="*/ 0 h 136"/>
              <a:gd name="T4" fmla="*/ 0 w 1043"/>
              <a:gd name="T5" fmla="*/ 215900 h 136"/>
              <a:gd name="T6" fmla="*/ 431800 w 1043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136"/>
              <a:gd name="T14" fmla="*/ 1043 w 1043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136">
                <a:moveTo>
                  <a:pt x="272" y="0"/>
                </a:moveTo>
                <a:lnTo>
                  <a:pt x="1043" y="0"/>
                </a:lnTo>
                <a:lnTo>
                  <a:pt x="0" y="136"/>
                </a:lnTo>
                <a:lnTo>
                  <a:pt x="272" y="0"/>
                </a:lnTo>
                <a:close/>
              </a:path>
            </a:pathLst>
          </a:custGeom>
          <a:solidFill>
            <a:srgbClr val="00CCFF"/>
          </a:solidFill>
          <a:ln w="5080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3611" name="Line 59"/>
          <p:cNvSpPr>
            <a:spLocks noChangeShapeType="1"/>
          </p:cNvSpPr>
          <p:nvPr/>
        </p:nvSpPr>
        <p:spPr bwMode="auto">
          <a:xfrm flipV="1">
            <a:off x="1187450" y="5013325"/>
            <a:ext cx="1584325" cy="7921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2" name="Line 60"/>
          <p:cNvSpPr>
            <a:spLocks noChangeShapeType="1"/>
          </p:cNvSpPr>
          <p:nvPr/>
        </p:nvSpPr>
        <p:spPr bwMode="auto">
          <a:xfrm>
            <a:off x="684213" y="5408613"/>
            <a:ext cx="251936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3" name="Line 61"/>
          <p:cNvSpPr>
            <a:spLocks noChangeShapeType="1"/>
          </p:cNvSpPr>
          <p:nvPr/>
        </p:nvSpPr>
        <p:spPr bwMode="auto">
          <a:xfrm flipV="1">
            <a:off x="1476375" y="5445125"/>
            <a:ext cx="1727200" cy="215900"/>
          </a:xfrm>
          <a:prstGeom prst="line">
            <a:avLst/>
          </a:prstGeom>
          <a:noFill/>
          <a:ln w="50800">
            <a:solidFill>
              <a:srgbClr val="FF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1401763" y="5546725"/>
            <a:ext cx="165100" cy="187325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1476375" y="4437063"/>
            <a:ext cx="1727200" cy="1008062"/>
          </a:xfrm>
          <a:prstGeom prst="line">
            <a:avLst/>
          </a:prstGeom>
          <a:noFill/>
          <a:ln w="50800">
            <a:solidFill>
              <a:srgbClr val="FF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 flipV="1">
            <a:off x="3203575" y="5300663"/>
            <a:ext cx="1079500" cy="144462"/>
          </a:xfrm>
          <a:prstGeom prst="line">
            <a:avLst/>
          </a:prstGeom>
          <a:noFill/>
          <a:ln w="50800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7" name="Oval 65"/>
          <p:cNvSpPr>
            <a:spLocks noChangeArrowheads="1"/>
          </p:cNvSpPr>
          <p:nvPr/>
        </p:nvSpPr>
        <p:spPr bwMode="auto">
          <a:xfrm>
            <a:off x="1401763" y="4365625"/>
            <a:ext cx="165100" cy="187325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>
            <a:off x="1835150" y="2965450"/>
            <a:ext cx="504825" cy="2879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2547938" y="5059363"/>
            <a:ext cx="368300" cy="457200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000000"/>
                </a:solidFill>
                <a:latin typeface="Symbol" pitchFamily="18" charset="2"/>
              </a:rPr>
              <a:t>j</a:t>
            </a:r>
            <a:endParaRPr 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620" name="Arc 68"/>
          <p:cNvSpPr>
            <a:spLocks/>
          </p:cNvSpPr>
          <p:nvPr/>
        </p:nvSpPr>
        <p:spPr bwMode="auto">
          <a:xfrm rot="-6295664">
            <a:off x="2434432" y="5164931"/>
            <a:ext cx="336550" cy="338137"/>
          </a:xfrm>
          <a:custGeom>
            <a:avLst/>
            <a:gdLst>
              <a:gd name="T0" fmla="*/ 0 w 21560"/>
              <a:gd name="T1" fmla="*/ 0 h 21600"/>
              <a:gd name="T2" fmla="*/ 5253521 w 21560"/>
              <a:gd name="T3" fmla="*/ 4972086 h 21600"/>
              <a:gd name="T4" fmla="*/ 0 w 21560"/>
              <a:gd name="T5" fmla="*/ 5293363 h 21600"/>
              <a:gd name="T6" fmla="*/ 0 60000 65536"/>
              <a:gd name="T7" fmla="*/ 0 60000 65536"/>
              <a:gd name="T8" fmla="*/ 0 60000 65536"/>
              <a:gd name="T9" fmla="*/ 0 w 21560"/>
              <a:gd name="T10" fmla="*/ 0 h 21600"/>
              <a:gd name="T11" fmla="*/ 21560 w 2156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0" h="21600" fill="none" extrusionOk="0">
                <a:moveTo>
                  <a:pt x="-1" y="0"/>
                </a:moveTo>
                <a:cubicBezTo>
                  <a:pt x="11420" y="0"/>
                  <a:pt x="20867" y="8889"/>
                  <a:pt x="21560" y="20288"/>
                </a:cubicBezTo>
              </a:path>
              <a:path w="21560" h="21600" stroke="0" extrusionOk="0">
                <a:moveTo>
                  <a:pt x="-1" y="0"/>
                </a:moveTo>
                <a:cubicBezTo>
                  <a:pt x="11420" y="0"/>
                  <a:pt x="20867" y="8889"/>
                  <a:pt x="21560" y="20288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622" name="Text Box 70"/>
          <p:cNvSpPr txBox="1">
            <a:spLocks noChangeArrowheads="1"/>
          </p:cNvSpPr>
          <p:nvPr/>
        </p:nvSpPr>
        <p:spPr bwMode="auto">
          <a:xfrm>
            <a:off x="8440738" y="6180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20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20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/>
      <p:bldP spid="23569" grpId="0" animBg="1"/>
      <p:bldP spid="23570" grpId="0"/>
      <p:bldP spid="23571" grpId="0"/>
      <p:bldP spid="23572" grpId="0"/>
      <p:bldP spid="23573" grpId="0"/>
      <p:bldP spid="23574" grpId="0"/>
      <p:bldP spid="23575" grpId="0"/>
      <p:bldP spid="23576" grpId="0"/>
      <p:bldP spid="23577" grpId="0"/>
      <p:bldP spid="23578" grpId="0"/>
      <p:bldP spid="23579" grpId="0"/>
      <p:bldP spid="23580" grpId="0"/>
      <p:bldP spid="23581" grpId="0"/>
      <p:bldP spid="23582" grpId="0" animBg="1"/>
      <p:bldP spid="23583" grpId="0" animBg="1"/>
      <p:bldP spid="23584" grpId="0"/>
      <p:bldP spid="23585" grpId="0"/>
      <p:bldP spid="23586" grpId="0" animBg="1"/>
      <p:bldP spid="23588" grpId="0" animBg="1"/>
      <p:bldP spid="23590" grpId="0" animBg="1"/>
      <p:bldP spid="23591" grpId="0"/>
      <p:bldP spid="23592" grpId="0"/>
      <p:bldP spid="23594" grpId="0"/>
      <p:bldP spid="23595" grpId="0" animBg="1"/>
      <p:bldP spid="23596" grpId="0"/>
      <p:bldP spid="23597" grpId="0"/>
      <p:bldP spid="23598" grpId="0"/>
      <p:bldP spid="23599" grpId="0"/>
      <p:bldP spid="23600" grpId="0"/>
      <p:bldP spid="23602" grpId="0" animBg="1"/>
      <p:bldP spid="23604" grpId="0"/>
      <p:bldP spid="23605" grpId="0"/>
      <p:bldP spid="23606" grpId="0"/>
      <p:bldP spid="23607" grpId="0" animBg="1"/>
      <p:bldP spid="23608" grpId="0"/>
      <p:bldP spid="23609" grpId="0"/>
      <p:bldP spid="23610" grpId="0" animBg="1"/>
      <p:bldP spid="23611" grpId="0" animBg="1"/>
      <p:bldP spid="23612" grpId="0" animBg="1"/>
      <p:bldP spid="23613" grpId="0" animBg="1"/>
      <p:bldP spid="23614" grpId="0" animBg="1"/>
      <p:bldP spid="23615" grpId="0" animBg="1"/>
      <p:bldP spid="23616" grpId="0" animBg="1"/>
      <p:bldP spid="23617" grpId="0" animBg="1"/>
      <p:bldP spid="23618" grpId="0" animBg="1"/>
      <p:bldP spid="23619" grpId="0"/>
      <p:bldP spid="23620" grpId="0" animBg="1"/>
      <p:bldP spid="236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Line 3"/>
          <p:cNvSpPr>
            <a:spLocks noChangeShapeType="1"/>
          </p:cNvSpPr>
          <p:nvPr/>
        </p:nvSpPr>
        <p:spPr bwMode="auto">
          <a:xfrm flipV="1">
            <a:off x="6084888" y="260350"/>
            <a:ext cx="2016125" cy="597852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68313" y="62372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156325" y="62372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339975" y="43656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101013" y="3333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95288" y="17732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268538" y="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827088" y="260350"/>
            <a:ext cx="7273925" cy="5976938"/>
            <a:chOff x="6659" y="4611"/>
            <a:chExt cx="2593" cy="2304"/>
          </a:xfrm>
        </p:grpSpPr>
        <p:sp>
          <p:nvSpPr>
            <p:cNvPr id="4119" name="Line 1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120" name="Group 1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121" name="Rectangle 1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2" name="Line 1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3" name="Line 1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4" name="Line 1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5" name="Line 1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6" name="Line 1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7" name="Line 1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128" name="Line 2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107" name="Text Box 21"/>
          <p:cNvSpPr txBox="1">
            <a:spLocks noChangeArrowheads="1"/>
          </p:cNvSpPr>
          <p:nvPr/>
        </p:nvSpPr>
        <p:spPr bwMode="auto">
          <a:xfrm>
            <a:off x="8101013" y="479742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108" name="Text Box 23"/>
          <p:cNvSpPr txBox="1">
            <a:spLocks noChangeArrowheads="1"/>
          </p:cNvSpPr>
          <p:nvPr/>
        </p:nvSpPr>
        <p:spPr bwMode="auto">
          <a:xfrm>
            <a:off x="6084888" y="1773238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6084888" y="4724400"/>
            <a:ext cx="2016125" cy="1512888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V="1">
            <a:off x="827088" y="260350"/>
            <a:ext cx="2016125" cy="1512888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H="1" flipV="1">
            <a:off x="827088" y="1773238"/>
            <a:ext cx="5257800" cy="4464050"/>
          </a:xfrm>
          <a:prstGeom prst="line">
            <a:avLst/>
          </a:prstGeom>
          <a:noFill/>
          <a:ln w="476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 flipH="1" flipV="1">
            <a:off x="2843213" y="260350"/>
            <a:ext cx="5257800" cy="4464050"/>
          </a:xfrm>
          <a:prstGeom prst="line">
            <a:avLst/>
          </a:prstGeom>
          <a:noFill/>
          <a:ln w="476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36" name="Arc 28"/>
          <p:cNvSpPr>
            <a:spLocks/>
          </p:cNvSpPr>
          <p:nvPr/>
        </p:nvSpPr>
        <p:spPr bwMode="auto">
          <a:xfrm rot="-1507848">
            <a:off x="5873750" y="4914900"/>
            <a:ext cx="604838" cy="441325"/>
          </a:xfrm>
          <a:custGeom>
            <a:avLst/>
            <a:gdLst>
              <a:gd name="T0" fmla="*/ 0 w 35951"/>
              <a:gd name="T1" fmla="*/ 2938877 h 21600"/>
              <a:gd name="T2" fmla="*/ 10175767 w 35951"/>
              <a:gd name="T3" fmla="*/ 5606830 h 21600"/>
              <a:gd name="T4" fmla="*/ 4515987 w 35951"/>
              <a:gd name="T5" fmla="*/ 9017025 h 21600"/>
              <a:gd name="T6" fmla="*/ 0 60000 65536"/>
              <a:gd name="T7" fmla="*/ 0 60000 65536"/>
              <a:gd name="T8" fmla="*/ 0 60000 65536"/>
              <a:gd name="T9" fmla="*/ 0 w 35951"/>
              <a:gd name="T10" fmla="*/ 0 h 21600"/>
              <a:gd name="T11" fmla="*/ 35951 w 3595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51" h="21600" fill="none" extrusionOk="0">
                <a:moveTo>
                  <a:pt x="-1" y="7039"/>
                </a:moveTo>
                <a:cubicBezTo>
                  <a:pt x="4092" y="2555"/>
                  <a:pt x="9883" y="-1"/>
                  <a:pt x="15955" y="0"/>
                </a:cubicBezTo>
                <a:cubicBezTo>
                  <a:pt x="24729" y="0"/>
                  <a:pt x="32632" y="5308"/>
                  <a:pt x="35950" y="13431"/>
                </a:cubicBezTo>
              </a:path>
              <a:path w="35951" h="21600" stroke="0" extrusionOk="0">
                <a:moveTo>
                  <a:pt x="-1" y="7039"/>
                </a:moveTo>
                <a:cubicBezTo>
                  <a:pt x="4092" y="2555"/>
                  <a:pt x="9883" y="-1"/>
                  <a:pt x="15955" y="0"/>
                </a:cubicBezTo>
                <a:cubicBezTo>
                  <a:pt x="24729" y="0"/>
                  <a:pt x="32632" y="5308"/>
                  <a:pt x="35950" y="13431"/>
                </a:cubicBezTo>
                <a:lnTo>
                  <a:pt x="15955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6084888" y="5013325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013325"/>
                        <a:ext cx="3175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Arc 30"/>
          <p:cNvSpPr>
            <a:spLocks/>
          </p:cNvSpPr>
          <p:nvPr/>
        </p:nvSpPr>
        <p:spPr bwMode="auto">
          <a:xfrm rot="983372">
            <a:off x="5634038" y="2227263"/>
            <a:ext cx="482600" cy="606425"/>
          </a:xfrm>
          <a:custGeom>
            <a:avLst/>
            <a:gdLst>
              <a:gd name="T0" fmla="*/ 0 w 24115"/>
              <a:gd name="T1" fmla="*/ 79611 h 26059"/>
              <a:gd name="T2" fmla="*/ 9471767 w 24115"/>
              <a:gd name="T3" fmla="*/ 14112258 h 26059"/>
              <a:gd name="T4" fmla="*/ 1007246 w 24115"/>
              <a:gd name="T5" fmla="*/ 11697493 h 26059"/>
              <a:gd name="T6" fmla="*/ 0 60000 65536"/>
              <a:gd name="T7" fmla="*/ 0 60000 65536"/>
              <a:gd name="T8" fmla="*/ 0 60000 65536"/>
              <a:gd name="T9" fmla="*/ 0 w 24115"/>
              <a:gd name="T10" fmla="*/ 0 h 26059"/>
              <a:gd name="T11" fmla="*/ 24115 w 24115"/>
              <a:gd name="T12" fmla="*/ 26059 h 26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15" h="26059" fill="none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4444" y="0"/>
                  <a:pt x="24115" y="9670"/>
                  <a:pt x="24115" y="21600"/>
                </a:cubicBezTo>
                <a:cubicBezTo>
                  <a:pt x="24115" y="23098"/>
                  <a:pt x="23959" y="24592"/>
                  <a:pt x="23649" y="26058"/>
                </a:cubicBezTo>
              </a:path>
              <a:path w="24115" h="26059" stroke="0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4444" y="0"/>
                  <a:pt x="24115" y="9670"/>
                  <a:pt x="24115" y="21600"/>
                </a:cubicBezTo>
                <a:cubicBezTo>
                  <a:pt x="24115" y="23098"/>
                  <a:pt x="23959" y="24592"/>
                  <a:pt x="23649" y="26058"/>
                </a:cubicBezTo>
                <a:lnTo>
                  <a:pt x="2515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795963" y="2492375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V="1">
            <a:off x="5364163" y="260350"/>
            <a:ext cx="2736850" cy="2232025"/>
          </a:xfrm>
          <a:prstGeom prst="line">
            <a:avLst/>
          </a:prstGeom>
          <a:noFill/>
          <a:ln w="50800">
            <a:solidFill>
              <a:srgbClr val="FF3399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4932363" y="25654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</a:rPr>
              <a:t>G</a:t>
            </a:r>
            <a:r>
              <a:rPr lang="sk-SK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H="1" flipV="1">
            <a:off x="5435600" y="2420938"/>
            <a:ext cx="649288" cy="3816350"/>
          </a:xfrm>
          <a:prstGeom prst="line">
            <a:avLst/>
          </a:prstGeom>
          <a:noFill/>
          <a:ln w="412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8" grpId="0" animBg="1"/>
      <p:bldP spid="43039" grpId="0" animBg="1"/>
      <p:bldP spid="43040" grpId="0" animBg="1"/>
      <p:bldP spid="43042" grpId="0"/>
      <p:bldP spid="430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k-SK" b="1">
                <a:solidFill>
                  <a:schemeClr val="bg1"/>
                </a:solidFill>
              </a:rPr>
              <a:t>Konštrukcia daného uhla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73238"/>
            <a:ext cx="3097213" cy="3598862"/>
          </a:xfrm>
        </p:spPr>
        <p:txBody>
          <a:bodyPr/>
          <a:lstStyle/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Rovina DCG</a:t>
            </a: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Priamka HC</a:t>
            </a: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Priamka GG</a:t>
            </a:r>
            <a:r>
              <a:rPr lang="sk-SK" sz="2600" baseline="-25000">
                <a:solidFill>
                  <a:srgbClr val="000000"/>
                </a:solidFill>
              </a:rPr>
              <a:t>1</a:t>
            </a:r>
            <a:endParaRPr lang="sk-SK" sz="26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Rovina CHE</a:t>
            </a: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r>
              <a:rPr lang="sk-SK" sz="2600">
                <a:solidFill>
                  <a:srgbClr val="000000"/>
                </a:solidFill>
              </a:rPr>
              <a:t>Priamka BG a BG</a:t>
            </a:r>
            <a:r>
              <a:rPr lang="sk-SK" sz="2600" baseline="-25000">
                <a:solidFill>
                  <a:srgbClr val="000000"/>
                </a:solidFill>
              </a:rPr>
              <a:t>1</a:t>
            </a:r>
            <a:endParaRPr lang="sk-SK" sz="26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endParaRPr lang="sk-SK" sz="2600" baseline="-250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endParaRPr lang="sk-SK" sz="2800" baseline="-250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endParaRPr lang="sk-SK" sz="2800">
              <a:solidFill>
                <a:srgbClr val="000000"/>
              </a:solidFill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003800" y="1773238"/>
            <a:ext cx="3744913" cy="273526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003800" y="1773238"/>
            <a:ext cx="3744913" cy="2735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7164388" y="4508500"/>
            <a:ext cx="1584325" cy="19446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H="1">
            <a:off x="7308850" y="1773238"/>
            <a:ext cx="1439863" cy="17272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3419475" y="1773238"/>
            <a:ext cx="1584325" cy="1943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419475" y="3716338"/>
            <a:ext cx="3744913" cy="2735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7164388" y="3500438"/>
            <a:ext cx="144462" cy="3024187"/>
          </a:xfrm>
          <a:prstGeom prst="line">
            <a:avLst/>
          </a:prstGeom>
          <a:noFill/>
          <a:ln w="412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7164388" y="1773238"/>
            <a:ext cx="1584325" cy="467995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6804025" y="3357563"/>
            <a:ext cx="461963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G1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4643438" y="4221163"/>
            <a:ext cx="339725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4502150" y="1412875"/>
            <a:ext cx="338138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8677275" y="1412875"/>
            <a:ext cx="336550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8813800" y="4292600"/>
            <a:ext cx="320675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7165975" y="6308725"/>
            <a:ext cx="319088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132138" y="3429000"/>
            <a:ext cx="312737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4056" name="Arc 24"/>
          <p:cNvSpPr>
            <a:spLocks/>
          </p:cNvSpPr>
          <p:nvPr/>
        </p:nvSpPr>
        <p:spPr bwMode="auto">
          <a:xfrm rot="-1507848">
            <a:off x="7267575" y="5251450"/>
            <a:ext cx="384175" cy="441325"/>
          </a:xfrm>
          <a:custGeom>
            <a:avLst/>
            <a:gdLst>
              <a:gd name="T0" fmla="*/ 0 w 22968"/>
              <a:gd name="T1" fmla="*/ 2542297 h 21600"/>
              <a:gd name="T2" fmla="*/ 6425916 w 22968"/>
              <a:gd name="T3" fmla="*/ 630359 h 21600"/>
              <a:gd name="T4" fmla="*/ 4205886 w 22968"/>
              <a:gd name="T5" fmla="*/ 9017025 h 21600"/>
              <a:gd name="T6" fmla="*/ 0 60000 65536"/>
              <a:gd name="T7" fmla="*/ 0 60000 65536"/>
              <a:gd name="T8" fmla="*/ 0 60000 65536"/>
              <a:gd name="T9" fmla="*/ 0 w 22968"/>
              <a:gd name="T10" fmla="*/ 0 h 21600"/>
              <a:gd name="T11" fmla="*/ 22968 w 2296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68" h="21600" fill="none" extrusionOk="0">
                <a:moveTo>
                  <a:pt x="-1" y="6089"/>
                </a:moveTo>
                <a:cubicBezTo>
                  <a:pt x="4029" y="2184"/>
                  <a:pt x="9421" y="-1"/>
                  <a:pt x="15033" y="0"/>
                </a:cubicBezTo>
                <a:cubicBezTo>
                  <a:pt x="17749" y="0"/>
                  <a:pt x="20441" y="512"/>
                  <a:pt x="22967" y="1510"/>
                </a:cubicBezTo>
              </a:path>
              <a:path w="22968" h="21600" stroke="0" extrusionOk="0">
                <a:moveTo>
                  <a:pt x="-1" y="6089"/>
                </a:moveTo>
                <a:cubicBezTo>
                  <a:pt x="4029" y="2184"/>
                  <a:pt x="9421" y="-1"/>
                  <a:pt x="15033" y="0"/>
                </a:cubicBezTo>
                <a:cubicBezTo>
                  <a:pt x="17749" y="0"/>
                  <a:pt x="20441" y="512"/>
                  <a:pt x="22967" y="1510"/>
                </a:cubicBezTo>
                <a:lnTo>
                  <a:pt x="15033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44057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7235825" y="5445125"/>
          <a:ext cx="2444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445125"/>
                        <a:ext cx="2444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9" name="Arc 27"/>
          <p:cNvSpPr>
            <a:spLocks/>
          </p:cNvSpPr>
          <p:nvPr/>
        </p:nvSpPr>
        <p:spPr bwMode="auto">
          <a:xfrm rot="-1747050">
            <a:off x="7092950" y="3068638"/>
            <a:ext cx="434975" cy="503237"/>
          </a:xfrm>
          <a:custGeom>
            <a:avLst/>
            <a:gdLst>
              <a:gd name="T0" fmla="*/ 0 w 21663"/>
              <a:gd name="T1" fmla="*/ 79796 h 21600"/>
              <a:gd name="T2" fmla="*/ 8733935 w 21663"/>
              <a:gd name="T3" fmla="*/ 6298617 h 21600"/>
              <a:gd name="T4" fmla="*/ 1013978 w 21663"/>
              <a:gd name="T5" fmla="*/ 11724419 h 21600"/>
              <a:gd name="T6" fmla="*/ 0 60000 65536"/>
              <a:gd name="T7" fmla="*/ 0 60000 65536"/>
              <a:gd name="T8" fmla="*/ 0 60000 65536"/>
              <a:gd name="T9" fmla="*/ 0 w 21663"/>
              <a:gd name="T10" fmla="*/ 0 h 21600"/>
              <a:gd name="T11" fmla="*/ 21663 w 2166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63" h="21600" fill="none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0560" y="0"/>
                  <a:pt x="17939" y="4471"/>
                  <a:pt x="21662" y="11604"/>
                </a:cubicBezTo>
              </a:path>
              <a:path w="21663" h="21600" stroke="0" extrusionOk="0">
                <a:moveTo>
                  <a:pt x="-1" y="146"/>
                </a:moveTo>
                <a:cubicBezTo>
                  <a:pt x="834" y="49"/>
                  <a:pt x="1674" y="-1"/>
                  <a:pt x="2515" y="0"/>
                </a:cubicBezTo>
                <a:cubicBezTo>
                  <a:pt x="10560" y="0"/>
                  <a:pt x="17939" y="4471"/>
                  <a:pt x="21662" y="11604"/>
                </a:cubicBezTo>
                <a:lnTo>
                  <a:pt x="2515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4060" name="Oval 28"/>
          <p:cNvSpPr>
            <a:spLocks noChangeArrowheads="1"/>
          </p:cNvSpPr>
          <p:nvPr/>
        </p:nvSpPr>
        <p:spPr bwMode="auto">
          <a:xfrm>
            <a:off x="7235825" y="3213100"/>
            <a:ext cx="73025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42" grpId="0" animBg="1"/>
      <p:bldP spid="44043" grpId="0" animBg="1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/>
      <p:bldP spid="44050" grpId="0"/>
      <p:bldP spid="44051" grpId="0"/>
      <p:bldP spid="44052" grpId="0"/>
      <p:bldP spid="44053" grpId="0"/>
      <p:bldP spid="44054" grpId="0"/>
      <p:bldP spid="44055" grpId="0"/>
      <p:bldP spid="44056" grpId="0" animBg="1"/>
      <p:bldP spid="44059" grpId="0" animBg="1"/>
      <p:bldP spid="440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k-SK" b="1">
                <a:solidFill>
                  <a:schemeClr val="bg1"/>
                </a:solidFill>
              </a:rPr>
              <a:t>Zadanie domácej úlohy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bg1"/>
              </a:buClr>
              <a:buFontTx/>
              <a:buAutoNum type="arabicPeriod"/>
              <a:defRPr/>
            </a:pPr>
            <a:r>
              <a:rPr lang="sk-SK">
                <a:solidFill>
                  <a:srgbClr val="000000"/>
                </a:solidFill>
              </a:rPr>
              <a:t>Zopakovať témy: </a:t>
            </a:r>
          </a:p>
          <a:p>
            <a:pPr marL="609600" indent="-609600" eaLnBrk="1" hangingPunct="1">
              <a:buClr>
                <a:schemeClr val="bg1"/>
              </a:buClr>
              <a:buFontTx/>
              <a:buNone/>
              <a:defRPr/>
            </a:pPr>
            <a:r>
              <a:rPr lang="sk-SK">
                <a:solidFill>
                  <a:srgbClr val="000000"/>
                </a:solidFill>
              </a:rPr>
              <a:t>		a - uhol dvoch priamok </a:t>
            </a:r>
          </a:p>
          <a:p>
            <a:pPr marL="609600" indent="-609600" eaLnBrk="1" hangingPunct="1">
              <a:buClr>
                <a:schemeClr val="bg1"/>
              </a:buClr>
              <a:buFontTx/>
              <a:buNone/>
              <a:defRPr/>
            </a:pPr>
            <a:r>
              <a:rPr lang="sk-SK">
                <a:solidFill>
                  <a:srgbClr val="000000"/>
                </a:solidFill>
              </a:rPr>
              <a:t>		b – uhol priamky a roviny</a:t>
            </a:r>
          </a:p>
          <a:p>
            <a:pPr marL="609600" indent="-609600" eaLnBrk="1" hangingPunct="1">
              <a:buClr>
                <a:schemeClr val="bg1"/>
              </a:buClr>
              <a:buFontTx/>
              <a:buNone/>
              <a:defRPr/>
            </a:pPr>
            <a:r>
              <a:rPr lang="sk-SK">
                <a:solidFill>
                  <a:srgbClr val="000000"/>
                </a:solidFill>
              </a:rPr>
              <a:t>		c – uhol dvoch rovín</a:t>
            </a:r>
          </a:p>
          <a:p>
            <a:pPr marL="609600" indent="-609600" eaLnBrk="1" hangingPunct="1">
              <a:buClr>
                <a:schemeClr val="bg1"/>
              </a:buClr>
              <a:buFontTx/>
              <a:buAutoNum type="arabicPeriod" startAt="2"/>
              <a:defRPr/>
            </a:pPr>
            <a:r>
              <a:rPr lang="sk-SK">
                <a:solidFill>
                  <a:srgbClr val="000000"/>
                </a:solidFill>
              </a:rPr>
              <a:t>Riešiť úlohu strana 61/ 6.56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0825" y="1916113"/>
            <a:ext cx="8497888" cy="4114800"/>
          </a:xfrm>
        </p:spPr>
        <p:txBody>
          <a:bodyPr/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k-SK" dirty="0">
                <a:solidFill>
                  <a:srgbClr val="000000"/>
                </a:solidFill>
              </a:rPr>
              <a:t>Ľubovoľnými dvomi navzájom rôznymi bodmi A, B v priestore prechádza práve jedna priamka.</a:t>
            </a:r>
          </a:p>
          <a:p>
            <a:pPr marL="448056" indent="-384048" eaLnBrk="1" fontAlgn="auto" hangingPunct="1">
              <a:spcAft>
                <a:spcPts val="0"/>
              </a:spcAft>
              <a:buFontTx/>
              <a:buNone/>
              <a:defRPr/>
            </a:pPr>
            <a:endParaRPr lang="sk-SK" dirty="0">
              <a:solidFill>
                <a:srgbClr val="000000"/>
              </a:solidFill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k-SK" dirty="0">
                <a:solidFill>
                  <a:srgbClr val="000000"/>
                </a:solidFill>
              </a:rPr>
              <a:t>Ak priamka </a:t>
            </a:r>
            <a:r>
              <a:rPr lang="sk-SK" dirty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000000"/>
                </a:solidFill>
              </a:rPr>
              <a:t> je rovnobežná s priamkou </a:t>
            </a:r>
            <a:r>
              <a:rPr lang="sk-SK" dirty="0">
                <a:solidFill>
                  <a:srgbClr val="FF0000"/>
                </a:solidFill>
              </a:rPr>
              <a:t>b</a:t>
            </a:r>
            <a:r>
              <a:rPr lang="sk-SK" dirty="0">
                <a:solidFill>
                  <a:srgbClr val="000000"/>
                </a:solidFill>
              </a:rPr>
              <a:t>, priamka </a:t>
            </a:r>
            <a:r>
              <a:rPr lang="sk-SK" dirty="0">
                <a:solidFill>
                  <a:srgbClr val="FF0000"/>
                </a:solidFill>
              </a:rPr>
              <a:t>b</a:t>
            </a:r>
            <a:r>
              <a:rPr lang="sk-SK" dirty="0">
                <a:solidFill>
                  <a:srgbClr val="000000"/>
                </a:solidFill>
              </a:rPr>
              <a:t> je rovnobežná s priamkou </a:t>
            </a:r>
            <a:r>
              <a:rPr lang="sk-SK" dirty="0">
                <a:solidFill>
                  <a:srgbClr val="FF0000"/>
                </a:solidFill>
              </a:rPr>
              <a:t>c</a:t>
            </a:r>
            <a:r>
              <a:rPr lang="sk-SK" dirty="0">
                <a:solidFill>
                  <a:srgbClr val="000000"/>
                </a:solidFill>
              </a:rPr>
              <a:t>, tak aj priamka </a:t>
            </a:r>
            <a:r>
              <a:rPr lang="sk-SK" dirty="0">
                <a:solidFill>
                  <a:srgbClr val="FF0000"/>
                </a:solidFill>
              </a:rPr>
              <a:t>a</a:t>
            </a:r>
            <a:r>
              <a:rPr lang="sk-SK" dirty="0">
                <a:solidFill>
                  <a:srgbClr val="000000"/>
                </a:solidFill>
              </a:rPr>
              <a:t> bude rovnobežná s priamkou </a:t>
            </a:r>
            <a:r>
              <a:rPr lang="sk-SK" dirty="0">
                <a:solidFill>
                  <a:srgbClr val="FF0000"/>
                </a:solidFill>
              </a:rPr>
              <a:t>c</a:t>
            </a:r>
            <a:r>
              <a:rPr lang="sk-SK" dirty="0">
                <a:solidFill>
                  <a:srgbClr val="000000"/>
                </a:solidFill>
              </a:rPr>
              <a:t>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dirty="0">
                <a:solidFill>
                  <a:srgbClr val="000000"/>
                </a:solidFill>
              </a:rPr>
              <a:t>				</a:t>
            </a:r>
          </a:p>
        </p:txBody>
      </p:sp>
      <p:sp>
        <p:nvSpPr>
          <p:cNvPr id="11267" name="Obdĺžnik 3"/>
          <p:cNvSpPr>
            <a:spLocks noChangeArrowheads="1"/>
          </p:cNvSpPr>
          <p:nvPr/>
        </p:nvSpPr>
        <p:spPr bwMode="auto">
          <a:xfrm>
            <a:off x="323850" y="404813"/>
            <a:ext cx="828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sk-SK" sz="3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Niektoré základné stereometrické vzťahy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692275" y="5300663"/>
            <a:ext cx="792163" cy="647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H="1">
            <a:off x="1547813" y="2852738"/>
            <a:ext cx="1152525" cy="27368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 flipH="1">
            <a:off x="3924300" y="2636838"/>
            <a:ext cx="2087563" cy="3384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 flipH="1">
            <a:off x="1908175" y="4797425"/>
            <a:ext cx="3384550" cy="143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H="1">
            <a:off x="1835150" y="2708275"/>
            <a:ext cx="4321175" cy="10810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71550" y="1268413"/>
            <a:ext cx="4968875" cy="4681537"/>
            <a:chOff x="6659" y="4611"/>
            <a:chExt cx="2593" cy="2304"/>
          </a:xfrm>
        </p:grpSpPr>
        <p:sp>
          <p:nvSpPr>
            <p:cNvPr id="40984" name="Line 9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0985" name="Group 10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0986" name="Rectangle 11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87" name="Line 12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88" name="Line 13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89" name="Line 14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0" name="Line 15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1" name="Line 16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2" name="Line 17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0993" name="Line 18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9171" name="Oval 19"/>
          <p:cNvSpPr>
            <a:spLocks noChangeArrowheads="1"/>
          </p:cNvSpPr>
          <p:nvPr/>
        </p:nvSpPr>
        <p:spPr bwMode="auto">
          <a:xfrm>
            <a:off x="5795963" y="263683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2411413" y="587692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73" name="Oval 21"/>
          <p:cNvSpPr>
            <a:spLocks noChangeArrowheads="1"/>
          </p:cNvSpPr>
          <p:nvPr/>
        </p:nvSpPr>
        <p:spPr bwMode="auto">
          <a:xfrm>
            <a:off x="1619250" y="515778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627313" y="587692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187450" y="494188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6011863" y="242093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3203575" y="321310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3492500" y="5300663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000" b="1">
                <a:solidFill>
                  <a:srgbClr val="000000"/>
                </a:solidFill>
                <a:latin typeface="Arial" charset="0"/>
              </a:rPr>
              <a:t>||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4427538" y="5013325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2268538" y="3573463"/>
            <a:ext cx="215900" cy="215900"/>
          </a:xfrm>
          <a:prstGeom prst="ellipse">
            <a:avLst/>
          </a:prstGeom>
          <a:solidFill>
            <a:srgbClr val="13FB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 rot="1142633">
            <a:off x="5148263" y="3357563"/>
            <a:ext cx="5762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 rot="1142633">
            <a:off x="1835150" y="4076700"/>
            <a:ext cx="576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3200">
                <a:solidFill>
                  <a:srgbClr val="000000"/>
                </a:solidFill>
                <a:latin typeface="Arial" charset="0"/>
              </a:rPr>
              <a:t>=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-180975" y="333375"/>
            <a:ext cx="10110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 a graficky</a:t>
            </a:r>
          </a:p>
          <a:p>
            <a:r>
              <a:rPr lang="sk-SK" sz="2400" b="1">
                <a:solidFill>
                  <a:srgbClr val="333399"/>
                </a:solidFill>
                <a:latin typeface="Arial" charset="0"/>
              </a:rPr>
              <a:t> určte uhol danej roviny s rovinou dolnej podstavy</a:t>
            </a:r>
          </a:p>
        </p:txBody>
      </p:sp>
      <p:sp>
        <p:nvSpPr>
          <p:cNvPr id="40981" name="Text Box 64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9217" name="AutoShape 65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0983" name="Text Box 66"/>
          <p:cNvSpPr txBox="1">
            <a:spLocks noChangeArrowheads="1"/>
          </p:cNvSpPr>
          <p:nvPr/>
        </p:nvSpPr>
        <p:spPr bwMode="auto">
          <a:xfrm>
            <a:off x="6877050" y="1989138"/>
            <a:ext cx="1943100" cy="13700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000000"/>
                </a:solidFill>
              </a:rPr>
              <a:t>a = 4cm</a:t>
            </a:r>
          </a:p>
          <a:p>
            <a:pPr algn="l">
              <a:spcBef>
                <a:spcPct val="50000"/>
              </a:spcBef>
            </a:pPr>
            <a:r>
              <a:rPr lang="sk-SK" sz="2400" b="1">
                <a:solidFill>
                  <a:srgbClr val="000000"/>
                </a:solidFill>
              </a:rPr>
              <a:t>K, L, M sú stredy hrán</a:t>
            </a:r>
            <a:r>
              <a:rPr lang="sk-SK" sz="24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000"/>
                                        <p:tgtEl>
                                          <p:spTgt spid="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 animBg="1"/>
      <p:bldP spid="49157" grpId="0" animBg="1"/>
      <p:bldP spid="49158" grpId="0" animBg="1"/>
      <p:bldP spid="49159" grpId="0" animBg="1"/>
      <p:bldP spid="49171" grpId="0" animBg="1"/>
      <p:bldP spid="49172" grpId="0" animBg="1"/>
      <p:bldP spid="49173" grpId="0" animBg="1"/>
      <p:bldP spid="49174" grpId="0"/>
      <p:bldP spid="49175" grpId="0"/>
      <p:bldP spid="49176" grpId="0"/>
      <p:bldP spid="49177" grpId="0"/>
      <p:bldP spid="49178" grpId="0"/>
      <p:bldP spid="49179" grpId="0" animBg="1"/>
      <p:bldP spid="49180" grpId="0" animBg="1"/>
      <p:bldP spid="49181" grpId="0"/>
      <p:bldP spid="49182" grpId="0"/>
      <p:bldP spid="49184" grpId="0"/>
      <p:bldP spid="492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sk-SK" b="1">
                <a:solidFill>
                  <a:schemeClr val="bg1"/>
                </a:solidFill>
              </a:rPr>
              <a:t>Konštrukcia daného uhla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7165975" y="6308725"/>
            <a:ext cx="319088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1225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773238"/>
            <a:ext cx="6985000" cy="3598862"/>
          </a:xfrm>
        </p:spPr>
        <p:txBody>
          <a:bodyPr/>
          <a:lstStyle/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Rovina ABC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Body L, M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PriamkaLM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Priamka AC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Rovina CHE</a:t>
            </a:r>
          </a:p>
          <a:p>
            <a:pPr marL="609600" indent="-609600" eaLnBrk="1" hangingPunct="1">
              <a:buClr>
                <a:schemeClr val="bg1"/>
              </a:buClr>
              <a:defRPr/>
            </a:pPr>
            <a:r>
              <a:rPr lang="sk-SK" sz="2800">
                <a:solidFill>
                  <a:srgbClr val="000000"/>
                </a:solidFill>
              </a:rPr>
              <a:t>Priamka BG a BG1</a:t>
            </a:r>
          </a:p>
          <a:p>
            <a:pPr marL="609600" indent="-609600" eaLnBrk="1" hangingPunct="1">
              <a:defRPr/>
            </a:pPr>
            <a:endParaRPr lang="sk-SK" sz="2800">
              <a:solidFill>
                <a:srgbClr val="000000"/>
              </a:solidFill>
            </a:endParaRPr>
          </a:p>
          <a:p>
            <a:pPr marL="609600" indent="-609600" eaLnBrk="1" hangingPunct="1">
              <a:defRPr/>
            </a:pPr>
            <a:endParaRPr lang="sk-SK" sz="2800">
              <a:solidFill>
                <a:srgbClr val="000000"/>
              </a:solidFill>
            </a:endParaRPr>
          </a:p>
          <a:p>
            <a:pPr marL="609600" indent="-609600" eaLnBrk="1" hangingPunct="1">
              <a:buClr>
                <a:schemeClr val="bg2"/>
              </a:buClr>
              <a:buFontTx/>
              <a:buAutoNum type="arabicPeriod"/>
              <a:defRPr/>
            </a:pPr>
            <a:endParaRPr lang="sk-SK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427538" y="1773238"/>
            <a:ext cx="4321175" cy="34559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4427538" y="1773238"/>
            <a:ext cx="4321175" cy="3455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3995738" y="5157788"/>
            <a:ext cx="320675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150" name="Rectangle 14"/>
          <p:cNvSpPr>
            <a:spLocks noChangeArrowheads="1"/>
          </p:cNvSpPr>
          <p:nvPr/>
        </p:nvSpPr>
        <p:spPr bwMode="auto">
          <a:xfrm>
            <a:off x="4140200" y="1412875"/>
            <a:ext cx="339725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8685213" y="1412875"/>
            <a:ext cx="320675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152" name="Rectangle 16"/>
          <p:cNvSpPr>
            <a:spLocks noChangeArrowheads="1"/>
          </p:cNvSpPr>
          <p:nvPr/>
        </p:nvSpPr>
        <p:spPr bwMode="auto">
          <a:xfrm>
            <a:off x="8824913" y="5157788"/>
            <a:ext cx="319087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0195" name="Arc 19"/>
          <p:cNvSpPr>
            <a:spLocks/>
          </p:cNvSpPr>
          <p:nvPr/>
        </p:nvSpPr>
        <p:spPr bwMode="auto">
          <a:xfrm rot="-1507848">
            <a:off x="5856288" y="3381375"/>
            <a:ext cx="606425" cy="441325"/>
          </a:xfrm>
          <a:custGeom>
            <a:avLst/>
            <a:gdLst>
              <a:gd name="T0" fmla="*/ 0 w 36228"/>
              <a:gd name="T1" fmla="*/ 2542297 h 21600"/>
              <a:gd name="T2" fmla="*/ 10151023 w 36228"/>
              <a:gd name="T3" fmla="*/ 7279165 h 21600"/>
              <a:gd name="T4" fmla="*/ 4212216 w 36228"/>
              <a:gd name="T5" fmla="*/ 9017025 h 21600"/>
              <a:gd name="T6" fmla="*/ 0 60000 65536"/>
              <a:gd name="T7" fmla="*/ 0 60000 65536"/>
              <a:gd name="T8" fmla="*/ 0 60000 65536"/>
              <a:gd name="T9" fmla="*/ 0 w 36228"/>
              <a:gd name="T10" fmla="*/ 0 h 21600"/>
              <a:gd name="T11" fmla="*/ 36228 w 362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28" h="21600" fill="none" extrusionOk="0">
                <a:moveTo>
                  <a:pt x="-1" y="6089"/>
                </a:moveTo>
                <a:cubicBezTo>
                  <a:pt x="4029" y="2184"/>
                  <a:pt x="9421" y="-1"/>
                  <a:pt x="15033" y="0"/>
                </a:cubicBezTo>
                <a:cubicBezTo>
                  <a:pt x="25357" y="0"/>
                  <a:pt x="34238" y="7306"/>
                  <a:pt x="36228" y="17436"/>
                </a:cubicBezTo>
              </a:path>
              <a:path w="36228" h="21600" stroke="0" extrusionOk="0">
                <a:moveTo>
                  <a:pt x="-1" y="6089"/>
                </a:moveTo>
                <a:cubicBezTo>
                  <a:pt x="4029" y="2184"/>
                  <a:pt x="9421" y="-1"/>
                  <a:pt x="15033" y="0"/>
                </a:cubicBezTo>
                <a:cubicBezTo>
                  <a:pt x="25357" y="0"/>
                  <a:pt x="34238" y="7306"/>
                  <a:pt x="36228" y="17436"/>
                </a:cubicBezTo>
                <a:lnTo>
                  <a:pt x="15033" y="21600"/>
                </a:lnTo>
                <a:close/>
              </a:path>
            </a:pathLst>
          </a:custGeom>
          <a:noFill/>
          <a:ln w="38100">
            <a:solidFill>
              <a:srgbClr val="FF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50196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5940425" y="3573463"/>
          <a:ext cx="2444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24447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Arc 21"/>
          <p:cNvSpPr>
            <a:spLocks/>
          </p:cNvSpPr>
          <p:nvPr/>
        </p:nvSpPr>
        <p:spPr bwMode="auto">
          <a:xfrm rot="-1747050">
            <a:off x="7786688" y="1495425"/>
            <a:ext cx="817562" cy="687388"/>
          </a:xfrm>
          <a:custGeom>
            <a:avLst/>
            <a:gdLst>
              <a:gd name="T0" fmla="*/ 607453 w 40748"/>
              <a:gd name="T1" fmla="*/ 15999672 h 29532"/>
              <a:gd name="T2" fmla="*/ 16403445 w 40748"/>
              <a:gd name="T3" fmla="*/ 6286743 h 29532"/>
              <a:gd name="T4" fmla="*/ 8695253 w 40748"/>
              <a:gd name="T5" fmla="*/ 11702331 h 29532"/>
              <a:gd name="T6" fmla="*/ 0 60000 65536"/>
              <a:gd name="T7" fmla="*/ 0 60000 65536"/>
              <a:gd name="T8" fmla="*/ 0 60000 65536"/>
              <a:gd name="T9" fmla="*/ 0 w 40748"/>
              <a:gd name="T10" fmla="*/ 0 h 29532"/>
              <a:gd name="T11" fmla="*/ 40748 w 40748"/>
              <a:gd name="T12" fmla="*/ 29532 h 29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748" h="29532" fill="none" extrusionOk="0">
                <a:moveTo>
                  <a:pt x="1509" y="29531"/>
                </a:moveTo>
                <a:cubicBezTo>
                  <a:pt x="511" y="27006"/>
                  <a:pt x="0" y="2431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9645" y="-1"/>
                  <a:pt x="37024" y="4471"/>
                  <a:pt x="40747" y="11604"/>
                </a:cubicBezTo>
              </a:path>
              <a:path w="40748" h="29532" stroke="0" extrusionOk="0">
                <a:moveTo>
                  <a:pt x="1509" y="29531"/>
                </a:moveTo>
                <a:cubicBezTo>
                  <a:pt x="511" y="27006"/>
                  <a:pt x="0" y="2431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9645" y="-1"/>
                  <a:pt x="37024" y="4471"/>
                  <a:pt x="40747" y="11604"/>
                </a:cubicBezTo>
                <a:lnTo>
                  <a:pt x="21600" y="21600"/>
                </a:lnTo>
                <a:close/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0198" name="Oval 22"/>
          <p:cNvSpPr>
            <a:spLocks noChangeArrowheads="1"/>
          </p:cNvSpPr>
          <p:nvPr/>
        </p:nvSpPr>
        <p:spPr bwMode="auto">
          <a:xfrm>
            <a:off x="8172450" y="1773238"/>
            <a:ext cx="73025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4649788" y="2781300"/>
            <a:ext cx="184150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>
              <a:solidFill>
                <a:srgbClr val="000000"/>
              </a:solidFill>
            </a:endParaRPr>
          </a:p>
        </p:txBody>
      </p:sp>
      <p:sp>
        <p:nvSpPr>
          <p:cNvPr id="6157" name="Rectangle 24"/>
          <p:cNvSpPr>
            <a:spLocks noChangeArrowheads="1"/>
          </p:cNvSpPr>
          <p:nvPr/>
        </p:nvSpPr>
        <p:spPr bwMode="auto">
          <a:xfrm>
            <a:off x="3779838" y="2924175"/>
            <a:ext cx="298450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6158" name="Rectangle 25"/>
          <p:cNvSpPr>
            <a:spLocks noChangeArrowheads="1"/>
          </p:cNvSpPr>
          <p:nvPr/>
        </p:nvSpPr>
        <p:spPr bwMode="auto">
          <a:xfrm>
            <a:off x="6300788" y="5373688"/>
            <a:ext cx="360362" cy="366712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159" name="Line 26"/>
          <p:cNvSpPr>
            <a:spLocks noChangeShapeType="1"/>
          </p:cNvSpPr>
          <p:nvPr/>
        </p:nvSpPr>
        <p:spPr bwMode="auto">
          <a:xfrm>
            <a:off x="4284663" y="3141663"/>
            <a:ext cx="2873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60" name="Line 27"/>
          <p:cNvSpPr>
            <a:spLocks noChangeShapeType="1"/>
          </p:cNvSpPr>
          <p:nvPr/>
        </p:nvSpPr>
        <p:spPr bwMode="auto">
          <a:xfrm>
            <a:off x="6732588" y="5084763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6161" name="Line 28"/>
          <p:cNvSpPr>
            <a:spLocks noChangeShapeType="1"/>
          </p:cNvSpPr>
          <p:nvPr/>
        </p:nvSpPr>
        <p:spPr bwMode="auto">
          <a:xfrm>
            <a:off x="4356100" y="3068638"/>
            <a:ext cx="2520950" cy="2305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6443663" y="-315913"/>
            <a:ext cx="2520950" cy="23050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7380288" y="1889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4356100" y="3068638"/>
            <a:ext cx="2520950" cy="2305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 flipV="1">
            <a:off x="6948488" y="188913"/>
            <a:ext cx="287337" cy="2159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V="1">
            <a:off x="5580063" y="333375"/>
            <a:ext cx="1512887" cy="41036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5148263" y="4076700"/>
            <a:ext cx="309562" cy="366713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8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95" grpId="0" animBg="1"/>
      <p:bldP spid="50197" grpId="0" animBg="1"/>
      <p:bldP spid="50198" grpId="0" animBg="1"/>
      <p:bldP spid="50199" grpId="0"/>
      <p:bldP spid="50205" grpId="0" animBg="1"/>
      <p:bldP spid="50208" grpId="0"/>
      <p:bldP spid="50209" grpId="0" animBg="1"/>
      <p:bldP spid="50210" grpId="0" animBg="1"/>
      <p:bldP spid="50211" grpId="0" animBg="1"/>
      <p:bldP spid="502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971550" y="333375"/>
            <a:ext cx="7199313" cy="5445125"/>
          </a:xfrm>
          <a:prstGeom prst="rect">
            <a:avLst/>
          </a:prstGeom>
        </p:spPr>
        <p:txBody>
          <a:bodyPr wrap="none" fromWordArt="1">
            <a:prstTxWarp prst="textCirclePour">
              <a:avLst>
                <a:gd name="adj1" fmla="val 10845380"/>
                <a:gd name="adj2" fmla="val 50000"/>
              </a:avLst>
            </a:prstTxWarp>
          </a:bodyPr>
          <a:lstStyle/>
          <a:p>
            <a:r>
              <a:rPr lang="sk-SK" sz="3600" kern="10" normalizeH="1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Ďakujem za pozornosť</a:t>
            </a:r>
          </a:p>
        </p:txBody>
      </p:sp>
      <p:sp>
        <p:nvSpPr>
          <p:cNvPr id="26627" name="WordArt 3" descr="Úzky zvislý"/>
          <p:cNvSpPr>
            <a:spLocks noChangeArrowheads="1" noChangeShapeType="1" noTextEdit="1"/>
          </p:cNvSpPr>
          <p:nvPr/>
        </p:nvSpPr>
        <p:spPr bwMode="auto">
          <a:xfrm rot="1869186">
            <a:off x="176213" y="5208588"/>
            <a:ext cx="3543300" cy="64770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0"/>
              </a:avLst>
            </a:prstTxWarp>
          </a:bodyPr>
          <a:lstStyle/>
          <a:p>
            <a:r>
              <a:rPr lang="sk-SK" sz="40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Lucida Calligraphy"/>
              </a:rPr>
              <a:t>RNDr. Anna Slovenkaiová</a:t>
            </a:r>
          </a:p>
        </p:txBody>
      </p:sp>
      <p:sp>
        <p:nvSpPr>
          <p:cNvPr id="26628" name="WordArt 4" descr="Úzky zvislý"/>
          <p:cNvSpPr>
            <a:spLocks noChangeArrowheads="1" noChangeShapeType="1" noTextEdit="1"/>
          </p:cNvSpPr>
          <p:nvPr/>
        </p:nvSpPr>
        <p:spPr bwMode="auto">
          <a:xfrm rot="-1544821">
            <a:off x="5851525" y="4652963"/>
            <a:ext cx="3279775" cy="1512887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r>
              <a:rPr lang="sk-SK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Monotype Corsiva"/>
              </a:rPr>
              <a:t>Gymnázium Gelnica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840288" y="61801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5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7" grpId="0" animBg="1"/>
      <p:bldP spid="26628" grpId="0" animBg="1"/>
      <p:bldP spid="266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84888" y="4652963"/>
            <a:ext cx="1584325" cy="576262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2051050" y="2924175"/>
            <a:ext cx="1368425" cy="2592388"/>
          </a:xfrm>
          <a:custGeom>
            <a:avLst/>
            <a:gdLst>
              <a:gd name="T0" fmla="*/ 0 w 862"/>
              <a:gd name="T1" fmla="*/ 0 h 1633"/>
              <a:gd name="T2" fmla="*/ 1368425 w 862"/>
              <a:gd name="T3" fmla="*/ 649288 h 1633"/>
              <a:gd name="T4" fmla="*/ 1368425 w 862"/>
              <a:gd name="T5" fmla="*/ 2592388 h 1633"/>
              <a:gd name="T6" fmla="*/ 0 w 862"/>
              <a:gd name="T7" fmla="*/ 1944688 h 1633"/>
              <a:gd name="T8" fmla="*/ 0 w 862"/>
              <a:gd name="T9" fmla="*/ 0 h 1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2"/>
              <a:gd name="T16" fmla="*/ 0 h 1633"/>
              <a:gd name="T17" fmla="*/ 862 w 862"/>
              <a:gd name="T18" fmla="*/ 1633 h 1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2" h="1633">
                <a:moveTo>
                  <a:pt x="0" y="0"/>
                </a:moveTo>
                <a:lnTo>
                  <a:pt x="862" y="409"/>
                </a:lnTo>
                <a:lnTo>
                  <a:pt x="862" y="1633"/>
                </a:lnTo>
                <a:lnTo>
                  <a:pt x="0" y="1225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50800" cap="rnd" cmpd="sng">
            <a:noFill/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692275" y="188913"/>
            <a:ext cx="4968875" cy="7207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01888" y="331788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sk-SK" sz="2400" i="1">
                <a:solidFill>
                  <a:srgbClr val="333399"/>
                </a:solidFill>
                <a:latin typeface="Arial" charset="0"/>
              </a:rPr>
              <a:t>B3 </a:t>
            </a:r>
            <a:r>
              <a:rPr lang="sk-SK" sz="2400" b="1">
                <a:solidFill>
                  <a:srgbClr val="333399"/>
                </a:solidFill>
                <a:latin typeface="Arial" charset="0"/>
              </a:rPr>
              <a:t>Vzdialenosť MN od AC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06500" y="2903538"/>
            <a:ext cx="3168650" cy="2592387"/>
            <a:chOff x="1383" y="709"/>
            <a:chExt cx="2903" cy="2449"/>
          </a:xfrm>
        </p:grpSpPr>
        <p:grpSp>
          <p:nvGrpSpPr>
            <p:cNvPr id="44078" name="Group 7"/>
            <p:cNvGrpSpPr>
              <a:grpSpLocks/>
            </p:cNvGrpSpPr>
            <p:nvPr/>
          </p:nvGrpSpPr>
          <p:grpSpPr bwMode="auto">
            <a:xfrm>
              <a:off x="1383" y="709"/>
              <a:ext cx="2822" cy="2449"/>
              <a:chOff x="6659" y="4611"/>
              <a:chExt cx="2593" cy="2304"/>
            </a:xfrm>
          </p:grpSpPr>
          <p:sp>
            <p:nvSpPr>
              <p:cNvPr id="44082" name="Line 8"/>
              <p:cNvSpPr>
                <a:spLocks noChangeShapeType="1"/>
              </p:cNvSpPr>
              <p:nvPr/>
            </p:nvSpPr>
            <p:spPr bwMode="auto">
              <a:xfrm flipV="1">
                <a:off x="8531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44083" name="Group 9"/>
              <p:cNvGrpSpPr>
                <a:grpSpLocks/>
              </p:cNvGrpSpPr>
              <p:nvPr/>
            </p:nvGrpSpPr>
            <p:grpSpPr bwMode="auto">
              <a:xfrm>
                <a:off x="6659" y="4611"/>
                <a:ext cx="2593" cy="2304"/>
                <a:chOff x="6659" y="4611"/>
                <a:chExt cx="2593" cy="2304"/>
              </a:xfrm>
            </p:grpSpPr>
            <p:sp>
              <p:nvSpPr>
                <p:cNvPr id="44084" name="Rectangle 10"/>
                <p:cNvSpPr>
                  <a:spLocks noChangeArrowheads="1"/>
                </p:cNvSpPr>
                <p:nvPr/>
              </p:nvSpPr>
              <p:spPr bwMode="auto">
                <a:xfrm>
                  <a:off x="6659" y="5187"/>
                  <a:ext cx="1872" cy="172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5" name="Line 11"/>
                <p:cNvSpPr>
                  <a:spLocks noChangeShapeType="1"/>
                </p:cNvSpPr>
                <p:nvPr/>
              </p:nvSpPr>
              <p:spPr bwMode="auto">
                <a:xfrm>
                  <a:off x="9251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6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3676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7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8314" y="5404"/>
                  <a:ext cx="1" cy="18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8" name="Line 14"/>
                <p:cNvSpPr>
                  <a:spLocks noChangeShapeType="1"/>
                </p:cNvSpPr>
                <p:nvPr/>
              </p:nvSpPr>
              <p:spPr bwMode="auto">
                <a:xfrm>
                  <a:off x="7379" y="4611"/>
                  <a:ext cx="1" cy="172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8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659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9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6659" y="6339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  <p:sp>
              <p:nvSpPr>
                <p:cNvPr id="4409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531" y="4611"/>
                  <a:ext cx="720" cy="5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sp>
          <p:nvSpPr>
            <p:cNvPr id="44079" name="Oval 18"/>
            <p:cNvSpPr>
              <a:spLocks noChangeArrowheads="1"/>
            </p:cNvSpPr>
            <p:nvPr/>
          </p:nvSpPr>
          <p:spPr bwMode="auto">
            <a:xfrm>
              <a:off x="1746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080" name="Oval 19"/>
            <p:cNvSpPr>
              <a:spLocks noChangeArrowheads="1"/>
            </p:cNvSpPr>
            <p:nvPr/>
          </p:nvSpPr>
          <p:spPr bwMode="auto">
            <a:xfrm>
              <a:off x="3379" y="2750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4081" name="Oval 20"/>
            <p:cNvSpPr>
              <a:spLocks noChangeArrowheads="1"/>
            </p:cNvSpPr>
            <p:nvPr/>
          </p:nvSpPr>
          <p:spPr bwMode="auto">
            <a:xfrm>
              <a:off x="4150" y="981"/>
              <a:ext cx="136" cy="1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922338" y="55102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3421063" y="53800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B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241800" y="4841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692275" y="4587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869950" y="35004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E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1763713" y="253206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H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281488" y="260985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G</a:t>
            </a: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1258888" y="3549650"/>
            <a:ext cx="21605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419475" y="3567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>
                <a:solidFill>
                  <a:srgbClr val="000000"/>
                </a:solidFill>
                <a:latin typeface="Arial" charset="0"/>
              </a:rPr>
              <a:t>F</a:t>
            </a:r>
          </a:p>
        </p:txBody>
      </p:sp>
      <p:sp>
        <p:nvSpPr>
          <p:cNvPr id="44048" name="Text Box 30"/>
          <p:cNvSpPr txBox="1">
            <a:spLocks noChangeArrowheads="1"/>
          </p:cNvSpPr>
          <p:nvPr/>
        </p:nvSpPr>
        <p:spPr bwMode="auto">
          <a:xfrm>
            <a:off x="2195513" y="3041650"/>
            <a:ext cx="936625" cy="274638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cs-CZ" b="1" baseline="-25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2051050" y="2825750"/>
            <a:ext cx="914400" cy="914400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cs-CZ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255838" y="5510213"/>
            <a:ext cx="3111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FF3300"/>
                </a:solidFill>
                <a:latin typeface="Arial" charset="0"/>
              </a:rPr>
              <a:t>6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252413" y="1160463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FF3300"/>
                </a:solidFill>
                <a:latin typeface="Arial" charset="0"/>
              </a:rPr>
              <a:t>M</a:t>
            </a:r>
            <a:r>
              <a:rPr lang="sk-SK" sz="2000">
                <a:solidFill>
                  <a:srgbClr val="FF3300"/>
                </a:solidFill>
                <a:latin typeface="Arial" charset="0"/>
              </a:rPr>
              <a:t> = </a:t>
            </a:r>
            <a:r>
              <a:rPr lang="sk-SK" sz="2000" b="1">
                <a:solidFill>
                  <a:srgbClr val="FF3300"/>
                </a:solidFill>
                <a:latin typeface="Arial" charset="0"/>
              </a:rPr>
              <a:t>stred EF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252413" y="1663700"/>
            <a:ext cx="169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000" b="1">
                <a:solidFill>
                  <a:srgbClr val="FF3300"/>
                </a:solidFill>
                <a:latin typeface="Arial" charset="0"/>
              </a:rPr>
              <a:t>N</a:t>
            </a:r>
            <a:r>
              <a:rPr lang="sk-SK" sz="2000">
                <a:solidFill>
                  <a:srgbClr val="FF3300"/>
                </a:solidFill>
                <a:latin typeface="Arial" charset="0"/>
              </a:rPr>
              <a:t> = </a:t>
            </a:r>
            <a:r>
              <a:rPr lang="sk-SK" sz="2000" b="1">
                <a:solidFill>
                  <a:srgbClr val="FF3300"/>
                </a:solidFill>
                <a:latin typeface="Arial" charset="0"/>
              </a:rPr>
              <a:t>stred</a:t>
            </a:r>
            <a:r>
              <a:rPr lang="sk-SK" sz="2000">
                <a:solidFill>
                  <a:srgbClr val="FF33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FF3300"/>
                </a:solidFill>
                <a:latin typeface="Arial" charset="0"/>
              </a:rPr>
              <a:t>FG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2081213" y="3665538"/>
            <a:ext cx="3746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3676650" y="3376613"/>
            <a:ext cx="3492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</a:t>
            </a:r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 flipV="1">
            <a:off x="827088" y="2924175"/>
            <a:ext cx="4321175" cy="1009650"/>
          </a:xfrm>
          <a:prstGeom prst="line">
            <a:avLst/>
          </a:prstGeom>
          <a:noFill/>
          <a:ln w="508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14" name="Oval 38"/>
          <p:cNvSpPr>
            <a:spLocks noChangeArrowheads="1"/>
          </p:cNvSpPr>
          <p:nvPr/>
        </p:nvSpPr>
        <p:spPr bwMode="auto">
          <a:xfrm>
            <a:off x="3830638" y="3113088"/>
            <a:ext cx="165100" cy="17145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2246313" y="3473450"/>
            <a:ext cx="165100" cy="17145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 flipV="1">
            <a:off x="1187450" y="4868863"/>
            <a:ext cx="3168650" cy="647700"/>
          </a:xfrm>
          <a:prstGeom prst="line">
            <a:avLst/>
          </a:prstGeom>
          <a:noFill/>
          <a:ln w="50800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 flipV="1">
            <a:off x="4356100" y="4652963"/>
            <a:ext cx="1008063" cy="2159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V="1">
            <a:off x="466725" y="5516563"/>
            <a:ext cx="720725" cy="1444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4432300" y="1111250"/>
            <a:ext cx="4316413" cy="884238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3200" b="1">
                <a:solidFill>
                  <a:srgbClr val="000000"/>
                </a:solidFill>
                <a:latin typeface="Symbol" pitchFamily="18" charset="2"/>
              </a:rPr>
              <a:t>r</a:t>
            </a:r>
            <a:r>
              <a:rPr lang="sk-SK" sz="2800" b="1" baseline="-25000">
                <a:solidFill>
                  <a:srgbClr val="000000"/>
                </a:solidFill>
                <a:latin typeface="Arial" charset="0"/>
              </a:rPr>
              <a:t>BFH</a:t>
            </a:r>
            <a:r>
              <a:rPr lang="sk-SK" sz="2800" b="1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je kolmá na obidve priamky</a:t>
            </a:r>
          </a:p>
          <a:p>
            <a:endParaRPr lang="sk-SK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897188" y="3016250"/>
            <a:ext cx="3238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T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2532063" y="5176838"/>
            <a:ext cx="3365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2609850" y="4168775"/>
            <a:ext cx="323850" cy="366713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d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5219700" y="1836738"/>
            <a:ext cx="3490913" cy="7016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MN = stredná priečka 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EFG</a:t>
            </a:r>
          </a:p>
          <a:p>
            <a:endParaRPr lang="sk-SK" sz="2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5915025" y="2401888"/>
            <a:ext cx="1900238" cy="6715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|FT| = |FH|.</a:t>
            </a:r>
            <a:r>
              <a:rPr lang="sk-SK" sz="2000">
                <a:solidFill>
                  <a:srgbClr val="000000"/>
                </a:solidFill>
                <a:latin typeface="Arial" charset="0"/>
              </a:rPr>
              <a:t> 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1/4</a:t>
            </a:r>
            <a:endParaRPr lang="sk-SK" sz="2000" b="1">
              <a:solidFill>
                <a:srgbClr val="000000"/>
              </a:solidFill>
              <a:latin typeface="Symbol" pitchFamily="18" charset="2"/>
            </a:endParaRPr>
          </a:p>
          <a:p>
            <a:endParaRPr lang="sk-SK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3059113" y="5084763"/>
            <a:ext cx="400050" cy="3667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>
                <a:solidFill>
                  <a:srgbClr val="000000"/>
                </a:solidFill>
                <a:latin typeface="Arial" charset="0"/>
              </a:rPr>
              <a:t>T´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6221413" y="2973388"/>
            <a:ext cx="1477962" cy="671512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|ST´| = |FT|</a:t>
            </a:r>
            <a:endParaRPr lang="sk-SK" sz="2000" b="1">
              <a:solidFill>
                <a:srgbClr val="000000"/>
              </a:solidFill>
              <a:latin typeface="Symbol" pitchFamily="18" charset="2"/>
            </a:endParaRPr>
          </a:p>
          <a:p>
            <a:endParaRPr lang="sk-SK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5380038" y="3708400"/>
            <a:ext cx="2936875" cy="396875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000" b="1">
                <a:solidFill>
                  <a:srgbClr val="000000"/>
                </a:solidFill>
                <a:latin typeface="Arial" charset="0"/>
              </a:rPr>
              <a:t>Pytagorova veta </a:t>
            </a:r>
            <a:r>
              <a:rPr lang="sk-SK" sz="2000" b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sk-SK" sz="2000" b="1">
                <a:solidFill>
                  <a:srgbClr val="000000"/>
                </a:solidFill>
                <a:latin typeface="Arial" charset="0"/>
              </a:rPr>
              <a:t>STT´</a:t>
            </a:r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6165850" y="4672013"/>
            <a:ext cx="1309688" cy="457200"/>
          </a:xfrm>
          <a:prstGeom prst="rect">
            <a:avLst/>
          </a:prstGeom>
          <a:noFill/>
          <a:ln w="50800" cap="rnd" algn="ctr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FF3300"/>
                </a:solidFill>
                <a:latin typeface="Arial" charset="0"/>
              </a:rPr>
              <a:t>d = 6,36</a:t>
            </a:r>
          </a:p>
        </p:txBody>
      </p:sp>
      <p:sp>
        <p:nvSpPr>
          <p:cNvPr id="24629" name="Freeform 53"/>
          <p:cNvSpPr>
            <a:spLocks/>
          </p:cNvSpPr>
          <p:nvPr/>
        </p:nvSpPr>
        <p:spPr bwMode="auto">
          <a:xfrm>
            <a:off x="2771775" y="3429000"/>
            <a:ext cx="287338" cy="1871663"/>
          </a:xfrm>
          <a:custGeom>
            <a:avLst/>
            <a:gdLst>
              <a:gd name="T0" fmla="*/ 287338 w 181"/>
              <a:gd name="T1" fmla="*/ 0 h 1179"/>
              <a:gd name="T2" fmla="*/ 287338 w 181"/>
              <a:gd name="T3" fmla="*/ 1871663 h 1179"/>
              <a:gd name="T4" fmla="*/ 0 w 181"/>
              <a:gd name="T5" fmla="*/ 1728788 h 1179"/>
              <a:gd name="T6" fmla="*/ 287338 w 181"/>
              <a:gd name="T7" fmla="*/ 0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1179"/>
              <a:gd name="T14" fmla="*/ 181 w 181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1179">
                <a:moveTo>
                  <a:pt x="181" y="0"/>
                </a:moveTo>
                <a:lnTo>
                  <a:pt x="181" y="1179"/>
                </a:lnTo>
                <a:lnTo>
                  <a:pt x="0" y="1089"/>
                </a:lnTo>
                <a:lnTo>
                  <a:pt x="181" y="0"/>
                </a:lnTo>
                <a:close/>
              </a:path>
            </a:pathLst>
          </a:custGeom>
          <a:solidFill>
            <a:srgbClr val="00CCFF"/>
          </a:solidFill>
          <a:ln w="50800" cap="rnd" cmpd="sng">
            <a:noFill/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4630" name="Oval 54"/>
          <p:cNvSpPr>
            <a:spLocks noChangeArrowheads="1"/>
          </p:cNvSpPr>
          <p:nvPr/>
        </p:nvSpPr>
        <p:spPr bwMode="auto">
          <a:xfrm>
            <a:off x="2967038" y="3328988"/>
            <a:ext cx="165100" cy="17145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059113" y="3429000"/>
            <a:ext cx="0" cy="1944688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 flipH="1">
            <a:off x="2771775" y="3429000"/>
            <a:ext cx="287338" cy="1800225"/>
          </a:xfrm>
          <a:prstGeom prst="line">
            <a:avLst/>
          </a:prstGeom>
          <a:noFill/>
          <a:ln w="50800">
            <a:solidFill>
              <a:srgbClr val="FF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4633" name="Oval 57"/>
          <p:cNvSpPr>
            <a:spLocks noChangeArrowheads="1"/>
          </p:cNvSpPr>
          <p:nvPr/>
        </p:nvSpPr>
        <p:spPr bwMode="auto">
          <a:xfrm>
            <a:off x="2967038" y="5273675"/>
            <a:ext cx="165100" cy="17145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34" name="Oval 58"/>
          <p:cNvSpPr>
            <a:spLocks noChangeArrowheads="1"/>
          </p:cNvSpPr>
          <p:nvPr/>
        </p:nvSpPr>
        <p:spPr bwMode="auto">
          <a:xfrm>
            <a:off x="2700338" y="5084763"/>
            <a:ext cx="165100" cy="171450"/>
          </a:xfrm>
          <a:prstGeom prst="ellipse">
            <a:avLst/>
          </a:prstGeom>
          <a:solidFill>
            <a:srgbClr val="99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4192588" y="61087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4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20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2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0" grpId="0" animBg="1"/>
      <p:bldP spid="24581" grpId="0"/>
      <p:bldP spid="24597" grpId="0"/>
      <p:bldP spid="24598" grpId="0"/>
      <p:bldP spid="24599" grpId="0"/>
      <p:bldP spid="24600" grpId="0"/>
      <p:bldP spid="24601" grpId="0"/>
      <p:bldP spid="24602" grpId="0"/>
      <p:bldP spid="24603" grpId="0"/>
      <p:bldP spid="24604" grpId="0" animBg="1"/>
      <p:bldP spid="24605" grpId="0"/>
      <p:bldP spid="24607" grpId="0"/>
      <p:bldP spid="24608" grpId="0"/>
      <p:bldP spid="24609" grpId="0"/>
      <p:bldP spid="24610" grpId="0"/>
      <p:bldP spid="24611" grpId="0"/>
      <p:bldP spid="24612" grpId="0"/>
      <p:bldP spid="24613" grpId="0" animBg="1"/>
      <p:bldP spid="24614" grpId="0" animBg="1"/>
      <p:bldP spid="24615" grpId="0" animBg="1"/>
      <p:bldP spid="24616" grpId="0" animBg="1"/>
      <p:bldP spid="24617" grpId="0" animBg="1"/>
      <p:bldP spid="24618" grpId="0" animBg="1"/>
      <p:bldP spid="24619" grpId="0"/>
      <p:bldP spid="24620" grpId="0"/>
      <p:bldP spid="24621" grpId="0"/>
      <p:bldP spid="24622" grpId="0"/>
      <p:bldP spid="24623" grpId="0"/>
      <p:bldP spid="24624" grpId="0"/>
      <p:bldP spid="24625" grpId="0"/>
      <p:bldP spid="24626" grpId="0"/>
      <p:bldP spid="24627" grpId="0"/>
      <p:bldP spid="24628" grpId="0"/>
      <p:bldP spid="24629" grpId="0" animBg="1"/>
      <p:bldP spid="24630" grpId="0" animBg="1"/>
      <p:bldP spid="24631" grpId="0" animBg="1"/>
      <p:bldP spid="24632" grpId="0" animBg="1"/>
      <p:bldP spid="24633" grpId="0" animBg="1"/>
      <p:bldP spid="24634" grpId="0" animBg="1"/>
      <p:bldP spid="246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43"/>
          <p:cNvSpPr>
            <a:spLocks noChangeShapeType="1"/>
          </p:cNvSpPr>
          <p:nvPr/>
        </p:nvSpPr>
        <p:spPr bwMode="auto">
          <a:xfrm flipH="1">
            <a:off x="5003800" y="3213100"/>
            <a:ext cx="9366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5059" name="Oval 33"/>
          <p:cNvSpPr>
            <a:spLocks noChangeArrowheads="1"/>
          </p:cNvSpPr>
          <p:nvPr/>
        </p:nvSpPr>
        <p:spPr bwMode="auto">
          <a:xfrm>
            <a:off x="5292725" y="3141663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0" name="Line 42"/>
          <p:cNvSpPr>
            <a:spLocks noChangeShapeType="1"/>
          </p:cNvSpPr>
          <p:nvPr/>
        </p:nvSpPr>
        <p:spPr bwMode="auto">
          <a:xfrm>
            <a:off x="2987675" y="5157788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5061" name="Group 2"/>
          <p:cNvGrpSpPr>
            <a:grpSpLocks/>
          </p:cNvGrpSpPr>
          <p:nvPr/>
        </p:nvGrpSpPr>
        <p:grpSpPr bwMode="auto">
          <a:xfrm>
            <a:off x="971550" y="2565400"/>
            <a:ext cx="2808288" cy="2592388"/>
            <a:chOff x="6659" y="4611"/>
            <a:chExt cx="2593" cy="2304"/>
          </a:xfrm>
        </p:grpSpPr>
        <p:sp>
          <p:nvSpPr>
            <p:cNvPr id="45090" name="Line 3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5091" name="Group 4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5092" name="Rectangle 5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3" name="Line 6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4" name="Line 7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5" name="Line 8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6" name="Line 9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7" name="Line 10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8" name="Line 11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99" name="Line 12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5062" name="Oval 13"/>
          <p:cNvSpPr>
            <a:spLocks noChangeArrowheads="1"/>
          </p:cNvSpPr>
          <p:nvPr/>
        </p:nvSpPr>
        <p:spPr bwMode="auto">
          <a:xfrm>
            <a:off x="900113" y="36449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3" name="Oval 14"/>
          <p:cNvSpPr>
            <a:spLocks noChangeArrowheads="1"/>
          </p:cNvSpPr>
          <p:nvPr/>
        </p:nvSpPr>
        <p:spPr bwMode="auto">
          <a:xfrm rot="302547">
            <a:off x="3635375" y="29972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4" name="Oval 15"/>
          <p:cNvSpPr>
            <a:spLocks noChangeArrowheads="1"/>
          </p:cNvSpPr>
          <p:nvPr/>
        </p:nvSpPr>
        <p:spPr bwMode="auto">
          <a:xfrm>
            <a:off x="2843213" y="5589588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5" name="Text Box 16"/>
          <p:cNvSpPr txBox="1">
            <a:spLocks noChangeArrowheads="1"/>
          </p:cNvSpPr>
          <p:nvPr/>
        </p:nvSpPr>
        <p:spPr bwMode="auto">
          <a:xfrm>
            <a:off x="3851275" y="27813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5066" name="Text Box 17"/>
          <p:cNvSpPr txBox="1">
            <a:spLocks noChangeArrowheads="1"/>
          </p:cNvSpPr>
          <p:nvPr/>
        </p:nvSpPr>
        <p:spPr bwMode="auto">
          <a:xfrm>
            <a:off x="179388" y="3500438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5067" name="Rectangle 18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68" name="Text Box 19"/>
          <p:cNvSpPr txBox="1">
            <a:spLocks noChangeArrowheads="1"/>
          </p:cNvSpPr>
          <p:nvPr/>
        </p:nvSpPr>
        <p:spPr bwMode="auto">
          <a:xfrm>
            <a:off x="2484438" y="307975"/>
            <a:ext cx="490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</a:t>
            </a:r>
          </a:p>
        </p:txBody>
      </p:sp>
      <p:grpSp>
        <p:nvGrpSpPr>
          <p:cNvPr id="45069" name="Group 20"/>
          <p:cNvGrpSpPr>
            <a:grpSpLocks/>
          </p:cNvGrpSpPr>
          <p:nvPr/>
        </p:nvGrpSpPr>
        <p:grpSpPr bwMode="auto">
          <a:xfrm>
            <a:off x="5940425" y="2565400"/>
            <a:ext cx="2808288" cy="2592388"/>
            <a:chOff x="6659" y="4611"/>
            <a:chExt cx="2593" cy="2304"/>
          </a:xfrm>
        </p:grpSpPr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5081" name="Group 2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5082" name="Rectangle 2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3" name="Line 2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4" name="Line 2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5" name="Line 2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6" name="Line 2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7" name="Line 2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8" name="Line 2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5089" name="Line 3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5070" name="Text Box 31"/>
          <p:cNvSpPr txBox="1">
            <a:spLocks noChangeArrowheads="1"/>
          </p:cNvSpPr>
          <p:nvPr/>
        </p:nvSpPr>
        <p:spPr bwMode="auto">
          <a:xfrm>
            <a:off x="7235825" y="522922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5071" name="Text Box 32"/>
          <p:cNvSpPr txBox="1">
            <a:spLocks noChangeArrowheads="1"/>
          </p:cNvSpPr>
          <p:nvPr/>
        </p:nvSpPr>
        <p:spPr bwMode="auto">
          <a:xfrm>
            <a:off x="7164388" y="1844675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5072" name="Oval 34"/>
          <p:cNvSpPr>
            <a:spLocks noChangeArrowheads="1"/>
          </p:cNvSpPr>
          <p:nvPr/>
        </p:nvSpPr>
        <p:spPr bwMode="auto">
          <a:xfrm>
            <a:off x="7092950" y="2492375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73" name="Oval 35"/>
          <p:cNvSpPr>
            <a:spLocks noChangeArrowheads="1"/>
          </p:cNvSpPr>
          <p:nvPr/>
        </p:nvSpPr>
        <p:spPr bwMode="auto">
          <a:xfrm>
            <a:off x="7235825" y="5084763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74" name="Text Box 36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5075" name="AutoShape 37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5076" name="Text Box 38"/>
          <p:cNvSpPr txBox="1">
            <a:spLocks noChangeArrowheads="1"/>
          </p:cNvSpPr>
          <p:nvPr/>
        </p:nvSpPr>
        <p:spPr bwMode="auto">
          <a:xfrm>
            <a:off x="2987675" y="580548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5077" name="Text Box 39"/>
          <p:cNvSpPr txBox="1">
            <a:spLocks noChangeArrowheads="1"/>
          </p:cNvSpPr>
          <p:nvPr/>
        </p:nvSpPr>
        <p:spPr bwMode="auto">
          <a:xfrm>
            <a:off x="5148263" y="3357563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5078" name="Text Box 40"/>
          <p:cNvSpPr txBox="1">
            <a:spLocks noChangeArrowheads="1"/>
          </p:cNvSpPr>
          <p:nvPr/>
        </p:nvSpPr>
        <p:spPr bwMode="auto">
          <a:xfrm>
            <a:off x="1042988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A</a:t>
            </a:r>
          </a:p>
        </p:txBody>
      </p:sp>
      <p:sp>
        <p:nvSpPr>
          <p:cNvPr id="45079" name="Text Box 41"/>
          <p:cNvSpPr txBox="1">
            <a:spLocks noChangeArrowheads="1"/>
          </p:cNvSpPr>
          <p:nvPr/>
        </p:nvSpPr>
        <p:spPr bwMode="auto">
          <a:xfrm>
            <a:off x="5364163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B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46"/>
          <p:cNvSpPr>
            <a:spLocks noChangeShapeType="1"/>
          </p:cNvSpPr>
          <p:nvPr/>
        </p:nvSpPr>
        <p:spPr bwMode="auto">
          <a:xfrm>
            <a:off x="7956550" y="5013325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7812088" y="5805488"/>
            <a:ext cx="360362" cy="28733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84" name="Line 45"/>
          <p:cNvSpPr>
            <a:spLocks noChangeShapeType="1"/>
          </p:cNvSpPr>
          <p:nvPr/>
        </p:nvSpPr>
        <p:spPr bwMode="auto">
          <a:xfrm>
            <a:off x="8748713" y="170021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6085" name="Line 44"/>
          <p:cNvSpPr>
            <a:spLocks noChangeShapeType="1"/>
          </p:cNvSpPr>
          <p:nvPr/>
        </p:nvSpPr>
        <p:spPr bwMode="auto">
          <a:xfrm>
            <a:off x="971550" y="5084763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2987675" y="2276475"/>
            <a:ext cx="0" cy="10795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6087" name="Group 5"/>
          <p:cNvGrpSpPr>
            <a:grpSpLocks/>
          </p:cNvGrpSpPr>
          <p:nvPr/>
        </p:nvGrpSpPr>
        <p:grpSpPr bwMode="auto">
          <a:xfrm>
            <a:off x="971550" y="2565400"/>
            <a:ext cx="2808288" cy="2592388"/>
            <a:chOff x="6659" y="4611"/>
            <a:chExt cx="2593" cy="2304"/>
          </a:xfrm>
        </p:grpSpPr>
        <p:sp>
          <p:nvSpPr>
            <p:cNvPr id="46116" name="Line 6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6117" name="Group 7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6118" name="Rectangle 8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9" name="Line 9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0" name="Line 10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1" name="Line 11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2" name="Line 12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3" name="Line 13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4" name="Line 14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25" name="Line 15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6088" name="Oval 17"/>
          <p:cNvSpPr>
            <a:spLocks noChangeArrowheads="1"/>
          </p:cNvSpPr>
          <p:nvPr/>
        </p:nvSpPr>
        <p:spPr bwMode="auto">
          <a:xfrm rot="302547">
            <a:off x="3635375" y="3429000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89" name="Oval 16"/>
          <p:cNvSpPr>
            <a:spLocks noChangeArrowheads="1"/>
          </p:cNvSpPr>
          <p:nvPr/>
        </p:nvSpPr>
        <p:spPr bwMode="auto">
          <a:xfrm>
            <a:off x="827088" y="5661025"/>
            <a:ext cx="288925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90" name="Oval 18"/>
          <p:cNvSpPr>
            <a:spLocks noChangeArrowheads="1"/>
          </p:cNvSpPr>
          <p:nvPr/>
        </p:nvSpPr>
        <p:spPr bwMode="auto">
          <a:xfrm>
            <a:off x="2843213" y="2276475"/>
            <a:ext cx="288925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91" name="Text Box 19"/>
          <p:cNvSpPr txBox="1">
            <a:spLocks noChangeArrowheads="1"/>
          </p:cNvSpPr>
          <p:nvPr/>
        </p:nvSpPr>
        <p:spPr bwMode="auto">
          <a:xfrm>
            <a:off x="3851275" y="3429000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6092" name="Text Box 20"/>
          <p:cNvSpPr txBox="1">
            <a:spLocks noChangeArrowheads="1"/>
          </p:cNvSpPr>
          <p:nvPr/>
        </p:nvSpPr>
        <p:spPr bwMode="auto">
          <a:xfrm>
            <a:off x="179388" y="5516563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6093" name="Rectangle 21"/>
          <p:cNvSpPr>
            <a:spLocks noChangeArrowheads="1"/>
          </p:cNvSpPr>
          <p:nvPr/>
        </p:nvSpPr>
        <p:spPr bwMode="auto">
          <a:xfrm>
            <a:off x="2197100" y="260350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94" name="Text Box 22"/>
          <p:cNvSpPr txBox="1">
            <a:spLocks noChangeArrowheads="1"/>
          </p:cNvSpPr>
          <p:nvPr/>
        </p:nvSpPr>
        <p:spPr bwMode="auto">
          <a:xfrm>
            <a:off x="2484438" y="307975"/>
            <a:ext cx="490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kocky rovinou KLM</a:t>
            </a:r>
          </a:p>
        </p:txBody>
      </p:sp>
      <p:grpSp>
        <p:nvGrpSpPr>
          <p:cNvPr id="46095" name="Group 23"/>
          <p:cNvGrpSpPr>
            <a:grpSpLocks/>
          </p:cNvGrpSpPr>
          <p:nvPr/>
        </p:nvGrpSpPr>
        <p:grpSpPr bwMode="auto">
          <a:xfrm>
            <a:off x="5940425" y="2565400"/>
            <a:ext cx="2808288" cy="2592388"/>
            <a:chOff x="6659" y="4611"/>
            <a:chExt cx="2593" cy="2304"/>
          </a:xfrm>
        </p:grpSpPr>
        <p:sp>
          <p:nvSpPr>
            <p:cNvPr id="46106" name="Line 24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46107" name="Group 25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46108" name="Rectangle 26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09" name="Line 27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0" name="Line 28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1" name="Line 29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2" name="Line 30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3" name="Line 31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4" name="Line 32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115" name="Line 33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46096" name="Text Box 34"/>
          <p:cNvSpPr txBox="1">
            <a:spLocks noChangeArrowheads="1"/>
          </p:cNvSpPr>
          <p:nvPr/>
        </p:nvSpPr>
        <p:spPr bwMode="auto">
          <a:xfrm>
            <a:off x="8243888" y="170021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6097" name="Text Box 35"/>
          <p:cNvSpPr txBox="1">
            <a:spLocks noChangeArrowheads="1"/>
          </p:cNvSpPr>
          <p:nvPr/>
        </p:nvSpPr>
        <p:spPr bwMode="auto">
          <a:xfrm>
            <a:off x="6372225" y="3284538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M</a:t>
            </a:r>
          </a:p>
        </p:txBody>
      </p:sp>
      <p:sp>
        <p:nvSpPr>
          <p:cNvPr id="46098" name="Oval 36"/>
          <p:cNvSpPr>
            <a:spLocks noChangeArrowheads="1"/>
          </p:cNvSpPr>
          <p:nvPr/>
        </p:nvSpPr>
        <p:spPr bwMode="auto">
          <a:xfrm>
            <a:off x="6732588" y="3141663"/>
            <a:ext cx="215900" cy="215900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099" name="Oval 37"/>
          <p:cNvSpPr>
            <a:spLocks noChangeArrowheads="1"/>
          </p:cNvSpPr>
          <p:nvPr/>
        </p:nvSpPr>
        <p:spPr bwMode="auto">
          <a:xfrm>
            <a:off x="8604250" y="1628775"/>
            <a:ext cx="287338" cy="28733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100" name="Text Box 38"/>
          <p:cNvSpPr txBox="1">
            <a:spLocks noChangeArrowheads="1"/>
          </p:cNvSpPr>
          <p:nvPr/>
        </p:nvSpPr>
        <p:spPr bwMode="auto">
          <a:xfrm>
            <a:off x="3327400" y="58197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6101" name="AutoShape 39"/>
          <p:cNvSpPr>
            <a:spLocks noChangeArrowheads="1"/>
          </p:cNvSpPr>
          <p:nvPr/>
        </p:nvSpPr>
        <p:spPr bwMode="auto">
          <a:xfrm>
            <a:off x="3563938" y="6021388"/>
            <a:ext cx="720725" cy="627062"/>
          </a:xfrm>
          <a:custGeom>
            <a:avLst/>
            <a:gdLst>
              <a:gd name="T0" fmla="*/ 21042301 w 21600"/>
              <a:gd name="T1" fmla="*/ 9102008 h 21600"/>
              <a:gd name="T2" fmla="*/ 12024195 w 21600"/>
              <a:gd name="T3" fmla="*/ 18204017 h 21600"/>
              <a:gd name="T4" fmla="*/ 3006057 w 21600"/>
              <a:gd name="T5" fmla="*/ 9102008 h 21600"/>
              <a:gd name="T6" fmla="*/ 1202419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6102" name="Text Box 40"/>
          <p:cNvSpPr txBox="1">
            <a:spLocks noChangeArrowheads="1"/>
          </p:cNvSpPr>
          <p:nvPr/>
        </p:nvSpPr>
        <p:spPr bwMode="auto">
          <a:xfrm>
            <a:off x="2771775" y="1700213"/>
            <a:ext cx="107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L</a:t>
            </a:r>
          </a:p>
        </p:txBody>
      </p:sp>
      <p:sp>
        <p:nvSpPr>
          <p:cNvPr id="46103" name="Text Box 41"/>
          <p:cNvSpPr txBox="1">
            <a:spLocks noChangeArrowheads="1"/>
          </p:cNvSpPr>
          <p:nvPr/>
        </p:nvSpPr>
        <p:spPr bwMode="auto">
          <a:xfrm>
            <a:off x="7308850" y="5876925"/>
            <a:ext cx="647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sk-SK" sz="3600" b="1">
                <a:solidFill>
                  <a:srgbClr val="000000"/>
                </a:solidFill>
                <a:latin typeface="Arial" charset="0"/>
              </a:rPr>
              <a:t>K</a:t>
            </a:r>
          </a:p>
        </p:txBody>
      </p:sp>
      <p:sp>
        <p:nvSpPr>
          <p:cNvPr id="46104" name="Text Box 42"/>
          <p:cNvSpPr txBox="1">
            <a:spLocks noChangeArrowheads="1"/>
          </p:cNvSpPr>
          <p:nvPr/>
        </p:nvSpPr>
        <p:spPr bwMode="auto">
          <a:xfrm>
            <a:off x="1042988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A</a:t>
            </a:r>
          </a:p>
        </p:txBody>
      </p:sp>
      <p:sp>
        <p:nvSpPr>
          <p:cNvPr id="46105" name="Text Box 43"/>
          <p:cNvSpPr txBox="1">
            <a:spLocks noChangeArrowheads="1"/>
          </p:cNvSpPr>
          <p:nvPr/>
        </p:nvSpPr>
        <p:spPr bwMode="auto">
          <a:xfrm>
            <a:off x="5364163" y="1268413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B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0"/>
          <p:cNvSpPr txBox="1">
            <a:spLocks noChangeArrowheads="1"/>
          </p:cNvSpPr>
          <p:nvPr/>
        </p:nvSpPr>
        <p:spPr bwMode="auto">
          <a:xfrm>
            <a:off x="-777875" y="64198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7107" name="AutoShape 41"/>
          <p:cNvSpPr>
            <a:spLocks noChangeArrowheads="1"/>
          </p:cNvSpPr>
          <p:nvPr/>
        </p:nvSpPr>
        <p:spPr bwMode="auto">
          <a:xfrm>
            <a:off x="-541338" y="6621463"/>
            <a:ext cx="720726" cy="627062"/>
          </a:xfrm>
          <a:custGeom>
            <a:avLst/>
            <a:gdLst>
              <a:gd name="T0" fmla="*/ 21042364 w 21600"/>
              <a:gd name="T1" fmla="*/ 9102008 h 21600"/>
              <a:gd name="T2" fmla="*/ 12024212 w 21600"/>
              <a:gd name="T3" fmla="*/ 18204017 h 21600"/>
              <a:gd name="T4" fmla="*/ 3006061 w 21600"/>
              <a:gd name="T5" fmla="*/ 9102008 h 21600"/>
              <a:gd name="T6" fmla="*/ 1202421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08" name="Text Box 44"/>
          <p:cNvSpPr txBox="1">
            <a:spLocks noChangeArrowheads="1"/>
          </p:cNvSpPr>
          <p:nvPr/>
        </p:nvSpPr>
        <p:spPr bwMode="auto">
          <a:xfrm>
            <a:off x="755650" y="981075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A</a:t>
            </a:r>
          </a:p>
        </p:txBody>
      </p:sp>
      <p:sp>
        <p:nvSpPr>
          <p:cNvPr id="47109" name="Text Box 45"/>
          <p:cNvSpPr txBox="1">
            <a:spLocks noChangeArrowheads="1"/>
          </p:cNvSpPr>
          <p:nvPr/>
        </p:nvSpPr>
        <p:spPr bwMode="auto">
          <a:xfrm>
            <a:off x="5435600" y="981075"/>
            <a:ext cx="2736850" cy="396875"/>
          </a:xfrm>
          <a:prstGeom prst="rect">
            <a:avLst/>
          </a:prstGeom>
          <a:solidFill>
            <a:srgbClr val="FF0000"/>
          </a:solidFill>
          <a:ln w="9525" algn="ctr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SKUPINA B</a:t>
            </a:r>
          </a:p>
        </p:txBody>
      </p:sp>
      <p:sp>
        <p:nvSpPr>
          <p:cNvPr id="47110" name="Line 52"/>
          <p:cNvSpPr>
            <a:spLocks noChangeShapeType="1"/>
          </p:cNvSpPr>
          <p:nvPr/>
        </p:nvSpPr>
        <p:spPr bwMode="auto">
          <a:xfrm>
            <a:off x="5076825" y="5156200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1" name="Line 53"/>
          <p:cNvSpPr>
            <a:spLocks noChangeShapeType="1"/>
          </p:cNvSpPr>
          <p:nvPr/>
        </p:nvSpPr>
        <p:spPr bwMode="auto">
          <a:xfrm>
            <a:off x="6013450" y="4292600"/>
            <a:ext cx="1871663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2" name="Line 54"/>
          <p:cNvSpPr>
            <a:spLocks noChangeShapeType="1"/>
          </p:cNvSpPr>
          <p:nvPr/>
        </p:nvSpPr>
        <p:spPr bwMode="auto">
          <a:xfrm flipH="1">
            <a:off x="5076825" y="4292600"/>
            <a:ext cx="935038" cy="863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3" name="Line 55"/>
          <p:cNvSpPr>
            <a:spLocks noChangeShapeType="1"/>
          </p:cNvSpPr>
          <p:nvPr/>
        </p:nvSpPr>
        <p:spPr bwMode="auto">
          <a:xfrm flipH="1">
            <a:off x="6948488" y="4292600"/>
            <a:ext cx="935037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4" name="Line 56"/>
          <p:cNvSpPr>
            <a:spLocks noChangeShapeType="1"/>
          </p:cNvSpPr>
          <p:nvPr/>
        </p:nvSpPr>
        <p:spPr bwMode="auto">
          <a:xfrm flipH="1">
            <a:off x="5076825" y="1700213"/>
            <a:ext cx="1223963" cy="345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5" name="Line 57"/>
          <p:cNvSpPr>
            <a:spLocks noChangeShapeType="1"/>
          </p:cNvSpPr>
          <p:nvPr/>
        </p:nvSpPr>
        <p:spPr bwMode="auto">
          <a:xfrm>
            <a:off x="6300788" y="1700213"/>
            <a:ext cx="647700" cy="345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6" name="Line 58"/>
          <p:cNvSpPr>
            <a:spLocks noChangeShapeType="1"/>
          </p:cNvSpPr>
          <p:nvPr/>
        </p:nvSpPr>
        <p:spPr bwMode="auto">
          <a:xfrm>
            <a:off x="6300788" y="1700213"/>
            <a:ext cx="1584325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7" name="Line 59"/>
          <p:cNvSpPr>
            <a:spLocks noChangeShapeType="1"/>
          </p:cNvSpPr>
          <p:nvPr/>
        </p:nvSpPr>
        <p:spPr bwMode="auto">
          <a:xfrm flipH="1">
            <a:off x="6011863" y="1771650"/>
            <a:ext cx="288925" cy="2520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18" name="Oval 60"/>
          <p:cNvSpPr>
            <a:spLocks noChangeArrowheads="1"/>
          </p:cNvSpPr>
          <p:nvPr/>
        </p:nvSpPr>
        <p:spPr bwMode="auto">
          <a:xfrm>
            <a:off x="6494463" y="5040313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19" name="Oval 61"/>
          <p:cNvSpPr>
            <a:spLocks noChangeArrowheads="1"/>
          </p:cNvSpPr>
          <p:nvPr/>
        </p:nvSpPr>
        <p:spPr bwMode="auto">
          <a:xfrm>
            <a:off x="7164388" y="3213100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20" name="Oval 62"/>
          <p:cNvSpPr>
            <a:spLocks noChangeArrowheads="1"/>
          </p:cNvSpPr>
          <p:nvPr/>
        </p:nvSpPr>
        <p:spPr bwMode="auto">
          <a:xfrm>
            <a:off x="5580063" y="3284538"/>
            <a:ext cx="179387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21" name="Text Box 63"/>
          <p:cNvSpPr txBox="1">
            <a:spLocks noChangeArrowheads="1"/>
          </p:cNvSpPr>
          <p:nvPr/>
        </p:nvSpPr>
        <p:spPr bwMode="auto">
          <a:xfrm>
            <a:off x="5148263" y="29241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47122" name="Text Box 64"/>
          <p:cNvSpPr txBox="1">
            <a:spLocks noChangeArrowheads="1"/>
          </p:cNvSpPr>
          <p:nvPr/>
        </p:nvSpPr>
        <p:spPr bwMode="auto">
          <a:xfrm>
            <a:off x="7380288" y="299720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47123" name="Text Box 65"/>
          <p:cNvSpPr txBox="1">
            <a:spLocks noChangeArrowheads="1"/>
          </p:cNvSpPr>
          <p:nvPr/>
        </p:nvSpPr>
        <p:spPr bwMode="auto">
          <a:xfrm>
            <a:off x="6064250" y="4699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1763713" y="188913"/>
            <a:ext cx="5327650" cy="504825"/>
          </a:xfrm>
          <a:prstGeom prst="rect">
            <a:avLst/>
          </a:prstGeom>
          <a:solidFill>
            <a:srgbClr val="CCFFCC"/>
          </a:solidFill>
          <a:ln w="9525">
            <a:solidFill>
              <a:srgbClr val="008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25" name="Text Box 67"/>
          <p:cNvSpPr txBox="1">
            <a:spLocks noChangeArrowheads="1"/>
          </p:cNvSpPr>
          <p:nvPr/>
        </p:nvSpPr>
        <p:spPr bwMode="auto">
          <a:xfrm>
            <a:off x="1979613" y="188913"/>
            <a:ext cx="492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99"/>
                </a:solidFill>
                <a:latin typeface="Arial" charset="0"/>
              </a:rPr>
              <a:t>Zostrojte rez ihlana rovinou PQR</a:t>
            </a:r>
          </a:p>
        </p:txBody>
      </p:sp>
      <p:sp>
        <p:nvSpPr>
          <p:cNvPr id="35912" name="Oval 72"/>
          <p:cNvSpPr>
            <a:spLocks noChangeArrowheads="1"/>
          </p:cNvSpPr>
          <p:nvPr/>
        </p:nvSpPr>
        <p:spPr bwMode="auto">
          <a:xfrm>
            <a:off x="-1836738" y="7053263"/>
            <a:ext cx="179388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914" name="Text Box 74"/>
          <p:cNvSpPr txBox="1">
            <a:spLocks noChangeArrowheads="1"/>
          </p:cNvSpPr>
          <p:nvPr/>
        </p:nvSpPr>
        <p:spPr bwMode="auto">
          <a:xfrm>
            <a:off x="2103438" y="6924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47128" name="Line 75"/>
          <p:cNvSpPr>
            <a:spLocks noChangeShapeType="1"/>
          </p:cNvSpPr>
          <p:nvPr/>
        </p:nvSpPr>
        <p:spPr bwMode="auto">
          <a:xfrm>
            <a:off x="468313" y="5013325"/>
            <a:ext cx="18716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29" name="Line 76"/>
          <p:cNvSpPr>
            <a:spLocks noChangeShapeType="1"/>
          </p:cNvSpPr>
          <p:nvPr/>
        </p:nvSpPr>
        <p:spPr bwMode="auto">
          <a:xfrm>
            <a:off x="1404938" y="4149725"/>
            <a:ext cx="18716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0" name="Line 77"/>
          <p:cNvSpPr>
            <a:spLocks noChangeShapeType="1"/>
          </p:cNvSpPr>
          <p:nvPr/>
        </p:nvSpPr>
        <p:spPr bwMode="auto">
          <a:xfrm flipH="1">
            <a:off x="468313" y="4149725"/>
            <a:ext cx="935037" cy="863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1" name="Line 78"/>
          <p:cNvSpPr>
            <a:spLocks noChangeShapeType="1"/>
          </p:cNvSpPr>
          <p:nvPr/>
        </p:nvSpPr>
        <p:spPr bwMode="auto">
          <a:xfrm flipH="1">
            <a:off x="2339975" y="4149725"/>
            <a:ext cx="935038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2" name="Line 79"/>
          <p:cNvSpPr>
            <a:spLocks noChangeShapeType="1"/>
          </p:cNvSpPr>
          <p:nvPr/>
        </p:nvSpPr>
        <p:spPr bwMode="auto">
          <a:xfrm flipH="1">
            <a:off x="468313" y="1557338"/>
            <a:ext cx="1223962" cy="345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3" name="Line 80"/>
          <p:cNvSpPr>
            <a:spLocks noChangeShapeType="1"/>
          </p:cNvSpPr>
          <p:nvPr/>
        </p:nvSpPr>
        <p:spPr bwMode="auto">
          <a:xfrm>
            <a:off x="1692275" y="1557338"/>
            <a:ext cx="647700" cy="3455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4" name="Line 81"/>
          <p:cNvSpPr>
            <a:spLocks noChangeShapeType="1"/>
          </p:cNvSpPr>
          <p:nvPr/>
        </p:nvSpPr>
        <p:spPr bwMode="auto">
          <a:xfrm>
            <a:off x="1692275" y="1557338"/>
            <a:ext cx="1584325" cy="2592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5" name="Line 82"/>
          <p:cNvSpPr>
            <a:spLocks noChangeShapeType="1"/>
          </p:cNvSpPr>
          <p:nvPr/>
        </p:nvSpPr>
        <p:spPr bwMode="auto">
          <a:xfrm flipH="1">
            <a:off x="1403350" y="1628775"/>
            <a:ext cx="288925" cy="2520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7136" name="Oval 83"/>
          <p:cNvSpPr>
            <a:spLocks noChangeArrowheads="1"/>
          </p:cNvSpPr>
          <p:nvPr/>
        </p:nvSpPr>
        <p:spPr bwMode="auto">
          <a:xfrm>
            <a:off x="1885950" y="4897438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37" name="Oval 84"/>
          <p:cNvSpPr>
            <a:spLocks noChangeArrowheads="1"/>
          </p:cNvSpPr>
          <p:nvPr/>
        </p:nvSpPr>
        <p:spPr bwMode="auto">
          <a:xfrm>
            <a:off x="2843213" y="4365625"/>
            <a:ext cx="179387" cy="179388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38" name="Oval 85"/>
          <p:cNvSpPr>
            <a:spLocks noChangeArrowheads="1"/>
          </p:cNvSpPr>
          <p:nvPr/>
        </p:nvSpPr>
        <p:spPr bwMode="auto">
          <a:xfrm>
            <a:off x="1476375" y="2636838"/>
            <a:ext cx="179388" cy="179387"/>
          </a:xfrm>
          <a:prstGeom prst="ellipse">
            <a:avLst/>
          </a:prstGeom>
          <a:solidFill>
            <a:srgbClr val="B2081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139" name="Text Box 86"/>
          <p:cNvSpPr txBox="1">
            <a:spLocks noChangeArrowheads="1"/>
          </p:cNvSpPr>
          <p:nvPr/>
        </p:nvSpPr>
        <p:spPr bwMode="auto">
          <a:xfrm>
            <a:off x="1547813" y="239553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P</a:t>
            </a:r>
          </a:p>
        </p:txBody>
      </p:sp>
      <p:sp>
        <p:nvSpPr>
          <p:cNvPr id="47140" name="Text Box 87"/>
          <p:cNvSpPr txBox="1">
            <a:spLocks noChangeArrowheads="1"/>
          </p:cNvSpPr>
          <p:nvPr/>
        </p:nvSpPr>
        <p:spPr bwMode="auto">
          <a:xfrm>
            <a:off x="2916238" y="44561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Q</a:t>
            </a:r>
          </a:p>
        </p:txBody>
      </p:sp>
      <p:sp>
        <p:nvSpPr>
          <p:cNvPr id="47141" name="Text Box 88"/>
          <p:cNvSpPr txBox="1">
            <a:spLocks noChangeArrowheads="1"/>
          </p:cNvSpPr>
          <p:nvPr/>
        </p:nvSpPr>
        <p:spPr bwMode="auto">
          <a:xfrm>
            <a:off x="1455738" y="455612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06" grpId="0" animBg="1"/>
      <p:bldP spid="35912" grpId="0" animBg="1"/>
      <p:bldP spid="359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388" y="333375"/>
            <a:ext cx="8964612" cy="5975350"/>
          </a:xfrm>
        </p:spPr>
        <p:txBody>
          <a:bodyPr/>
          <a:lstStyle/>
          <a:p>
            <a:pPr eaLnBrk="1" hangingPunct="1">
              <a:defRPr/>
            </a:pPr>
            <a:r>
              <a:rPr lang="sk-SK" sz="3000" dirty="0">
                <a:solidFill>
                  <a:srgbClr val="000000"/>
                </a:solidFill>
              </a:rPr>
              <a:t>Rovina je určená: </a:t>
            </a:r>
          </a:p>
          <a:p>
            <a:pPr eaLnBrk="1" hangingPunct="1">
              <a:buFontTx/>
              <a:buNone/>
              <a:defRPr/>
            </a:pPr>
            <a:r>
              <a:rPr lang="sk-SK" sz="3000" dirty="0">
                <a:solidFill>
                  <a:srgbClr val="000000"/>
                </a:solidFill>
              </a:rPr>
              <a:t>	 a) priamkou a bodom, ktorý neleží na nej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sz="3000" dirty="0">
                <a:solidFill>
                  <a:srgbClr val="000000"/>
                </a:solidFill>
              </a:rPr>
              <a:t>   b) dvomi rôznobežkami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sz="3000" dirty="0">
                <a:solidFill>
                  <a:srgbClr val="000000"/>
                </a:solidFill>
              </a:rPr>
              <a:t>   c) dvomi rôznymi rovnobežkami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sk-SK" sz="3000" dirty="0">
                <a:solidFill>
                  <a:srgbClr val="000000"/>
                </a:solidFill>
              </a:rPr>
              <a:t>	d) tromi bodmi, ktoré neležia na jednej 		priamke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sk-SK" sz="2000" dirty="0">
              <a:solidFill>
                <a:srgbClr val="000000"/>
              </a:solidFill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k-SK" sz="3000" dirty="0">
                <a:solidFill>
                  <a:srgbClr val="000000"/>
                </a:solidFill>
              </a:rPr>
              <a:t>Ak priamka </a:t>
            </a:r>
            <a:r>
              <a:rPr lang="sk-SK" sz="3000" dirty="0">
                <a:solidFill>
                  <a:srgbClr val="FF0000"/>
                </a:solidFill>
              </a:rPr>
              <a:t>p</a:t>
            </a:r>
            <a:r>
              <a:rPr lang="sk-SK" sz="3000" dirty="0">
                <a:solidFill>
                  <a:srgbClr val="000000"/>
                </a:solidFill>
              </a:rPr>
              <a:t> je rovnobežná s niektorou priamkou </a:t>
            </a:r>
            <a:r>
              <a:rPr lang="sk-SK" sz="3000" dirty="0">
                <a:solidFill>
                  <a:srgbClr val="FF0000"/>
                </a:solidFill>
              </a:rPr>
              <a:t>p´</a:t>
            </a:r>
            <a:r>
              <a:rPr lang="sk-SK" sz="3000" dirty="0">
                <a:solidFill>
                  <a:srgbClr val="000000"/>
                </a:solidFill>
              </a:rPr>
              <a:t> roviny </a:t>
            </a:r>
            <a:r>
              <a:rPr lang="sk-SK" sz="3000" dirty="0">
                <a:solidFill>
                  <a:srgbClr val="FF0000"/>
                </a:solidFill>
              </a:rPr>
              <a:t>ρ</a:t>
            </a:r>
            <a:r>
              <a:rPr lang="sk-SK" sz="3000" dirty="0">
                <a:solidFill>
                  <a:srgbClr val="000000"/>
                </a:solidFill>
              </a:rPr>
              <a:t>, je rovnobežná s rovinou </a:t>
            </a:r>
            <a:r>
              <a:rPr lang="sk-SK" sz="3000" dirty="0">
                <a:solidFill>
                  <a:srgbClr val="FF0000"/>
                </a:solidFill>
              </a:rPr>
              <a:t>ρ</a:t>
            </a:r>
            <a:r>
              <a:rPr lang="sk-SK" sz="3000" dirty="0">
                <a:solidFill>
                  <a:srgbClr val="000000"/>
                </a:solidFill>
              </a:rPr>
              <a:t>.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sk-SK" sz="2000" dirty="0">
              <a:solidFill>
                <a:srgbClr val="000000"/>
              </a:solidFill>
            </a:endParaRP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sk-SK" sz="3000" dirty="0">
                <a:solidFill>
                  <a:srgbClr val="000000"/>
                </a:solidFill>
              </a:rPr>
              <a:t>Ak je priamka </a:t>
            </a:r>
            <a:r>
              <a:rPr lang="sk-SK" sz="3000" dirty="0">
                <a:solidFill>
                  <a:srgbClr val="FF0000"/>
                </a:solidFill>
              </a:rPr>
              <a:t>p</a:t>
            </a:r>
            <a:r>
              <a:rPr lang="sk-SK" sz="3000" dirty="0">
                <a:solidFill>
                  <a:srgbClr val="000000"/>
                </a:solidFill>
              </a:rPr>
              <a:t> kolmá ku dvom rôznobežným priamkam </a:t>
            </a:r>
            <a:r>
              <a:rPr lang="sk-SK" sz="3000" dirty="0">
                <a:solidFill>
                  <a:srgbClr val="FF0000"/>
                </a:solidFill>
              </a:rPr>
              <a:t>a</a:t>
            </a:r>
            <a:r>
              <a:rPr lang="sk-SK" sz="3000" dirty="0">
                <a:solidFill>
                  <a:srgbClr val="000000"/>
                </a:solidFill>
              </a:rPr>
              <a:t>,</a:t>
            </a:r>
            <a:r>
              <a:rPr lang="sk-SK" sz="3000" dirty="0">
                <a:solidFill>
                  <a:srgbClr val="FF0000"/>
                </a:solidFill>
              </a:rPr>
              <a:t> b </a:t>
            </a:r>
            <a:r>
              <a:rPr lang="sk-SK" sz="3000" dirty="0">
                <a:solidFill>
                  <a:srgbClr val="000000"/>
                </a:solidFill>
              </a:rPr>
              <a:t>roviny </a:t>
            </a:r>
            <a:r>
              <a:rPr lang="sk-SK" sz="3000" dirty="0">
                <a:solidFill>
                  <a:srgbClr val="FF0000"/>
                </a:solidFill>
              </a:rPr>
              <a:t>ρ</a:t>
            </a:r>
            <a:r>
              <a:rPr lang="sk-SK" sz="3000" dirty="0">
                <a:solidFill>
                  <a:srgbClr val="000000"/>
                </a:solidFill>
              </a:rPr>
              <a:t>, tak je kolmá k tejto rovine.</a:t>
            </a:r>
            <a:endParaRPr lang="sk-SK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>
                <a:solidFill>
                  <a:srgbClr val="FF0000"/>
                </a:solidFill>
              </a:rPr>
              <a:t>Príklad 1</a:t>
            </a:r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>
          <a:xfrm>
            <a:off x="323850" y="1628775"/>
            <a:ext cx="8640763" cy="4679950"/>
          </a:xfrm>
        </p:spPr>
        <p:txBody>
          <a:bodyPr/>
          <a:lstStyle/>
          <a:p>
            <a:pPr eaLnBrk="1" hangingPunct="1">
              <a:defRPr/>
            </a:pPr>
            <a:r>
              <a:rPr lang="sk-SK" dirty="0">
                <a:solidFill>
                  <a:srgbClr val="000000"/>
                </a:solidFill>
              </a:rPr>
              <a:t>Daná je kocka  ABCDEFGH. Body K,L,M,N sú  postupne stredmi  hrán AE,AB,BC,CG. Zistite, či: </a:t>
            </a:r>
          </a:p>
          <a:p>
            <a:pPr eaLnBrk="1" hangingPunct="1">
              <a:buFontTx/>
              <a:buNone/>
              <a:defRPr/>
            </a:pPr>
            <a:r>
              <a:rPr lang="sk-SK" dirty="0">
                <a:solidFill>
                  <a:srgbClr val="000000"/>
                </a:solidFill>
              </a:rPr>
              <a:t>    a. priamka AB leží s bodmi C,D v jednej 	rovine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sk-SK" dirty="0">
                <a:solidFill>
                  <a:srgbClr val="000000"/>
                </a:solidFill>
              </a:rPr>
              <a:t>    b. K,L,M ležia v jednej rovine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sk-SK" dirty="0">
                <a:solidFill>
                  <a:srgbClr val="000000"/>
                </a:solidFill>
              </a:rPr>
              <a:t>    c. A,B,E,G ležia v jednej rovine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Zástupný symbol obsahu 3" descr="slika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>
          <a:xfrm>
            <a:off x="179388" y="288925"/>
            <a:ext cx="8964612" cy="6569075"/>
          </a:xfr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351713" y="1971675"/>
            <a:ext cx="1397000" cy="1312863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04025" y="1965325"/>
            <a:ext cx="1944688" cy="1751013"/>
            <a:chOff x="6659" y="4611"/>
            <a:chExt cx="2593" cy="2304"/>
          </a:xfrm>
        </p:grpSpPr>
        <p:sp>
          <p:nvSpPr>
            <p:cNvPr id="26710" name="Line 4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6711" name="Group 5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6712" name="Rectangle 6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3" name="Line 7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4" name="Line 8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5" name="Line 9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6" name="Line 10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7" name="Line 11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8" name="Line 12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19" name="Line 13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164388" y="1844675"/>
            <a:ext cx="1728787" cy="1584325"/>
          </a:xfrm>
          <a:prstGeom prst="line">
            <a:avLst/>
          </a:prstGeom>
          <a:noFill/>
          <a:ln w="38100">
            <a:solidFill>
              <a:srgbClr val="FF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804025" y="2403475"/>
            <a:ext cx="1397000" cy="1312863"/>
          </a:xfrm>
          <a:prstGeom prst="rect">
            <a:avLst/>
          </a:prstGeom>
          <a:solidFill>
            <a:srgbClr val="00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52413" y="5516563"/>
            <a:ext cx="1727200" cy="792162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23850" y="260350"/>
            <a:ext cx="8351838" cy="720725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784225" y="423863"/>
            <a:ext cx="753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Klasifikácia vzájomných polôh útvarov v priestore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187450" y="1125538"/>
            <a:ext cx="596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000000"/>
                </a:solidFill>
                <a:latin typeface="Arial" charset="0"/>
              </a:rPr>
              <a:t>A) Vzájomná poloha dvoch priamok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 </a:t>
            </a:r>
            <a:r>
              <a:rPr lang="sk-SK" sz="2400" b="1">
                <a:solidFill>
                  <a:srgbClr val="3333CC"/>
                </a:solidFill>
                <a:latin typeface="Arial" charset="0"/>
              </a:rPr>
              <a:t>p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, </a:t>
            </a:r>
            <a:r>
              <a:rPr lang="sk-SK" sz="2400" b="1">
                <a:solidFill>
                  <a:srgbClr val="FF0066"/>
                </a:solidFill>
                <a:latin typeface="Arial" charset="0"/>
              </a:rPr>
              <a:t>q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23850" y="2001838"/>
            <a:ext cx="1944688" cy="1751012"/>
            <a:chOff x="6659" y="4611"/>
            <a:chExt cx="2593" cy="2304"/>
          </a:xfrm>
        </p:grpSpPr>
        <p:sp>
          <p:nvSpPr>
            <p:cNvPr id="26700" name="Line 2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6701" name="Group 2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6702" name="Rectangle 2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3" name="Line 2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4" name="Line 2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5" name="Line 2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6" name="Line 2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7" name="Line 2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8" name="Line 2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709" name="Line 3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643438" y="1965325"/>
            <a:ext cx="1944687" cy="1751013"/>
            <a:chOff x="6659" y="4611"/>
            <a:chExt cx="2593" cy="2304"/>
          </a:xfrm>
        </p:grpSpPr>
        <p:sp>
          <p:nvSpPr>
            <p:cNvPr id="26690" name="Line 32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6691" name="Group 33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6692" name="Rectangle 34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3" name="Line 35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4" name="Line 36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5" name="Line 37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6" name="Line 38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7" name="Line 39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8" name="Line 40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99" name="Line 41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484438" y="1989138"/>
            <a:ext cx="1944687" cy="1751012"/>
            <a:chOff x="6659" y="4611"/>
            <a:chExt cx="2593" cy="2304"/>
          </a:xfrm>
        </p:grpSpPr>
        <p:sp>
          <p:nvSpPr>
            <p:cNvPr id="26680" name="Line 43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6681" name="Group 44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6682" name="Rectangle 45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3" name="Line 46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4" name="Line 47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5" name="Line 48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6" name="Line 49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7" name="Line 50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8" name="Line 51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6689" name="Line 52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1547813" y="371633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1816100" y="227488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66"/>
                </a:solidFill>
                <a:latin typeface="Arial" charset="0"/>
              </a:rPr>
              <a:t>q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303213" y="4097338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Ležia v jednej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rovine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250825" y="4803775"/>
            <a:ext cx="177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spoločný</a:t>
            </a:r>
          </a:p>
          <a:p>
            <a:r>
              <a:rPr lang="sk-SK" b="1">
                <a:solidFill>
                  <a:srgbClr val="FF0000"/>
                </a:solidFill>
                <a:latin typeface="Arial" charset="0"/>
              </a:rPr>
              <a:t>bod P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9388" y="5537200"/>
            <a:ext cx="18097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p     q</a:t>
            </a: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1042988" y="58769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116013" y="58769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971550" y="5972175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2484438" y="371633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3857625" y="37719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66"/>
                </a:solidFill>
                <a:latin typeface="Arial" charset="0"/>
              </a:rPr>
              <a:t>q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2397125" y="4076700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Ležia v jednej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rovine</a:t>
            </a:r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2484438" y="2420938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>
            <a:off x="3886200" y="2276475"/>
            <a:ext cx="0" cy="18002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>
            <a:off x="2484438" y="2205038"/>
            <a:ext cx="0" cy="18716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323850" y="2443163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>
            <a:off x="107950" y="2205038"/>
            <a:ext cx="1727200" cy="16557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81" name="Line 69"/>
          <p:cNvSpPr>
            <a:spLocks noChangeShapeType="1"/>
          </p:cNvSpPr>
          <p:nvPr/>
        </p:nvSpPr>
        <p:spPr bwMode="auto">
          <a:xfrm flipH="1">
            <a:off x="179388" y="2276475"/>
            <a:ext cx="1728787" cy="15843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82" name="Oval 70"/>
          <p:cNvSpPr>
            <a:spLocks noChangeArrowheads="1"/>
          </p:cNvSpPr>
          <p:nvPr/>
        </p:nvSpPr>
        <p:spPr bwMode="auto">
          <a:xfrm>
            <a:off x="971550" y="299720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83" name="Text Box 71"/>
          <p:cNvSpPr txBox="1">
            <a:spLocks noChangeArrowheads="1"/>
          </p:cNvSpPr>
          <p:nvPr/>
        </p:nvSpPr>
        <p:spPr bwMode="auto">
          <a:xfrm>
            <a:off x="1139825" y="29178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>
                <a:solidFill>
                  <a:srgbClr val="FF0000"/>
                </a:solidFill>
                <a:latin typeface="Arial" charset="0"/>
              </a:rPr>
              <a:t>P</a:t>
            </a:r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2279650" y="4803775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Nemajú spoločný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bod </a:t>
            </a:r>
          </a:p>
        </p:txBody>
      </p:sp>
      <p:sp>
        <p:nvSpPr>
          <p:cNvPr id="13385" name="Rectangle 73"/>
          <p:cNvSpPr>
            <a:spLocks noChangeArrowheads="1"/>
          </p:cNvSpPr>
          <p:nvPr/>
        </p:nvSpPr>
        <p:spPr bwMode="auto">
          <a:xfrm>
            <a:off x="2341563" y="5516563"/>
            <a:ext cx="1727200" cy="792162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2262188" y="5537200"/>
            <a:ext cx="18224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rovnobežné</a:t>
            </a: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p     q</a:t>
            </a:r>
          </a:p>
        </p:txBody>
      </p:sp>
      <p:sp>
        <p:nvSpPr>
          <p:cNvPr id="13387" name="Line 75"/>
          <p:cNvSpPr>
            <a:spLocks noChangeShapeType="1"/>
          </p:cNvSpPr>
          <p:nvPr/>
        </p:nvSpPr>
        <p:spPr bwMode="auto">
          <a:xfrm>
            <a:off x="3132138" y="58769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88" name="Line 76"/>
          <p:cNvSpPr>
            <a:spLocks noChangeShapeType="1"/>
          </p:cNvSpPr>
          <p:nvPr/>
        </p:nvSpPr>
        <p:spPr bwMode="auto">
          <a:xfrm>
            <a:off x="3205163" y="58769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89" name="Line 77"/>
          <p:cNvSpPr>
            <a:spLocks noChangeShapeType="1"/>
          </p:cNvSpPr>
          <p:nvPr/>
        </p:nvSpPr>
        <p:spPr bwMode="auto">
          <a:xfrm>
            <a:off x="4572000" y="2349500"/>
            <a:ext cx="1728788" cy="15843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5940425" y="37719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13391" name="Text Box 79"/>
          <p:cNvSpPr txBox="1">
            <a:spLocks noChangeArrowheads="1"/>
          </p:cNvSpPr>
          <p:nvPr/>
        </p:nvSpPr>
        <p:spPr bwMode="auto">
          <a:xfrm>
            <a:off x="5580063" y="3738563"/>
            <a:ext cx="565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1400" b="1">
                <a:solidFill>
                  <a:srgbClr val="FF0066"/>
                </a:solidFill>
                <a:latin typeface="Arial" charset="0"/>
              </a:rPr>
              <a:t>q</a:t>
            </a:r>
            <a:r>
              <a:rPr lang="sk-SK" sz="1400">
                <a:solidFill>
                  <a:srgbClr val="FF0066"/>
                </a:solidFill>
                <a:latin typeface="Arial" charset="0"/>
              </a:rPr>
              <a:t> </a:t>
            </a:r>
            <a:r>
              <a:rPr lang="sk-SK">
                <a:solidFill>
                  <a:srgbClr val="000000"/>
                </a:solidFill>
                <a:latin typeface="Arial" charset="0"/>
              </a:rPr>
              <a:t>≡</a:t>
            </a:r>
          </a:p>
          <a:p>
            <a:pPr algn="l"/>
            <a:endParaRPr lang="sk-SK" sz="140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8610600" y="328453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66"/>
                </a:solidFill>
                <a:latin typeface="Arial" charset="0"/>
              </a:rPr>
              <a:t>q</a:t>
            </a:r>
          </a:p>
        </p:txBody>
      </p:sp>
      <p:sp>
        <p:nvSpPr>
          <p:cNvPr id="13393" name="Text Box 81"/>
          <p:cNvSpPr txBox="1">
            <a:spLocks noChangeArrowheads="1"/>
          </p:cNvSpPr>
          <p:nvPr/>
        </p:nvSpPr>
        <p:spPr bwMode="auto">
          <a:xfrm>
            <a:off x="4557713" y="4076700"/>
            <a:ext cx="1670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Ležia v jednej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rovine</a:t>
            </a:r>
          </a:p>
        </p:txBody>
      </p: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4421188" y="4797425"/>
            <a:ext cx="211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spoločné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 body (stačia dva)</a:t>
            </a:r>
          </a:p>
        </p:txBody>
      </p:sp>
      <p:sp>
        <p:nvSpPr>
          <p:cNvPr id="13395" name="Rectangle 83"/>
          <p:cNvSpPr>
            <a:spLocks noChangeArrowheads="1"/>
          </p:cNvSpPr>
          <p:nvPr/>
        </p:nvSpPr>
        <p:spPr bwMode="auto">
          <a:xfrm>
            <a:off x="4572000" y="5516563"/>
            <a:ext cx="1743075" cy="1081087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4637088" y="5537200"/>
            <a:ext cx="1504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totožné</a:t>
            </a:r>
          </a:p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(splývajúce)</a:t>
            </a: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p ≡ q</a:t>
            </a:r>
          </a:p>
        </p:txBody>
      </p:sp>
      <p:sp>
        <p:nvSpPr>
          <p:cNvPr id="13397" name="Rectangle 85"/>
          <p:cNvSpPr>
            <a:spLocks noChangeArrowheads="1"/>
          </p:cNvSpPr>
          <p:nvPr/>
        </p:nvSpPr>
        <p:spPr bwMode="auto">
          <a:xfrm>
            <a:off x="4643438" y="2403475"/>
            <a:ext cx="1397000" cy="13128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>
            <a:off x="4572000" y="2349500"/>
            <a:ext cx="1728788" cy="15843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H="1">
            <a:off x="6659563" y="1773238"/>
            <a:ext cx="2233612" cy="20875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6737350" y="370046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6826250" y="4076700"/>
            <a:ext cx="188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Neležia v jednej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rovine</a:t>
            </a: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6789738" y="5516563"/>
            <a:ext cx="1743075" cy="1081087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403" name="Text Box 91"/>
          <p:cNvSpPr txBox="1">
            <a:spLocks noChangeArrowheads="1"/>
          </p:cNvSpPr>
          <p:nvPr/>
        </p:nvSpPr>
        <p:spPr bwMode="auto">
          <a:xfrm>
            <a:off x="6732588" y="5516563"/>
            <a:ext cx="1797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mimobežné</a:t>
            </a:r>
          </a:p>
          <a:p>
            <a:endParaRPr lang="sk-SK" b="1">
              <a:solidFill>
                <a:srgbClr val="3333CC"/>
              </a:solidFill>
              <a:latin typeface="Arial" charset="0"/>
            </a:endParaRP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p     q</a:t>
            </a:r>
          </a:p>
        </p:txBody>
      </p:sp>
      <p:sp>
        <p:nvSpPr>
          <p:cNvPr id="13404" name="Rectangle 92"/>
          <p:cNvSpPr>
            <a:spLocks noChangeArrowheads="1"/>
          </p:cNvSpPr>
          <p:nvPr/>
        </p:nvSpPr>
        <p:spPr bwMode="auto">
          <a:xfrm>
            <a:off x="7396163" y="6067425"/>
            <a:ext cx="560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Ω</a:t>
            </a:r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7524750" y="6140450"/>
            <a:ext cx="144463" cy="28733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3406" name="Text Box 94"/>
          <p:cNvSpPr txBox="1">
            <a:spLocks noChangeArrowheads="1"/>
          </p:cNvSpPr>
          <p:nvPr/>
        </p:nvSpPr>
        <p:spPr bwMode="auto">
          <a:xfrm>
            <a:off x="6724650" y="4797425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Nemajú spoločné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body </a:t>
            </a:r>
          </a:p>
        </p:txBody>
      </p:sp>
      <p:sp>
        <p:nvSpPr>
          <p:cNvPr id="13408" name="Text Box 96"/>
          <p:cNvSpPr txBox="1">
            <a:spLocks noChangeArrowheads="1"/>
          </p:cNvSpPr>
          <p:nvPr/>
        </p:nvSpPr>
        <p:spPr bwMode="auto">
          <a:xfrm>
            <a:off x="8512175" y="59642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8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2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1500"/>
                            </p:stCondLst>
                            <p:childTnLst>
                              <p:par>
                                <p:cTn id="154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6" dur="2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4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00"/>
                            </p:stCondLst>
                            <p:childTnLst>
                              <p:par>
                                <p:cTn id="17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000"/>
                                        <p:tgtEl>
                                          <p:spTgt spid="1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6" grpId="0" animBg="1"/>
      <p:bldP spid="13327" grpId="0" animBg="1"/>
      <p:bldP spid="13328" grpId="0" animBg="1"/>
      <p:bldP spid="13329" grpId="0" animBg="1"/>
      <p:bldP spid="13330" grpId="0"/>
      <p:bldP spid="13331" grpId="0"/>
      <p:bldP spid="13365" grpId="0"/>
      <p:bldP spid="13366" grpId="0"/>
      <p:bldP spid="13367" grpId="0"/>
      <p:bldP spid="13368" grpId="0"/>
      <p:bldP spid="13369" grpId="0"/>
      <p:bldP spid="13370" grpId="0" animBg="1"/>
      <p:bldP spid="13371" grpId="0" animBg="1"/>
      <p:bldP spid="13372" grpId="0" animBg="1"/>
      <p:bldP spid="13373" grpId="0"/>
      <p:bldP spid="13374" grpId="0"/>
      <p:bldP spid="13375" grpId="0"/>
      <p:bldP spid="13376" grpId="0" animBg="1"/>
      <p:bldP spid="13377" grpId="0" animBg="1"/>
      <p:bldP spid="13378" grpId="0" animBg="1"/>
      <p:bldP spid="13379" grpId="0" animBg="1"/>
      <p:bldP spid="13380" grpId="0" animBg="1"/>
      <p:bldP spid="13381" grpId="0" animBg="1"/>
      <p:bldP spid="13382" grpId="0" animBg="1"/>
      <p:bldP spid="13383" grpId="0"/>
      <p:bldP spid="13384" grpId="0"/>
      <p:bldP spid="13385" grpId="0" animBg="1"/>
      <p:bldP spid="13386" grpId="0"/>
      <p:bldP spid="13387" grpId="0" animBg="1"/>
      <p:bldP spid="13388" grpId="0" animBg="1"/>
      <p:bldP spid="13389" grpId="0" animBg="1"/>
      <p:bldP spid="13390" grpId="0"/>
      <p:bldP spid="13391" grpId="0"/>
      <p:bldP spid="13392" grpId="0"/>
      <p:bldP spid="13393" grpId="0"/>
      <p:bldP spid="13394" grpId="0"/>
      <p:bldP spid="13395" grpId="0" animBg="1"/>
      <p:bldP spid="13396" grpId="0"/>
      <p:bldP spid="13397" grpId="0" animBg="1"/>
      <p:bldP spid="13398" grpId="0" animBg="1"/>
      <p:bldP spid="13399" grpId="0" animBg="1"/>
      <p:bldP spid="13400" grpId="0"/>
      <p:bldP spid="13401" grpId="0"/>
      <p:bldP spid="13402" grpId="0" animBg="1"/>
      <p:bldP spid="13403" grpId="0"/>
      <p:bldP spid="13404" grpId="0"/>
      <p:bldP spid="13405" grpId="0" animBg="1"/>
      <p:bldP spid="13406" grpId="0"/>
      <p:bldP spid="134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4"/>
          <p:cNvSpPr>
            <a:spLocks noChangeArrowheads="1"/>
          </p:cNvSpPr>
          <p:nvPr/>
        </p:nvSpPr>
        <p:spPr bwMode="auto">
          <a:xfrm>
            <a:off x="3779838" y="1989138"/>
            <a:ext cx="1368425" cy="1295400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1" name="Obdĺžnik 1"/>
          <p:cNvSpPr>
            <a:spLocks noChangeArrowheads="1"/>
          </p:cNvSpPr>
          <p:nvPr/>
        </p:nvSpPr>
        <p:spPr bwMode="auto">
          <a:xfrm>
            <a:off x="1187450" y="476250"/>
            <a:ext cx="7018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rgbClr val="000000"/>
                </a:solidFill>
                <a:latin typeface="Arial" charset="0"/>
              </a:rPr>
              <a:t>B) Vzájomná poloha priamky a roviny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 </a:t>
            </a:r>
            <a:r>
              <a:rPr lang="sk-SK" sz="2400" b="1">
                <a:solidFill>
                  <a:srgbClr val="3333CC"/>
                </a:solidFill>
                <a:latin typeface="Arial" charset="0"/>
              </a:rPr>
              <a:t>p</a:t>
            </a:r>
            <a:r>
              <a:rPr lang="sk-SK" sz="2400" b="1">
                <a:solidFill>
                  <a:schemeClr val="bg1"/>
                </a:solidFill>
                <a:latin typeface="Arial" charset="0"/>
              </a:rPr>
              <a:t>, </a:t>
            </a:r>
            <a:r>
              <a:rPr lang="sk-SK" sz="2400" b="1">
                <a:solidFill>
                  <a:srgbClr val="FF0000"/>
                </a:solidFill>
                <a:latin typeface="Arial" charset="0"/>
              </a:rPr>
              <a:t>α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23850" y="2001838"/>
            <a:ext cx="1944688" cy="1751012"/>
            <a:chOff x="6659" y="4611"/>
            <a:chExt cx="2593" cy="2304"/>
          </a:xfrm>
        </p:grpSpPr>
        <p:sp>
          <p:nvSpPr>
            <p:cNvPr id="27691" name="Line 21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7692" name="Group 22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7693" name="Rectangle 23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4" name="Line 24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5" name="Line 25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6" name="Line 26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7" name="Line 27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8" name="Line 28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9" name="Line 29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700" name="Line 30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6011863" y="1916113"/>
            <a:ext cx="1944687" cy="1751012"/>
            <a:chOff x="6659" y="4611"/>
            <a:chExt cx="2593" cy="2304"/>
          </a:xfrm>
        </p:grpSpPr>
        <p:sp>
          <p:nvSpPr>
            <p:cNvPr id="27681" name="Line 32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7682" name="Group 33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7683" name="Rectangle 34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4" name="Line 35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5" name="Line 36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6" name="Line 37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7" name="Line 38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8" name="Line 39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9" name="Line 40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90" name="Line 41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3203575" y="1989138"/>
            <a:ext cx="1944688" cy="1751012"/>
            <a:chOff x="6659" y="4611"/>
            <a:chExt cx="2593" cy="2304"/>
          </a:xfrm>
        </p:grpSpPr>
        <p:sp>
          <p:nvSpPr>
            <p:cNvPr id="27671" name="Line 43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7672" name="Group 44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7673" name="Rectangle 45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4" name="Line 46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5" name="Line 47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6" name="Line 48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7" name="Line 49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8" name="Line 50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79" name="Line 51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7680" name="Line 52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1547813" y="1412875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2843213" y="3573463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4787900" y="2924175"/>
            <a:ext cx="29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00"/>
                </a:solidFill>
                <a:latin typeface="Arial" charset="0"/>
              </a:rPr>
              <a:t>α</a:t>
            </a:r>
            <a:endParaRPr lang="sk-SK" sz="1400" b="1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42" name="Line 66"/>
          <p:cNvSpPr>
            <a:spLocks noChangeShapeType="1"/>
          </p:cNvSpPr>
          <p:nvPr/>
        </p:nvSpPr>
        <p:spPr bwMode="auto">
          <a:xfrm>
            <a:off x="3203575" y="2060575"/>
            <a:ext cx="0" cy="187166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43" name="Rectangle 67"/>
          <p:cNvSpPr>
            <a:spLocks noChangeArrowheads="1"/>
          </p:cNvSpPr>
          <p:nvPr/>
        </p:nvSpPr>
        <p:spPr bwMode="auto">
          <a:xfrm>
            <a:off x="323850" y="2443163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7" name="Text Box 78"/>
          <p:cNvSpPr txBox="1">
            <a:spLocks noChangeArrowheads="1"/>
          </p:cNvSpPr>
          <p:nvPr/>
        </p:nvSpPr>
        <p:spPr bwMode="auto">
          <a:xfrm>
            <a:off x="5580063" y="3429000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3333CC"/>
                </a:solidFill>
                <a:latin typeface="Arial" charset="0"/>
              </a:rPr>
              <a:t>p</a:t>
            </a:r>
          </a:p>
        </p:txBody>
      </p:sp>
      <p:sp>
        <p:nvSpPr>
          <p:cNvPr id="48" name="Rectangle 85"/>
          <p:cNvSpPr>
            <a:spLocks noChangeArrowheads="1"/>
          </p:cNvSpPr>
          <p:nvPr/>
        </p:nvSpPr>
        <p:spPr bwMode="auto">
          <a:xfrm>
            <a:off x="6011863" y="2349500"/>
            <a:ext cx="1397000" cy="13128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9" name="Line 86"/>
          <p:cNvSpPr>
            <a:spLocks noChangeShapeType="1"/>
          </p:cNvSpPr>
          <p:nvPr/>
        </p:nvSpPr>
        <p:spPr bwMode="auto">
          <a:xfrm flipH="1">
            <a:off x="5724525" y="2060575"/>
            <a:ext cx="2014538" cy="1873250"/>
          </a:xfrm>
          <a:prstGeom prst="line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7019925" y="3284538"/>
            <a:ext cx="29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00"/>
                </a:solidFill>
                <a:latin typeface="Arial" charset="0"/>
              </a:rPr>
              <a:t>α</a:t>
            </a:r>
            <a:endParaRPr lang="sk-SK" sz="1400" b="1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51" name="Line 66"/>
          <p:cNvSpPr>
            <a:spLocks noChangeShapeType="1"/>
          </p:cNvSpPr>
          <p:nvPr/>
        </p:nvSpPr>
        <p:spPr bwMode="auto">
          <a:xfrm flipH="1">
            <a:off x="0" y="1268413"/>
            <a:ext cx="1728788" cy="1439862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1403350" y="3357563"/>
            <a:ext cx="29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400" b="1">
                <a:solidFill>
                  <a:srgbClr val="FF0000"/>
                </a:solidFill>
                <a:latin typeface="Arial" charset="0"/>
              </a:rPr>
              <a:t>α</a:t>
            </a:r>
            <a:endParaRPr lang="sk-SK" sz="1400" b="1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27666" name="Obdĺžnik 52"/>
          <p:cNvSpPr>
            <a:spLocks noChangeArrowheads="1"/>
          </p:cNvSpPr>
          <p:nvPr/>
        </p:nvSpPr>
        <p:spPr bwMode="auto">
          <a:xfrm>
            <a:off x="5940425" y="4005263"/>
            <a:ext cx="2447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Priamka patrí rovine, má s rovinou </a:t>
            </a:r>
            <a:r>
              <a:rPr lang="sk-SK" b="1">
                <a:solidFill>
                  <a:srgbClr val="FF0000"/>
                </a:solidFill>
                <a:latin typeface="Arial" charset="0"/>
              </a:rPr>
              <a:t>nekonečne veľa </a:t>
            </a:r>
            <a:r>
              <a:rPr lang="sk-SK" b="1">
                <a:solidFill>
                  <a:srgbClr val="000000"/>
                </a:solidFill>
                <a:latin typeface="Arial" charset="0"/>
              </a:rPr>
              <a:t>spoločných bodov </a:t>
            </a:r>
          </a:p>
        </p:txBody>
      </p:sp>
      <p:sp>
        <p:nvSpPr>
          <p:cNvPr id="27667" name="Obdĺžnik 53"/>
          <p:cNvSpPr>
            <a:spLocks noChangeArrowheads="1"/>
          </p:cNvSpPr>
          <p:nvPr/>
        </p:nvSpPr>
        <p:spPr bwMode="auto">
          <a:xfrm>
            <a:off x="2627313" y="4005263"/>
            <a:ext cx="28813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Priamka je s rovinou rovnobežná, prienikom je </a:t>
            </a:r>
            <a:r>
              <a:rPr lang="sk-SK" b="1">
                <a:solidFill>
                  <a:srgbClr val="FF0000"/>
                </a:solidFill>
                <a:latin typeface="Arial" charset="0"/>
              </a:rPr>
              <a:t>prázdna množina</a:t>
            </a:r>
          </a:p>
        </p:txBody>
      </p:sp>
      <p:sp>
        <p:nvSpPr>
          <p:cNvPr id="27668" name="Obdĺžnik 54"/>
          <p:cNvSpPr>
            <a:spLocks noChangeArrowheads="1"/>
          </p:cNvSpPr>
          <p:nvPr/>
        </p:nvSpPr>
        <p:spPr bwMode="auto">
          <a:xfrm>
            <a:off x="179388" y="4005263"/>
            <a:ext cx="20891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Priamka s rovinou je rôznobežná,  má           s ňou jeden spoločný         </a:t>
            </a:r>
            <a:r>
              <a:rPr lang="sk-SK" b="1">
                <a:solidFill>
                  <a:srgbClr val="FF0000"/>
                </a:solidFill>
                <a:latin typeface="Arial" charset="0"/>
              </a:rPr>
              <a:t> bod P</a:t>
            </a:r>
          </a:p>
        </p:txBody>
      </p:sp>
      <p:sp>
        <p:nvSpPr>
          <p:cNvPr id="27669" name="Obdĺžnik 56"/>
          <p:cNvSpPr>
            <a:spLocks noChangeArrowheads="1"/>
          </p:cNvSpPr>
          <p:nvPr/>
        </p:nvSpPr>
        <p:spPr bwMode="auto">
          <a:xfrm>
            <a:off x="179388" y="2060575"/>
            <a:ext cx="33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b="1" dirty="0">
                <a:solidFill>
                  <a:srgbClr val="FF0000"/>
                </a:solidFill>
                <a:latin typeface="Arial" charset="0"/>
              </a:rPr>
              <a:t>P</a:t>
            </a:r>
          </a:p>
        </p:txBody>
      </p:sp>
      <p:cxnSp>
        <p:nvCxnSpPr>
          <p:cNvPr id="27670" name="Rovná spojnica 58"/>
          <p:cNvCxnSpPr>
            <a:cxnSpLocks noChangeShapeType="1"/>
            <a:stCxn id="27669" idx="2"/>
            <a:endCxn id="27669" idx="2"/>
          </p:cNvCxnSpPr>
          <p:nvPr/>
        </p:nvCxnSpPr>
        <p:spPr bwMode="auto">
          <a:xfrm>
            <a:off x="349250" y="2430463"/>
            <a:ext cx="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/>
          <p:cNvSpPr>
            <a:spLocks/>
          </p:cNvSpPr>
          <p:nvPr/>
        </p:nvSpPr>
        <p:spPr bwMode="auto">
          <a:xfrm>
            <a:off x="3357563" y="1700213"/>
            <a:ext cx="539750" cy="1727200"/>
          </a:xfrm>
          <a:custGeom>
            <a:avLst/>
            <a:gdLst>
              <a:gd name="T0" fmla="*/ 539750 w 318"/>
              <a:gd name="T1" fmla="*/ 0 h 1134"/>
              <a:gd name="T2" fmla="*/ 539750 w 318"/>
              <a:gd name="T3" fmla="*/ 1312916 h 1134"/>
              <a:gd name="T4" fmla="*/ 0 w 318"/>
              <a:gd name="T5" fmla="*/ 1727200 h 1134"/>
              <a:gd name="T6" fmla="*/ 0 w 318"/>
              <a:gd name="T7" fmla="*/ 414284 h 1134"/>
              <a:gd name="T8" fmla="*/ 539750 w 318"/>
              <a:gd name="T9" fmla="*/ 0 h 11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1134"/>
              <a:gd name="T17" fmla="*/ 318 w 318"/>
              <a:gd name="T18" fmla="*/ 1134 h 11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1134">
                <a:moveTo>
                  <a:pt x="318" y="0"/>
                </a:moveTo>
                <a:lnTo>
                  <a:pt x="318" y="862"/>
                </a:lnTo>
                <a:lnTo>
                  <a:pt x="0" y="1134"/>
                </a:lnTo>
                <a:lnTo>
                  <a:pt x="0" y="272"/>
                </a:lnTo>
                <a:lnTo>
                  <a:pt x="318" y="0"/>
                </a:lnTo>
                <a:close/>
              </a:path>
            </a:pathLst>
          </a:cu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87438" y="1196975"/>
            <a:ext cx="1397000" cy="1312863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28675" y="1395413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476375" y="260350"/>
            <a:ext cx="6480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>
                <a:solidFill>
                  <a:srgbClr val="000000"/>
                </a:solidFill>
                <a:latin typeface="Arial" charset="0"/>
              </a:rPr>
              <a:t>C1) Vzájomná poloha troch rovín</a:t>
            </a:r>
            <a:r>
              <a:rPr lang="sk-SK" sz="2400" b="1">
                <a:solidFill>
                  <a:srgbClr val="CC0099"/>
                </a:solidFill>
                <a:latin typeface="Arial" charset="0"/>
              </a:rPr>
              <a:t> </a:t>
            </a:r>
            <a:r>
              <a:rPr lang="sk-SK" sz="3200" b="1">
                <a:solidFill>
                  <a:srgbClr val="3366FF"/>
                </a:solidFill>
                <a:latin typeface="Arial" charset="0"/>
              </a:rPr>
              <a:t>α</a:t>
            </a:r>
            <a:r>
              <a:rPr lang="sk-SK" sz="3200" b="1">
                <a:solidFill>
                  <a:srgbClr val="CC0099"/>
                </a:solidFill>
                <a:latin typeface="Arial" charset="0"/>
              </a:rPr>
              <a:t>, </a:t>
            </a:r>
            <a:r>
              <a:rPr lang="sk-SK" sz="2800" b="1">
                <a:solidFill>
                  <a:srgbClr val="FF9966"/>
                </a:solidFill>
                <a:latin typeface="Arial" charset="0"/>
              </a:rPr>
              <a:t>β</a:t>
            </a:r>
            <a:r>
              <a:rPr lang="sk-SK" sz="2800" b="1">
                <a:solidFill>
                  <a:srgbClr val="CC0099"/>
                </a:solidFill>
                <a:latin typeface="Arial" charset="0"/>
              </a:rPr>
              <a:t>,</a:t>
            </a:r>
            <a:r>
              <a:rPr lang="sk-SK" sz="2800" b="1">
                <a:solidFill>
                  <a:srgbClr val="FFCC66"/>
                </a:solidFill>
                <a:latin typeface="Arial" charset="0"/>
              </a:rPr>
              <a:t> </a:t>
            </a:r>
            <a:r>
              <a:rPr lang="sk-SK" sz="3600" b="1">
                <a:solidFill>
                  <a:srgbClr val="00CC66"/>
                </a:solidFill>
                <a:latin typeface="Times New Roman" pitchFamily="18" charset="0"/>
              </a:rPr>
              <a:t>γ</a:t>
            </a:r>
            <a:endParaRPr lang="sk-SK" sz="2400" b="1">
              <a:solidFill>
                <a:srgbClr val="CC0099"/>
              </a:solidFill>
              <a:latin typeface="Arial" charset="0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39750" y="1636713"/>
            <a:ext cx="1397000" cy="131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>
            <a:off x="1908175" y="1219200"/>
            <a:ext cx="576263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396875" y="3213100"/>
            <a:ext cx="2076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Nemajú spoločné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body 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39750" y="3860800"/>
            <a:ext cx="1765300" cy="792163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19113" y="3883025"/>
            <a:ext cx="18224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rovnobežné</a:t>
            </a:r>
          </a:p>
          <a:p>
            <a:endParaRPr lang="sk-SK" sz="2000">
              <a:latin typeface="Arial" charset="0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1171575" y="4222750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1244600" y="4222750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19138" y="4078288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331913" y="40782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1690688" y="42211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1763713" y="422116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1814513" y="4060825"/>
            <a:ext cx="350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895725" y="1700213"/>
            <a:ext cx="1397000" cy="13128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474663" y="4725988"/>
            <a:ext cx="177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Majú spoločné</a:t>
            </a:r>
          </a:p>
          <a:p>
            <a:r>
              <a:rPr lang="sk-SK" b="1">
                <a:solidFill>
                  <a:srgbClr val="000000"/>
                </a:solidFill>
                <a:latin typeface="Arial" charset="0"/>
              </a:rPr>
              <a:t>všetky body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525463" y="5445125"/>
            <a:ext cx="1743075" cy="1081088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604838" y="5465763"/>
            <a:ext cx="1504950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totožné</a:t>
            </a:r>
          </a:p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(splývajúce)</a:t>
            </a:r>
          </a:p>
          <a:p>
            <a:r>
              <a:rPr lang="sk-SK" sz="2400" b="1">
                <a:solidFill>
                  <a:srgbClr val="3333CC"/>
                </a:solidFill>
                <a:latin typeface="Arial" charset="0"/>
              </a:rPr>
              <a:t>α ≡ β </a:t>
            </a:r>
            <a:r>
              <a:rPr lang="sk-SK" sz="2000" b="1">
                <a:solidFill>
                  <a:srgbClr val="3333CC"/>
                </a:solidFill>
                <a:latin typeface="Arial" charset="0"/>
              </a:rPr>
              <a:t>≡ </a:t>
            </a:r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3600450" y="1428750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p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3276600" y="3379788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q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084888" y="4510088"/>
            <a:ext cx="2016125" cy="792162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6213475" y="4570413"/>
            <a:ext cx="180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latin typeface="Arial" charset="0"/>
              </a:rPr>
              <a:t>     </a:t>
            </a: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6361113" y="4765675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6950075" y="47656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6877050" y="491013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6950075" y="491013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6805613" y="5005388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7453313" y="491013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>
            <a:off x="7526338" y="4910138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7381875" y="5005388"/>
            <a:ext cx="2159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7534275" y="4694238"/>
            <a:ext cx="350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4398" name="Freeform 62"/>
          <p:cNvSpPr>
            <a:spLocks/>
          </p:cNvSpPr>
          <p:nvPr/>
        </p:nvSpPr>
        <p:spPr bwMode="auto">
          <a:xfrm>
            <a:off x="6073775" y="1685925"/>
            <a:ext cx="539750" cy="1735138"/>
          </a:xfrm>
          <a:custGeom>
            <a:avLst/>
            <a:gdLst>
              <a:gd name="T0" fmla="*/ 539750 w 317"/>
              <a:gd name="T1" fmla="*/ 0 h 1089"/>
              <a:gd name="T2" fmla="*/ 0 w 317"/>
              <a:gd name="T3" fmla="*/ 433386 h 1089"/>
              <a:gd name="T4" fmla="*/ 0 w 317"/>
              <a:gd name="T5" fmla="*/ 1735138 h 1089"/>
              <a:gd name="T6" fmla="*/ 539750 w 317"/>
              <a:gd name="T7" fmla="*/ 1301752 h 1089"/>
              <a:gd name="T8" fmla="*/ 539750 w 317"/>
              <a:gd name="T9" fmla="*/ 0 h 1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1089"/>
              <a:gd name="T17" fmla="*/ 317 w 317"/>
              <a:gd name="T18" fmla="*/ 1089 h 1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1089">
                <a:moveTo>
                  <a:pt x="317" y="0"/>
                </a:moveTo>
                <a:lnTo>
                  <a:pt x="0" y="272"/>
                </a:lnTo>
                <a:lnTo>
                  <a:pt x="0" y="1089"/>
                </a:lnTo>
                <a:lnTo>
                  <a:pt x="317" y="817"/>
                </a:lnTo>
                <a:lnTo>
                  <a:pt x="317" y="0"/>
                </a:lnTo>
                <a:close/>
              </a:path>
            </a:pathLst>
          </a:custGeom>
          <a:solidFill>
            <a:srgbClr val="FFCC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99" name="Rectangle 63"/>
          <p:cNvSpPr>
            <a:spLocks noChangeArrowheads="1"/>
          </p:cNvSpPr>
          <p:nvPr/>
        </p:nvSpPr>
        <p:spPr bwMode="auto">
          <a:xfrm>
            <a:off x="6619875" y="1663700"/>
            <a:ext cx="1397000" cy="13128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6299200" y="1341438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p</a:t>
            </a:r>
          </a:p>
        </p:txBody>
      </p: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5795963" y="3525838"/>
            <a:ext cx="307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q</a:t>
            </a:r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7764463" y="3525838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1600" b="1">
                <a:solidFill>
                  <a:srgbClr val="CC0066"/>
                </a:solidFill>
                <a:latin typeface="Arial" charset="0"/>
              </a:rPr>
              <a:t>r</a:t>
            </a:r>
          </a:p>
        </p:txBody>
      </p:sp>
      <p:sp>
        <p:nvSpPr>
          <p:cNvPr id="14403" name="Freeform 67"/>
          <p:cNvSpPr>
            <a:spLocks/>
          </p:cNvSpPr>
          <p:nvPr/>
        </p:nvSpPr>
        <p:spPr bwMode="auto">
          <a:xfrm>
            <a:off x="6084888" y="1673225"/>
            <a:ext cx="1943100" cy="1728788"/>
          </a:xfrm>
          <a:custGeom>
            <a:avLst/>
            <a:gdLst>
              <a:gd name="T0" fmla="*/ 0 w 1224"/>
              <a:gd name="T1" fmla="*/ 433388 h 1089"/>
              <a:gd name="T2" fmla="*/ 1943100 w 1224"/>
              <a:gd name="T3" fmla="*/ 0 h 1089"/>
              <a:gd name="T4" fmla="*/ 1943100 w 1224"/>
              <a:gd name="T5" fmla="*/ 1296988 h 1089"/>
              <a:gd name="T6" fmla="*/ 0 w 1224"/>
              <a:gd name="T7" fmla="*/ 1728788 h 1089"/>
              <a:gd name="T8" fmla="*/ 0 w 1224"/>
              <a:gd name="T9" fmla="*/ 433388 h 1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1089"/>
              <a:gd name="T17" fmla="*/ 1224 w 1224"/>
              <a:gd name="T18" fmla="*/ 1089 h 10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1089">
                <a:moveTo>
                  <a:pt x="0" y="273"/>
                </a:moveTo>
                <a:lnTo>
                  <a:pt x="1224" y="0"/>
                </a:lnTo>
                <a:lnTo>
                  <a:pt x="1224" y="817"/>
                </a:lnTo>
                <a:lnTo>
                  <a:pt x="0" y="1089"/>
                </a:lnTo>
                <a:lnTo>
                  <a:pt x="0" y="273"/>
                </a:lnTo>
                <a:close/>
              </a:path>
            </a:pathLst>
          </a:cu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083300" y="1657350"/>
            <a:ext cx="1944688" cy="1751013"/>
            <a:chOff x="6659" y="4611"/>
            <a:chExt cx="2593" cy="2304"/>
          </a:xfrm>
        </p:grpSpPr>
        <p:sp>
          <p:nvSpPr>
            <p:cNvPr id="28759" name="Line 69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8760" name="Group 70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8761" name="Rectangle 71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2" name="Line 72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3" name="Line 73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4" name="Line 74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5" name="Line 75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6" name="Line 76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7" name="Line 77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68" name="Line 78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4415" name="Line 79"/>
          <p:cNvSpPr>
            <a:spLocks noChangeShapeType="1"/>
          </p:cNvSpPr>
          <p:nvPr/>
        </p:nvSpPr>
        <p:spPr bwMode="auto">
          <a:xfrm>
            <a:off x="8018463" y="1268413"/>
            <a:ext cx="0" cy="251936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16" name="Line 80"/>
          <p:cNvSpPr>
            <a:spLocks noChangeShapeType="1"/>
          </p:cNvSpPr>
          <p:nvPr/>
        </p:nvSpPr>
        <p:spPr bwMode="auto">
          <a:xfrm>
            <a:off x="6632575" y="3284538"/>
            <a:ext cx="0" cy="649287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>
            <a:off x="6632575" y="1341438"/>
            <a:ext cx="0" cy="6477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>
            <a:off x="6073775" y="1484313"/>
            <a:ext cx="0" cy="251936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3130550" y="4437063"/>
            <a:ext cx="1765300" cy="792162"/>
          </a:xfrm>
          <a:prstGeom prst="rect">
            <a:avLst/>
          </a:prstGeom>
          <a:solidFill>
            <a:srgbClr val="CCFFCC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3929063" y="4459288"/>
            <a:ext cx="1841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sk-SK" b="1">
              <a:solidFill>
                <a:srgbClr val="3333CC"/>
              </a:solidFill>
              <a:latin typeface="Arial" charset="0"/>
            </a:endParaRPr>
          </a:p>
          <a:p>
            <a:endParaRPr lang="sk-SK" sz="2000">
              <a:latin typeface="Arial" charset="0"/>
            </a:endParaRPr>
          </a:p>
        </p:txBody>
      </p:sp>
      <p:sp>
        <p:nvSpPr>
          <p:cNvPr id="14421" name="Line 85"/>
          <p:cNvSpPr>
            <a:spLocks noChangeShapeType="1"/>
          </p:cNvSpPr>
          <p:nvPr/>
        </p:nvSpPr>
        <p:spPr bwMode="auto">
          <a:xfrm>
            <a:off x="3762375" y="479901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2" name="Line 86"/>
          <p:cNvSpPr>
            <a:spLocks noChangeShapeType="1"/>
          </p:cNvSpPr>
          <p:nvPr/>
        </p:nvSpPr>
        <p:spPr bwMode="auto">
          <a:xfrm>
            <a:off x="3835400" y="4799013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3309938" y="4654550"/>
            <a:ext cx="37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α</a:t>
            </a:r>
          </a:p>
        </p:txBody>
      </p:sp>
      <p:sp>
        <p:nvSpPr>
          <p:cNvPr id="14424" name="Rectangle 88"/>
          <p:cNvSpPr>
            <a:spLocks noChangeArrowheads="1"/>
          </p:cNvSpPr>
          <p:nvPr/>
        </p:nvSpPr>
        <p:spPr bwMode="auto">
          <a:xfrm>
            <a:off x="3922713" y="465455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400" b="1">
                <a:solidFill>
                  <a:srgbClr val="3333CC"/>
                </a:solidFill>
                <a:latin typeface="Arial" charset="0"/>
              </a:rPr>
              <a:t>β</a:t>
            </a:r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4508500" y="4581525"/>
            <a:ext cx="350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sk-SK" sz="2800" b="1">
                <a:solidFill>
                  <a:srgbClr val="3333CC"/>
                </a:solidFill>
                <a:latin typeface="Times New Roman" pitchFamily="18" charset="0"/>
              </a:rPr>
              <a:t>γ</a:t>
            </a:r>
          </a:p>
        </p:txBody>
      </p:sp>
      <p:sp>
        <p:nvSpPr>
          <p:cNvPr id="14426" name="Line 90"/>
          <p:cNvSpPr>
            <a:spLocks noChangeShapeType="1"/>
          </p:cNvSpPr>
          <p:nvPr/>
        </p:nvSpPr>
        <p:spPr bwMode="auto">
          <a:xfrm>
            <a:off x="4356100" y="47974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7" name="Line 91"/>
          <p:cNvSpPr>
            <a:spLocks noChangeShapeType="1"/>
          </p:cNvSpPr>
          <p:nvPr/>
        </p:nvSpPr>
        <p:spPr bwMode="auto">
          <a:xfrm>
            <a:off x="4429125" y="4797425"/>
            <a:ext cx="0" cy="2159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4284663" y="4892675"/>
            <a:ext cx="215900" cy="4921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429" name="Line 93"/>
          <p:cNvSpPr>
            <a:spLocks noChangeShapeType="1"/>
          </p:cNvSpPr>
          <p:nvPr/>
        </p:nvSpPr>
        <p:spPr bwMode="auto">
          <a:xfrm>
            <a:off x="6632575" y="1844675"/>
            <a:ext cx="0" cy="1439863"/>
          </a:xfrm>
          <a:prstGeom prst="line">
            <a:avLst/>
          </a:prstGeom>
          <a:noFill/>
          <a:ln w="38100">
            <a:solidFill>
              <a:srgbClr val="CC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3635375" y="1916113"/>
            <a:ext cx="1397000" cy="1312862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>
            <a:off x="3635375" y="1700213"/>
            <a:ext cx="0" cy="2162175"/>
          </a:xfrm>
          <a:prstGeom prst="line">
            <a:avLst/>
          </a:prstGeom>
          <a:noFill/>
          <a:ln w="38100">
            <a:solidFill>
              <a:srgbClr val="CC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3348038" y="2139950"/>
            <a:ext cx="1397000" cy="1312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 flipH="1">
            <a:off x="4716463" y="1722438"/>
            <a:ext cx="576262" cy="425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348038" y="1700213"/>
            <a:ext cx="1944687" cy="1751012"/>
            <a:chOff x="6659" y="4611"/>
            <a:chExt cx="2593" cy="2304"/>
          </a:xfrm>
        </p:grpSpPr>
        <p:sp>
          <p:nvSpPr>
            <p:cNvPr id="28749" name="Line 32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8750" name="Group 33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8751" name="Rectangle 34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2" name="Line 35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3" name="Line 36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4" name="Line 37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5" name="Line 38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6" name="Line 39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7" name="Line 40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58" name="Line 41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3903663" y="1555750"/>
            <a:ext cx="20637" cy="2089150"/>
          </a:xfrm>
          <a:prstGeom prst="line">
            <a:avLst/>
          </a:prstGeom>
          <a:noFill/>
          <a:ln w="38100">
            <a:solidFill>
              <a:srgbClr val="CC0066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9750" y="1196975"/>
            <a:ext cx="1944688" cy="1751013"/>
            <a:chOff x="6659" y="4611"/>
            <a:chExt cx="2593" cy="2304"/>
          </a:xfrm>
        </p:grpSpPr>
        <p:sp>
          <p:nvSpPr>
            <p:cNvPr id="28739" name="Line 5"/>
            <p:cNvSpPr>
              <a:spLocks noChangeShapeType="1"/>
            </p:cNvSpPr>
            <p:nvPr/>
          </p:nvSpPr>
          <p:spPr bwMode="auto">
            <a:xfrm flipV="1">
              <a:off x="8531" y="6339"/>
              <a:ext cx="72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grpSp>
          <p:nvGrpSpPr>
            <p:cNvPr id="28740" name="Group 6"/>
            <p:cNvGrpSpPr>
              <a:grpSpLocks/>
            </p:cNvGrpSpPr>
            <p:nvPr/>
          </p:nvGrpSpPr>
          <p:grpSpPr bwMode="auto">
            <a:xfrm>
              <a:off x="6659" y="4611"/>
              <a:ext cx="2593" cy="2304"/>
              <a:chOff x="6659" y="4611"/>
              <a:chExt cx="2593" cy="2304"/>
            </a:xfrm>
          </p:grpSpPr>
          <p:sp>
            <p:nvSpPr>
              <p:cNvPr id="28741" name="Rectangle 7"/>
              <p:cNvSpPr>
                <a:spLocks noChangeArrowheads="1"/>
              </p:cNvSpPr>
              <p:nvPr/>
            </p:nvSpPr>
            <p:spPr bwMode="auto">
              <a:xfrm>
                <a:off x="6659" y="5187"/>
                <a:ext cx="1872" cy="172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2" name="Line 8"/>
              <p:cNvSpPr>
                <a:spLocks noChangeShapeType="1"/>
              </p:cNvSpPr>
              <p:nvPr/>
            </p:nvSpPr>
            <p:spPr bwMode="auto">
              <a:xfrm>
                <a:off x="9251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3" name="Line 9"/>
              <p:cNvSpPr>
                <a:spLocks noChangeShapeType="1"/>
              </p:cNvSpPr>
              <p:nvPr/>
            </p:nvSpPr>
            <p:spPr bwMode="auto">
              <a:xfrm rot="-5400000">
                <a:off x="8314" y="3676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4" name="Line 10"/>
              <p:cNvSpPr>
                <a:spLocks noChangeShapeType="1"/>
              </p:cNvSpPr>
              <p:nvPr/>
            </p:nvSpPr>
            <p:spPr bwMode="auto">
              <a:xfrm rot="-5400000">
                <a:off x="8314" y="5404"/>
                <a:ext cx="1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5" name="Line 11"/>
              <p:cNvSpPr>
                <a:spLocks noChangeShapeType="1"/>
              </p:cNvSpPr>
              <p:nvPr/>
            </p:nvSpPr>
            <p:spPr bwMode="auto">
              <a:xfrm>
                <a:off x="7379" y="4611"/>
                <a:ext cx="1" cy="17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6" name="Line 12"/>
              <p:cNvSpPr>
                <a:spLocks noChangeShapeType="1"/>
              </p:cNvSpPr>
              <p:nvPr/>
            </p:nvSpPr>
            <p:spPr bwMode="auto">
              <a:xfrm flipV="1">
                <a:off x="6659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7" name="Line 13"/>
              <p:cNvSpPr>
                <a:spLocks noChangeShapeType="1"/>
              </p:cNvSpPr>
              <p:nvPr/>
            </p:nvSpPr>
            <p:spPr bwMode="auto">
              <a:xfrm flipV="1">
                <a:off x="6659" y="6339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8748" name="Line 14"/>
              <p:cNvSpPr>
                <a:spLocks noChangeShapeType="1"/>
              </p:cNvSpPr>
              <p:nvPr/>
            </p:nvSpPr>
            <p:spPr bwMode="auto">
              <a:xfrm flipV="1">
                <a:off x="8531" y="4611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39750" y="1628775"/>
            <a:ext cx="1397000" cy="1312863"/>
          </a:xfrm>
          <a:prstGeom prst="rect">
            <a:avLst/>
          </a:prstGeom>
          <a:solidFill>
            <a:srgbClr val="00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431" name="Text Box 95"/>
          <p:cNvSpPr txBox="1">
            <a:spLocks noChangeArrowheads="1"/>
          </p:cNvSpPr>
          <p:nvPr/>
        </p:nvSpPr>
        <p:spPr bwMode="auto">
          <a:xfrm>
            <a:off x="5559425" y="6324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cs-CZ"/>
          </a:p>
        </p:txBody>
      </p:sp>
      <p:sp>
        <p:nvSpPr>
          <p:cNvPr id="14433" name="Text Box 97"/>
          <p:cNvSpPr txBox="1">
            <a:spLocks noChangeArrowheads="1"/>
          </p:cNvSpPr>
          <p:nvPr/>
        </p:nvSpPr>
        <p:spPr bwMode="auto">
          <a:xfrm>
            <a:off x="3132138" y="4437063"/>
            <a:ext cx="180975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b="1">
                <a:solidFill>
                  <a:srgbClr val="3333CC"/>
                </a:solidFill>
                <a:latin typeface="Arial" charset="0"/>
              </a:rPr>
              <a:t>Sú rôznobežné</a:t>
            </a:r>
          </a:p>
          <a:p>
            <a:r>
              <a:rPr lang="sk-SK" sz="2400" b="1">
                <a:latin typeface="Arial" charset="0"/>
              </a:rPr>
              <a:t>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4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1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9" dur="20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000"/>
                            </p:stCondLst>
                            <p:childTnLst>
                              <p:par>
                                <p:cTn id="141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20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20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2000"/>
                                        <p:tgtEl>
                                          <p:spTgt spid="1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39" grpId="0" animBg="1"/>
      <p:bldP spid="14351" grpId="0" animBg="1"/>
      <p:bldP spid="14352" grpId="0"/>
      <p:bldP spid="14354" grpId="0" animBg="1"/>
      <p:bldP spid="14355" grpId="0" animBg="1"/>
      <p:bldP spid="14356" grpId="0"/>
      <p:bldP spid="14357" grpId="0" animBg="1"/>
      <p:bldP spid="14358" grpId="0"/>
      <p:bldP spid="14359" grpId="0" animBg="1"/>
      <p:bldP spid="14360" grpId="0" animBg="1"/>
      <p:bldP spid="14361" grpId="0"/>
      <p:bldP spid="14362" grpId="0"/>
      <p:bldP spid="14363" grpId="0" animBg="1"/>
      <p:bldP spid="14364" grpId="0" animBg="1"/>
      <p:bldP spid="14365" grpId="0"/>
      <p:bldP spid="14366" grpId="0" animBg="1"/>
      <p:bldP spid="14378" grpId="0"/>
      <p:bldP spid="14379" grpId="0" animBg="1"/>
      <p:bldP spid="14380" grpId="0"/>
      <p:bldP spid="14380" grpId="1"/>
      <p:bldP spid="14386" grpId="0"/>
      <p:bldP spid="14387" grpId="0" animBg="1"/>
      <p:bldP spid="14388" grpId="0"/>
      <p:bldP spid="14389" grpId="0"/>
      <p:bldP spid="14390" grpId="0"/>
      <p:bldP spid="14391" grpId="0" animBg="1"/>
      <p:bldP spid="14392" grpId="0" animBg="1"/>
      <p:bldP spid="14393" grpId="0" animBg="1"/>
      <p:bldP spid="14394" grpId="0" animBg="1"/>
      <p:bldP spid="14395" grpId="0" animBg="1"/>
      <p:bldP spid="14396" grpId="0" animBg="1"/>
      <p:bldP spid="14397" grpId="0"/>
      <p:bldP spid="14398" grpId="0" animBg="1"/>
      <p:bldP spid="14399" grpId="0" animBg="1"/>
      <p:bldP spid="14400" grpId="0"/>
      <p:bldP spid="14401" grpId="0"/>
      <p:bldP spid="14402" grpId="0"/>
      <p:bldP spid="14403" grpId="0" animBg="1"/>
      <p:bldP spid="14415" grpId="0" animBg="1"/>
      <p:bldP spid="14416" grpId="0" animBg="1"/>
      <p:bldP spid="14417" grpId="0" animBg="1"/>
      <p:bldP spid="14418" grpId="0" animBg="1"/>
      <p:bldP spid="14419" grpId="0" animBg="1"/>
      <p:bldP spid="14420" grpId="0"/>
      <p:bldP spid="14421" grpId="0" animBg="1"/>
      <p:bldP spid="14422" grpId="0" animBg="1"/>
      <p:bldP spid="14423" grpId="0"/>
      <p:bldP spid="14424" grpId="0"/>
      <p:bldP spid="14425" grpId="0"/>
      <p:bldP spid="14426" grpId="0" animBg="1"/>
      <p:bldP spid="14427" grpId="0" animBg="1"/>
      <p:bldP spid="14428" grpId="0" animBg="1"/>
      <p:bldP spid="14429" grpId="0" animBg="1"/>
      <p:bldP spid="14381" grpId="0" animBg="1"/>
      <p:bldP spid="14385" grpId="0" animBg="1"/>
      <p:bldP spid="14382" grpId="0" animBg="1"/>
      <p:bldP spid="14383" grpId="0" animBg="1"/>
      <p:bldP spid="14430" grpId="0" animBg="1"/>
      <p:bldP spid="14353" grpId="0" animBg="1"/>
      <p:bldP spid="14431" grpId="0"/>
      <p:bldP spid="14433" grpId="0"/>
    </p:bldLst>
  </p:timing>
</p:sld>
</file>

<file path=ppt/theme/theme1.xml><?xml version="1.0" encoding="utf-8"?>
<a:theme xmlns:a="http://schemas.openxmlformats.org/drawingml/2006/main" name="Oceán">
  <a:themeElements>
    <a:clrScheme name="Oceá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á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k-SK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á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á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1033</TotalTime>
  <Words>976</Words>
  <Application>Microsoft Office PowerPoint</Application>
  <PresentationFormat>Prezentácia na obrazovke (4:3)</PresentationFormat>
  <Paragraphs>404</Paragraphs>
  <Slides>37</Slides>
  <Notes>1</Notes>
  <HiddenSlides>24</HiddenSlides>
  <MMClips>0</MMClips>
  <ScaleCrop>false</ScaleCrop>
  <HeadingPairs>
    <vt:vector size="8" baseType="variant">
      <vt:variant>
        <vt:lpstr>Použité písma</vt:lpstr>
      </vt:variant>
      <vt:variant>
        <vt:i4>11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37</vt:i4>
      </vt:variant>
    </vt:vector>
  </HeadingPairs>
  <TitlesOfParts>
    <vt:vector size="51" baseType="lpstr">
      <vt:lpstr>Arial</vt:lpstr>
      <vt:lpstr>Arial Black</vt:lpstr>
      <vt:lpstr>Calibri</vt:lpstr>
      <vt:lpstr>Impact</vt:lpstr>
      <vt:lpstr>Lucida Calligraphy</vt:lpstr>
      <vt:lpstr>Monotype Corsiva</vt:lpstr>
      <vt:lpstr>Symbol</vt:lpstr>
      <vt:lpstr>Tahoma</vt:lpstr>
      <vt:lpstr>Times New Roman</vt:lpstr>
      <vt:lpstr>Wingdings</vt:lpstr>
      <vt:lpstr>Wingdings 2</vt:lpstr>
      <vt:lpstr>Oceán</vt:lpstr>
      <vt:lpstr>Equation</vt:lpstr>
      <vt:lpstr>Rovnica</vt:lpstr>
      <vt:lpstr>Prezentácia programu PowerPoint</vt:lpstr>
      <vt:lpstr>Prezentácia programu PowerPoint</vt:lpstr>
      <vt:lpstr>Prezentácia programu PowerPoint</vt:lpstr>
      <vt:lpstr>Prezentácia programu PowerPoint</vt:lpstr>
      <vt:lpstr>Príklad 1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Rez telesá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Uhol priamky s rovinou</vt:lpstr>
      <vt:lpstr>Prezentácia programu PowerPoint</vt:lpstr>
      <vt:lpstr>Prezentácia programu PowerPoint</vt:lpstr>
      <vt:lpstr>Prezentácia programu PowerPoint</vt:lpstr>
      <vt:lpstr>Konštrukcia daného uhla</vt:lpstr>
      <vt:lpstr>Zadanie domácej úlohy</vt:lpstr>
      <vt:lpstr>Prezentácia programu PowerPoint</vt:lpstr>
      <vt:lpstr>Konštrukcia daného uhla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Slovenkai</dc:creator>
  <cp:lastModifiedBy>Slovenkaiová</cp:lastModifiedBy>
  <cp:revision>92</cp:revision>
  <dcterms:created xsi:type="dcterms:W3CDTF">2006-07-28T21:37:27Z</dcterms:created>
  <dcterms:modified xsi:type="dcterms:W3CDTF">2021-06-08T17:03:21Z</dcterms:modified>
</cp:coreProperties>
</file>