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69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8035-0331-4891-9CE2-EC13264BF6BD}" type="datetimeFigureOut">
              <a:rPr lang="sk-SK" smtClean="0"/>
              <a:pPr/>
              <a:t>27. 2. 2019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megym.wbl.sk/pravdepodobnost_kock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hyperlink" Target="http://megym.wbl.sk/pravdepodobnost_lopty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32376"/>
            <a:ext cx="6400800" cy="625624"/>
          </a:xfrm>
        </p:spPr>
        <p:txBody>
          <a:bodyPr/>
          <a:lstStyle/>
          <a:p>
            <a:pPr algn="just"/>
            <a:r>
              <a:rPr lang="sk-SK" dirty="0" smtClean="0">
                <a:solidFill>
                  <a:schemeClr val="tx1"/>
                </a:solidFill>
              </a:rPr>
              <a:t>RNDr. Anna </a:t>
            </a:r>
            <a:r>
              <a:rPr lang="sk-SK" dirty="0" err="1" smtClean="0">
                <a:solidFill>
                  <a:schemeClr val="tx1"/>
                </a:solidFill>
              </a:rPr>
              <a:t>Slovenkaiová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29496" y="0"/>
          <a:ext cx="9114503" cy="1995055"/>
        </p:xfrm>
        <a:graphic>
          <a:graphicData uri="http://schemas.openxmlformats.org/drawingml/2006/table">
            <a:tbl>
              <a:tblPr/>
              <a:tblGrid>
                <a:gridCol w="1758325"/>
                <a:gridCol w="2471887"/>
                <a:gridCol w="1918356"/>
                <a:gridCol w="2965935"/>
              </a:tblGrid>
              <a:tr h="1129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245">
                <a:tc gridSpan="2"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Gymnázium, SNP 1, </a:t>
                      </a:r>
                      <a:br>
                        <a:rPr kumimoji="0" lang="sk-SK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</a:br>
                      <a:r>
                        <a:rPr kumimoji="0" lang="sk-SK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056 01 Gelnica</a:t>
                      </a: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Web: </a:t>
                      </a:r>
                      <a:r>
                        <a:rPr kumimoji="0" lang="sk-SK" sz="11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www.gymgl.sk</a:t>
                      </a:r>
                      <a:r>
                        <a:rPr kumimoji="0" lang="sk-SK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sk-SK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sk-SK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</a:t>
                      </a: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KĽÚČ K INOVATÍVNEMU VZDELÁVANIU</a:t>
                      </a: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ITMS kód projektu: 26110130703</a:t>
                      </a: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0" y="0"/>
            <a:ext cx="1381125" cy="12223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/>
          <a:stretch>
            <a:fillRect/>
          </a:stretch>
        </p:blipFill>
        <p:spPr bwMode="auto">
          <a:xfrm>
            <a:off x="1584325" y="177800"/>
            <a:ext cx="5829300" cy="979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5563" y="0"/>
            <a:ext cx="1422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1458299" y="2967335"/>
            <a:ext cx="6227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gradFill flip="none" rotWithShape="1"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PRAVDEPODOBNOSŤ</a:t>
            </a:r>
            <a:endParaRPr lang="sk-SK" sz="5400" b="1" cap="none" spc="0" dirty="0">
              <a:ln w="17780" cmpd="sng">
                <a:solidFill>
                  <a:srgbClr val="002060"/>
                </a:solidFill>
                <a:prstDash val="solid"/>
                <a:miter lim="800000"/>
              </a:ln>
              <a:gradFill flip="none" rotWithShape="1"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Príklad č.1: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Pri hode hracou kockou je </a:t>
            </a:r>
            <a:r>
              <a:rPr lang="sk-SK" dirty="0" smtClean="0">
                <a:sym typeface="Symbol"/>
              </a:rPr>
              <a:t> = </a:t>
            </a:r>
            <a:r>
              <a:rPr lang="sk-SK" dirty="0" smtClean="0"/>
              <a:t>{1, 2, 3, 4, 5, 6}. Táto množina vyjadruje </a:t>
            </a:r>
            <a:r>
              <a:rPr lang="sk-SK" dirty="0" smtClean="0">
                <a:solidFill>
                  <a:srgbClr val="FF0000"/>
                </a:solidFill>
              </a:rPr>
              <a:t>jav istý </a:t>
            </a:r>
            <a:r>
              <a:rPr lang="sk-SK" dirty="0" smtClean="0"/>
              <a:t>„padne práve jedno z čísel 1, 2, 3, 4, 5, 6.“ </a:t>
            </a:r>
          </a:p>
          <a:p>
            <a:r>
              <a:rPr lang="sk-SK" dirty="0" smtClean="0"/>
              <a:t>Jav „padne číslo väčšie ako 6“ je </a:t>
            </a:r>
            <a:r>
              <a:rPr lang="sk-SK" dirty="0" smtClean="0">
                <a:solidFill>
                  <a:srgbClr val="FF0000"/>
                </a:solidFill>
              </a:rPr>
              <a:t>jav nemožný.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Možný náhodný jav </a:t>
            </a:r>
            <a:r>
              <a:rPr lang="sk-SK" dirty="0" smtClean="0"/>
              <a:t>je napr. jav „padne číslo nepárne“. Množina náhodných javov je A = {1, 3, 5}. 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 smtClean="0"/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4139952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/>
              <a:t>Príklad č.2: </a:t>
            </a:r>
            <a:r>
              <a:rPr lang="sk-SK" dirty="0" smtClean="0"/>
              <a:t>S akou pravdepodobnosťou padne pri hode kockou číslo väčšie               ako 4?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507288" cy="38884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u="sng" dirty="0" smtClean="0"/>
              <a:t>Riešenie:</a:t>
            </a:r>
            <a:r>
              <a:rPr lang="sk-SK" dirty="0" smtClean="0"/>
              <a:t> </a:t>
            </a:r>
          </a:p>
          <a:p>
            <a:pPr marL="0" indent="360363">
              <a:buNone/>
            </a:pPr>
            <a:r>
              <a:rPr lang="sk-SK" dirty="0" smtClean="0"/>
              <a:t>Množina všetkých možných hodov  hracou kockou je </a:t>
            </a:r>
            <a:r>
              <a:rPr lang="sk-SK" dirty="0" smtClean="0">
                <a:sym typeface="Symbol"/>
              </a:rPr>
              <a:t> = </a:t>
            </a:r>
            <a:r>
              <a:rPr lang="sk-SK" dirty="0" smtClean="0"/>
              <a:t>{1, 2, 3, 4, 5, 6}.	 </a:t>
            </a:r>
            <a:r>
              <a:rPr lang="sk-SK" dirty="0" smtClean="0">
                <a:sym typeface="Symbol"/>
              </a:rPr>
              <a:t>   = n = 6</a:t>
            </a:r>
            <a:endParaRPr lang="sk-SK" dirty="0" smtClean="0"/>
          </a:p>
          <a:p>
            <a:pPr marL="0" indent="360363">
              <a:buNone/>
            </a:pPr>
            <a:r>
              <a:rPr lang="sk-SK" dirty="0" smtClean="0"/>
              <a:t>Sledovaný jav: A je jav, že pri hode kockou  padne číslo väčšie ako 4. </a:t>
            </a:r>
          </a:p>
          <a:p>
            <a:pPr marL="0" indent="360363">
              <a:buNone/>
            </a:pPr>
            <a:r>
              <a:rPr lang="sk-SK" dirty="0" smtClean="0"/>
              <a:t>A = {5, 6}	 </a:t>
            </a:r>
            <a:r>
              <a:rPr lang="sk-SK" dirty="0" smtClean="0">
                <a:sym typeface="Symbol"/>
              </a:rPr>
              <a:t> A  = m = 2 – počet priaznivých javov</a:t>
            </a:r>
          </a:p>
          <a:p>
            <a:pPr marL="0" indent="360363">
              <a:buNone/>
            </a:pPr>
            <a:endParaRPr lang="sk-SK" dirty="0" smtClean="0"/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3" action="ppaction://hlinksldjump"/>
          </p:cNvPr>
          <p:cNvSpPr/>
          <p:nvPr/>
        </p:nvSpPr>
        <p:spPr>
          <a:xfrm>
            <a:off x="4211960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83568" y="4941168"/>
          <a:ext cx="8064896" cy="1477963"/>
        </p:xfrm>
        <a:graphic>
          <a:graphicData uri="http://schemas.openxmlformats.org/presentationml/2006/ole">
            <p:oleObj spid="_x0000_s19461" name="Rovnica" r:id="rId4" imgW="2286000" imgH="4699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/>
              <a:t>Príklad č.3</a:t>
            </a:r>
            <a:r>
              <a:rPr lang="sk-SK" dirty="0" smtClean="0"/>
              <a:t>: S akou pravdepodobnosťou padne pri hode kockou číslo menšie ako 4 alebo rovné 4?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507288" cy="38884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u="sng" dirty="0" smtClean="0"/>
              <a:t>Riešenie:</a:t>
            </a:r>
            <a:r>
              <a:rPr lang="sk-SK" dirty="0" smtClean="0"/>
              <a:t> </a:t>
            </a:r>
          </a:p>
          <a:p>
            <a:pPr marL="0" indent="360363">
              <a:buNone/>
            </a:pPr>
            <a:r>
              <a:rPr lang="sk-SK" dirty="0" smtClean="0"/>
              <a:t>Množina všetkých možných hodov  hracou kockou je </a:t>
            </a:r>
            <a:r>
              <a:rPr lang="sk-SK" dirty="0" smtClean="0">
                <a:sym typeface="Symbol"/>
              </a:rPr>
              <a:t> = </a:t>
            </a:r>
            <a:r>
              <a:rPr lang="sk-SK" dirty="0" smtClean="0"/>
              <a:t>{1, 2, 3, 4, 5, 6}.	 </a:t>
            </a:r>
            <a:r>
              <a:rPr lang="sk-SK" dirty="0" smtClean="0">
                <a:sym typeface="Symbol"/>
              </a:rPr>
              <a:t>   = n = 6</a:t>
            </a:r>
            <a:endParaRPr lang="sk-SK" dirty="0" smtClean="0"/>
          </a:p>
          <a:p>
            <a:pPr marL="0" indent="360363">
              <a:buNone/>
            </a:pPr>
            <a:r>
              <a:rPr lang="sk-SK" dirty="0" smtClean="0"/>
              <a:t>Sledovaný jav: A je jav, že pri hode kockou  padne číslo menšie ako 4 alebo rovné 4. </a:t>
            </a:r>
          </a:p>
          <a:p>
            <a:pPr marL="0" indent="360363">
              <a:buNone/>
            </a:pPr>
            <a:r>
              <a:rPr lang="sk-SK" dirty="0" smtClean="0"/>
              <a:t>A = {1, 2, 3, 4}	 </a:t>
            </a:r>
            <a:r>
              <a:rPr lang="sk-SK" dirty="0" smtClean="0">
                <a:sym typeface="Symbol"/>
              </a:rPr>
              <a:t> A  = m = 4 – počet priaznivých javov</a:t>
            </a:r>
          </a:p>
          <a:p>
            <a:pPr marL="0" indent="360363">
              <a:buNone/>
            </a:pPr>
            <a:endParaRPr lang="sk-SK" dirty="0" smtClean="0"/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107619"/>
              </p:ext>
            </p:extLst>
          </p:nvPr>
        </p:nvGraphicFramePr>
        <p:xfrm>
          <a:off x="354360" y="5119390"/>
          <a:ext cx="8712968" cy="1477962"/>
        </p:xfrm>
        <a:graphic>
          <a:graphicData uri="http://schemas.openxmlformats.org/presentationml/2006/ole">
            <p:oleObj spid="_x0000_s20484" name="Rovnica" r:id="rId3" imgW="2730500" imgH="4699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/>
              <a:t>Príklad č.3</a:t>
            </a:r>
            <a:r>
              <a:rPr lang="sk-SK" dirty="0" smtClean="0"/>
              <a:t>: S akou pravdepodobnosťou padne pri hode kockou číslo menšie ako 4 alebo rovné 4?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76872"/>
            <a:ext cx="8507288" cy="41044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u="sng" dirty="0" smtClean="0"/>
              <a:t>Riešenie:</a:t>
            </a:r>
            <a:r>
              <a:rPr lang="sk-SK" dirty="0" smtClean="0"/>
              <a:t> </a:t>
            </a:r>
          </a:p>
          <a:p>
            <a:pPr marL="0" indent="360363">
              <a:buNone/>
            </a:pPr>
            <a:r>
              <a:rPr lang="sk-SK" dirty="0" smtClean="0"/>
              <a:t>Množina všetkých možných hodov  hracou kockou je </a:t>
            </a:r>
            <a:r>
              <a:rPr lang="sk-SK" dirty="0" smtClean="0">
                <a:sym typeface="Symbol"/>
              </a:rPr>
              <a:t> = </a:t>
            </a:r>
            <a:r>
              <a:rPr lang="sk-SK" dirty="0" smtClean="0"/>
              <a:t>{1, 2, 3, 4, 5, 6}.	 </a:t>
            </a:r>
            <a:r>
              <a:rPr lang="sk-SK" dirty="0" smtClean="0">
                <a:sym typeface="Symbol"/>
              </a:rPr>
              <a:t>   = n = 6</a:t>
            </a:r>
            <a:endParaRPr lang="sk-SK" dirty="0" smtClean="0"/>
          </a:p>
          <a:p>
            <a:pPr marL="0" indent="360363">
              <a:buNone/>
            </a:pPr>
            <a:r>
              <a:rPr lang="sk-SK" dirty="0" smtClean="0">
                <a:solidFill>
                  <a:srgbClr val="FF0000"/>
                </a:solidFill>
              </a:rPr>
              <a:t>Sledovaný jav: A </a:t>
            </a:r>
            <a:r>
              <a:rPr lang="sk-SK" dirty="0" smtClean="0"/>
              <a:t>je jav, že pri hode kockou  padne číslo menšie ako 4 alebo rovné 4. </a:t>
            </a:r>
          </a:p>
          <a:p>
            <a:pPr marL="0" indent="360363">
              <a:buNone/>
            </a:pPr>
            <a:r>
              <a:rPr lang="sk-SK" dirty="0" smtClean="0">
                <a:solidFill>
                  <a:srgbClr val="FF0000"/>
                </a:solidFill>
              </a:rPr>
              <a:t>Doplnkový jav k javu: A´ </a:t>
            </a:r>
            <a:r>
              <a:rPr lang="sk-SK" dirty="0" smtClean="0"/>
              <a:t>je jav, že pri hode kockou padne číslo väčšie ako 4. A´ = {5, 6}	 </a:t>
            </a:r>
            <a:r>
              <a:rPr lang="sk-SK" dirty="0" smtClean="0">
                <a:sym typeface="Symbol"/>
              </a:rPr>
              <a:t> A´  = m = 2 </a:t>
            </a:r>
            <a:endParaRPr lang="sk-SK" dirty="0" smtClean="0"/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3" action="ppaction://hlinksldjump"/>
          </p:cNvPr>
          <p:cNvSpPr/>
          <p:nvPr/>
        </p:nvSpPr>
        <p:spPr>
          <a:xfrm>
            <a:off x="3995936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0" y="5157192"/>
          <a:ext cx="8958263" cy="1484312"/>
        </p:xfrm>
        <a:graphic>
          <a:graphicData uri="http://schemas.openxmlformats.org/presentationml/2006/ole">
            <p:oleObj spid="_x0000_s22532" name="Rovnica" r:id="rId4" imgW="28829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1440160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/>
              <a:t>Príklad č.4</a:t>
            </a:r>
            <a:r>
              <a:rPr lang="sk-SK" dirty="0" smtClean="0"/>
              <a:t>: S akou pravdepodobnosťou padne pri hode kockou nepárne číslo alebo prvočíslo?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288" cy="43924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u="sng" dirty="0" smtClean="0"/>
              <a:t>Riešenie:</a:t>
            </a:r>
            <a:r>
              <a:rPr lang="sk-SK" dirty="0" smtClean="0"/>
              <a:t> </a:t>
            </a:r>
          </a:p>
          <a:p>
            <a:pPr marL="0" indent="360363">
              <a:buNone/>
            </a:pPr>
            <a:r>
              <a:rPr lang="sk-SK" dirty="0" smtClean="0"/>
              <a:t>Množina všetkých možných hodov  hracou kockou je </a:t>
            </a:r>
            <a:r>
              <a:rPr lang="sk-SK" dirty="0" smtClean="0">
                <a:sym typeface="Symbol"/>
              </a:rPr>
              <a:t> = </a:t>
            </a:r>
            <a:r>
              <a:rPr lang="sk-SK" dirty="0" smtClean="0"/>
              <a:t>{1, 2, 3, 4, 5, 6}.	 </a:t>
            </a:r>
            <a:r>
              <a:rPr lang="sk-SK" dirty="0" smtClean="0">
                <a:sym typeface="Symbol"/>
              </a:rPr>
              <a:t>   = n = 6</a:t>
            </a:r>
            <a:endParaRPr lang="sk-SK" dirty="0" smtClean="0"/>
          </a:p>
          <a:p>
            <a:pPr marL="0" indent="360363">
              <a:buNone/>
            </a:pPr>
            <a:r>
              <a:rPr lang="sk-SK" dirty="0" smtClean="0">
                <a:solidFill>
                  <a:srgbClr val="FF0000"/>
                </a:solidFill>
              </a:rPr>
              <a:t>Sledované javy: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- A </a:t>
            </a:r>
            <a:r>
              <a:rPr lang="sk-SK" dirty="0" smtClean="0"/>
              <a:t>je jav, že pri hode kockou  padne číslo nepárne. 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- B</a:t>
            </a:r>
            <a:r>
              <a:rPr lang="sk-SK" dirty="0" smtClean="0"/>
              <a:t> je jav, že pri hode kockou padne prvočíslo.  Počítame pravdepodobnosť  javu C = A U B – nastane jav A alebo B: „Padne niektoré z čísel 1, 2, 3, 5.“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P(C)=P(AUB)=P(A) + P(B) – P(A∩B)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6" name="Šípka doľava 5">
            <a:hlinkClick r:id="rId2" action="ppaction://hlinksldjump"/>
          </p:cNvPr>
          <p:cNvSpPr/>
          <p:nvPr/>
        </p:nvSpPr>
        <p:spPr>
          <a:xfrm>
            <a:off x="2699792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Grp="1" noChangeAspect="1"/>
          </p:cNvGraphicFramePr>
          <p:nvPr/>
        </p:nvGraphicFramePr>
        <p:xfrm>
          <a:off x="467544" y="764704"/>
          <a:ext cx="7964405" cy="719881"/>
        </p:xfrm>
        <a:graphic>
          <a:graphicData uri="http://schemas.openxmlformats.org/presentationml/2006/ole">
            <p:oleObj spid="_x0000_s24580" name="Rovnice" r:id="rId3" imgW="2247900" imgH="203200" progId="Equation.3">
              <p:embed/>
            </p:oleObj>
          </a:graphicData>
        </a:graphic>
      </p:graphicFrame>
      <p:sp>
        <p:nvSpPr>
          <p:cNvPr id="7" name="Ovál 6"/>
          <p:cNvSpPr/>
          <p:nvPr/>
        </p:nvSpPr>
        <p:spPr>
          <a:xfrm>
            <a:off x="971600" y="2492896"/>
            <a:ext cx="3960440" cy="1916832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1 </a:t>
            </a:r>
            <a:endParaRPr lang="sk-SK" sz="24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3851920" y="2852936"/>
            <a:ext cx="3384376" cy="1512168"/>
          </a:xfrm>
          <a:prstGeom prst="ellipse">
            <a:avLst/>
          </a:prstGeom>
          <a:noFill/>
          <a:ln w="793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2</a:t>
            </a:r>
            <a:endParaRPr lang="sk-SK" sz="24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827584" y="213285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A</a:t>
            </a:r>
            <a:endParaRPr lang="sk-SK" sz="4400" dirty="0"/>
          </a:p>
        </p:txBody>
      </p:sp>
      <p:sp>
        <p:nvSpPr>
          <p:cNvPr id="10" name="BlokTextu 9"/>
          <p:cNvSpPr txBox="1"/>
          <p:nvPr/>
        </p:nvSpPr>
        <p:spPr>
          <a:xfrm>
            <a:off x="7020272" y="227687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B</a:t>
            </a:r>
            <a:endParaRPr lang="sk-SK" sz="4400" dirty="0"/>
          </a:p>
        </p:txBody>
      </p:sp>
      <p:sp>
        <p:nvSpPr>
          <p:cNvPr id="12" name="Obdĺžnik 11"/>
          <p:cNvSpPr/>
          <p:nvPr/>
        </p:nvSpPr>
        <p:spPr>
          <a:xfrm>
            <a:off x="3995937" y="3212976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Black" pitchFamily="34" charset="0"/>
              </a:rPr>
              <a:t>3  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4283968" y="3356992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Black" pitchFamily="34" charset="0"/>
              </a:rPr>
              <a:t>5  </a:t>
            </a:r>
            <a:endParaRPr lang="sk-S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sk-SK" sz="6600" b="1" dirty="0" smtClean="0">
                <a:solidFill>
                  <a:srgbClr val="0033CC"/>
                </a:solidFill>
              </a:rPr>
              <a:t>Pravdepodobnosť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 smtClean="0"/>
              <a:t>Teória pravdepodobnosti</a:t>
            </a:r>
          </a:p>
          <a:p>
            <a:r>
              <a:rPr lang="sk-SK" sz="4000" dirty="0" smtClean="0"/>
              <a:t>Základné pojmy</a:t>
            </a:r>
          </a:p>
          <a:p>
            <a:r>
              <a:rPr lang="sk-SK" sz="4000" dirty="0" smtClean="0"/>
              <a:t>Klasická definícia pravdepodobnosti</a:t>
            </a:r>
          </a:p>
          <a:p>
            <a:r>
              <a:rPr lang="sk-SK" sz="4000" dirty="0" smtClean="0"/>
              <a:t>Základné vlastnosti pravdepodobnosti</a:t>
            </a:r>
          </a:p>
          <a:p>
            <a:r>
              <a:rPr lang="sk-SK" sz="4000" dirty="0" smtClean="0"/>
              <a:t>Precvičovanie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dirty="0" smtClean="0">
                <a:solidFill>
                  <a:srgbClr val="0033CC"/>
                </a:solidFill>
              </a:rPr>
              <a:t>Teória pravdepodobnosti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484784"/>
            <a:ext cx="8651304" cy="511256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sk-SK" altLang="sk-SK" dirty="0" smtClean="0">
                <a:solidFill>
                  <a:srgbClr val="FF0000"/>
                </a:solidFill>
              </a:rPr>
              <a:t>Množinu všetkých možných výsledkov </a:t>
            </a:r>
            <a:r>
              <a:rPr lang="sk-SK" altLang="sk-SK" dirty="0" smtClean="0"/>
              <a:t>náhodného pokusu označujeme </a:t>
            </a:r>
            <a:r>
              <a:rPr lang="sk-SK" altLang="sk-SK" dirty="0" smtClean="0">
                <a:sym typeface="Symbol"/>
              </a:rPr>
              <a:t>. Každú jej podmnožinu nazývame </a:t>
            </a:r>
            <a:r>
              <a:rPr lang="sk-SK" altLang="sk-SK" b="1" dirty="0" smtClean="0">
                <a:solidFill>
                  <a:srgbClr val="FF0000"/>
                </a:solidFill>
                <a:sym typeface="Symbol"/>
              </a:rPr>
              <a:t>náhodný jav, </a:t>
            </a:r>
            <a:r>
              <a:rPr lang="sk-SK" altLang="sk-SK" dirty="0" smtClean="0">
                <a:sym typeface="Symbol"/>
              </a:rPr>
              <a:t>označujeme A, B...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dirty="0" smtClean="0">
                <a:solidFill>
                  <a:srgbClr val="0033CC"/>
                </a:solidFill>
              </a:rPr>
              <a:t>Základné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altLang="sk-SK" dirty="0" smtClean="0">
                <a:solidFill>
                  <a:srgbClr val="FF0000"/>
                </a:solidFill>
              </a:rPr>
              <a:t>Náhodný jav</a:t>
            </a:r>
            <a:r>
              <a:rPr lang="sk-SK" altLang="sk-SK" dirty="0" smtClean="0"/>
              <a:t> je jav,  ktorý ako výsledok určitého pokusu môže alebo nemusí nastať. </a:t>
            </a:r>
          </a:p>
          <a:p>
            <a:pPr algn="just"/>
            <a:r>
              <a:rPr lang="sk-SK" altLang="sk-SK" dirty="0" smtClean="0"/>
              <a:t>Extrémnymi prípadmi javov je jav istý a jav nemožný.</a:t>
            </a:r>
          </a:p>
          <a:p>
            <a:pPr algn="just"/>
            <a:r>
              <a:rPr lang="sk-SK" altLang="sk-SK" dirty="0" smtClean="0">
                <a:solidFill>
                  <a:srgbClr val="FF0000"/>
                </a:solidFill>
              </a:rPr>
              <a:t>Jav istý</a:t>
            </a:r>
            <a:r>
              <a:rPr lang="sk-SK" altLang="sk-SK" b="1" dirty="0" smtClean="0">
                <a:solidFill>
                  <a:srgbClr val="CDDD03"/>
                </a:solidFill>
              </a:rPr>
              <a:t> </a:t>
            </a:r>
            <a:r>
              <a:rPr lang="sk-SK" altLang="sk-SK" dirty="0" smtClean="0"/>
              <a:t>je taký jav, ktorý ako výsledok daného pokusu nastane vždy.</a:t>
            </a:r>
          </a:p>
          <a:p>
            <a:pPr algn="just"/>
            <a:r>
              <a:rPr lang="sk-SK" altLang="sk-SK" dirty="0" smtClean="0">
                <a:solidFill>
                  <a:srgbClr val="FF0000"/>
                </a:solidFill>
              </a:rPr>
              <a:t>Jav nemožný</a:t>
            </a:r>
            <a:r>
              <a:rPr lang="sk-SK" altLang="sk-SK" dirty="0" smtClean="0">
                <a:solidFill>
                  <a:srgbClr val="CDDD03"/>
                </a:solidFill>
              </a:rPr>
              <a:t> </a:t>
            </a:r>
            <a:r>
              <a:rPr lang="sk-SK" altLang="sk-SK" dirty="0" smtClean="0"/>
              <a:t>je taký jav, ktorý ako výsledok pokusu nemôže nastať nikdy.</a:t>
            </a:r>
            <a:endParaRPr lang="cs-CZ" altLang="sk-SK" dirty="0" smtClean="0"/>
          </a:p>
          <a:p>
            <a:pPr>
              <a:buNone/>
            </a:pPr>
            <a:r>
              <a:rPr lang="sk-SK" dirty="0" smtClean="0">
                <a:hlinkClick r:id="rId2" action="ppaction://hlinksldjump"/>
              </a:rPr>
              <a:t>Príklad č.1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 smtClean="0">
                <a:solidFill>
                  <a:srgbClr val="0033CC"/>
                </a:solidFill>
              </a:rPr>
              <a:t>Klasická definícia pravdepodobnosti</a:t>
            </a:r>
            <a:r>
              <a:rPr lang="sk-SK" altLang="sk-SK" sz="3200" dirty="0" smtClean="0">
                <a:solidFill>
                  <a:srgbClr val="0033CC"/>
                </a:solidFill>
              </a:rPr>
              <a:t> </a:t>
            </a:r>
            <a:br>
              <a:rPr lang="sk-SK" altLang="sk-SK" sz="3200" dirty="0" smtClean="0">
                <a:solidFill>
                  <a:srgbClr val="0033CC"/>
                </a:solidFill>
              </a:rPr>
            </a:br>
            <a:r>
              <a:rPr lang="sk-SK" altLang="sk-SK" sz="3200" dirty="0" smtClean="0">
                <a:solidFill>
                  <a:srgbClr val="0033CC"/>
                </a:solidFill>
              </a:rPr>
              <a:t>(</a:t>
            </a:r>
            <a:r>
              <a:rPr lang="sk-SK" altLang="sk-SK" sz="3200" dirty="0" err="1" smtClean="0">
                <a:solidFill>
                  <a:srgbClr val="0033CC"/>
                </a:solidFill>
              </a:rPr>
              <a:t>Pierre</a:t>
            </a:r>
            <a:r>
              <a:rPr lang="sk-SK" altLang="sk-SK" sz="3200" dirty="0" smtClean="0">
                <a:solidFill>
                  <a:srgbClr val="0033CC"/>
                </a:solidFill>
              </a:rPr>
              <a:t> Simon </a:t>
            </a:r>
            <a:r>
              <a:rPr lang="sk-SK" altLang="sk-SK" sz="3200" dirty="0" err="1" smtClean="0">
                <a:solidFill>
                  <a:srgbClr val="0033CC"/>
                </a:solidFill>
              </a:rPr>
              <a:t>Laplace</a:t>
            </a:r>
            <a:r>
              <a:rPr lang="sk-SK" altLang="sk-SK" sz="3200" dirty="0" smtClean="0">
                <a:solidFill>
                  <a:srgbClr val="0033CC"/>
                </a:solidFill>
              </a:rPr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	Pravdepodobnosťou javu A nazývame číslo, pre ktoré platí: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sym typeface="Symbol"/>
              </a:rPr>
              <a:t>  A  - počet javov priaznivých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>
                <a:sym typeface="Symbol"/>
              </a:rPr>
              <a:t>   - počet všetkých možných javov</a:t>
            </a:r>
            <a:endParaRPr lang="sk-SK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3419872" y="2132856"/>
          <a:ext cx="2197026" cy="1477999"/>
        </p:xfrm>
        <a:graphic>
          <a:graphicData uri="http://schemas.openxmlformats.org/presentationml/2006/ole">
            <p:oleObj spid="_x0000_s1033" name="Rovnica" r:id="rId3" imgW="698500" imgH="469900" progId="Equation.3">
              <p:embed/>
            </p:oleObj>
          </a:graphicData>
        </a:graphic>
      </p:graphicFrame>
      <p:graphicFrame>
        <p:nvGraphicFramePr>
          <p:cNvPr id="1030" name="Object 14">
            <a:hlinkClick r:id="rId4" action="ppaction://hlinksldjump"/>
          </p:cNvPr>
          <p:cNvGraphicFramePr>
            <a:graphicFrameLocks noGrp="1" noChangeAspect="1"/>
          </p:cNvGraphicFramePr>
          <p:nvPr/>
        </p:nvGraphicFramePr>
        <p:xfrm>
          <a:off x="5868144" y="5157192"/>
          <a:ext cx="2912982" cy="1440880"/>
        </p:xfrm>
        <a:graphic>
          <a:graphicData uri="http://schemas.openxmlformats.org/presentationml/2006/ole">
            <p:oleObj spid="_x0000_s1034" name="Clip" r:id="rId5" imgW="4740275" imgH="222567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sk-SK" altLang="sk-SK" b="1" dirty="0" smtClean="0">
                <a:solidFill>
                  <a:srgbClr val="0033CC"/>
                </a:solidFill>
              </a:rPr>
              <a:t>Základné vlastnosti pravdepodobnosti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589240"/>
          </a:xfrm>
        </p:spPr>
        <p:txBody>
          <a:bodyPr>
            <a:normAutofit/>
          </a:bodyPr>
          <a:lstStyle/>
          <a:p>
            <a:pPr marL="552450" indent="-552450" algn="just">
              <a:spcBef>
                <a:spcPct val="0"/>
              </a:spcBef>
              <a:buClr>
                <a:schemeClr val="tx1"/>
              </a:buClr>
              <a:buSzPct val="80000"/>
              <a:buFontTx/>
              <a:buAutoNum type="arabicPeriod"/>
              <a:defRPr/>
            </a:pPr>
            <a:r>
              <a:rPr lang="sk-SK" altLang="sk-SK" dirty="0"/>
              <a:t>Pre každý náhodný jav A platí</a:t>
            </a:r>
            <a:r>
              <a:rPr lang="sk-SK" altLang="sk-SK" dirty="0" smtClean="0"/>
              <a:t>: 0≤ P(A) ≤ 1</a:t>
            </a:r>
            <a:endParaRPr lang="sk-SK" altLang="sk-SK" dirty="0"/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 smtClean="0"/>
              <a:t>Pravdepodobnosť </a:t>
            </a:r>
            <a:r>
              <a:rPr lang="sk-SK" altLang="sk-SK" dirty="0"/>
              <a:t>javu istého je rovná </a:t>
            </a:r>
            <a:r>
              <a:rPr lang="sk-SK" altLang="sk-SK" dirty="0" smtClean="0"/>
              <a:t>jednej.</a:t>
            </a:r>
            <a:r>
              <a:rPr lang="sk-SK" altLang="sk-SK" dirty="0"/>
              <a:t> P(</a:t>
            </a:r>
            <a:r>
              <a:rPr lang="sk-SK" altLang="sk-SK" dirty="0">
                <a:sym typeface="Symbol"/>
              </a:rPr>
              <a:t></a:t>
            </a:r>
            <a:r>
              <a:rPr lang="sk-SK" altLang="sk-SK" dirty="0"/>
              <a:t>) = 1</a:t>
            </a:r>
            <a:endParaRPr lang="sk-SK" altLang="sk-SK" dirty="0" smtClean="0"/>
          </a:p>
          <a:p>
            <a:pPr marL="552450" indent="-552450"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sk-SK" altLang="sk-SK" dirty="0" smtClean="0"/>
              <a:t>Pravdepodobnosť </a:t>
            </a:r>
            <a:r>
              <a:rPr lang="sk-SK" altLang="sk-SK" dirty="0"/>
              <a:t>javu nemožného je rovná </a:t>
            </a:r>
            <a:r>
              <a:rPr lang="sk-SK" altLang="sk-SK" dirty="0" smtClean="0"/>
              <a:t>nule.	P(</a:t>
            </a:r>
            <a:r>
              <a:rPr lang="sk-SK" altLang="sk-SK" dirty="0">
                <a:sym typeface="Symbol"/>
              </a:rPr>
              <a:t>Ø</a:t>
            </a:r>
            <a:r>
              <a:rPr lang="sk-SK" altLang="sk-SK" dirty="0" smtClean="0"/>
              <a:t>) = 0</a:t>
            </a:r>
            <a:endParaRPr lang="sk-SK" altLang="sk-SK" dirty="0"/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Pravdepodobnosť javu </a:t>
            </a:r>
            <a:r>
              <a:rPr lang="sk-SK" altLang="sk-SK" dirty="0" smtClean="0"/>
              <a:t>opačného(doplnkového) je </a:t>
            </a:r>
            <a:r>
              <a:rPr lang="sk-SK" altLang="sk-SK" dirty="0" smtClean="0">
                <a:hlinkClick r:id="rId2" action="ppaction://hlinksldjump"/>
              </a:rPr>
              <a:t>P(A´) = 1 – P(A)</a:t>
            </a:r>
            <a:r>
              <a:rPr lang="sk-SK" altLang="sk-SK" dirty="0" smtClean="0"/>
              <a:t>				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 smtClean="0"/>
              <a:t>Pravdepodobnosť, že nastane aspoň jeden         z javov A, B platí: </a:t>
            </a:r>
            <a:r>
              <a:rPr lang="sk-SK" altLang="sk-SK" dirty="0" smtClean="0">
                <a:hlinkClick r:id="rId3" action="ppaction://hlinksldjump"/>
              </a:rPr>
              <a:t>P(AUB) = P(A) + P(B) – P(A∩B)</a:t>
            </a:r>
            <a:endParaRPr lang="sk-SK" altLang="sk-SK" dirty="0" smtClean="0"/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P(A∩B</a:t>
            </a:r>
            <a:r>
              <a:rPr lang="sk-SK" altLang="sk-SK" dirty="0" smtClean="0"/>
              <a:t>) = P(A).P(B) pre vzájomne nezávislé javy.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endParaRPr lang="cs-CZ" alt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 smtClean="0">
                <a:solidFill>
                  <a:srgbClr val="0033CC"/>
                </a:solidFill>
              </a:rPr>
              <a:t>Sčítanie pravdepodobnosti</a:t>
            </a:r>
            <a:br>
              <a:rPr lang="sk-SK" altLang="sk-SK" b="1" dirty="0" smtClean="0">
                <a:solidFill>
                  <a:srgbClr val="0033CC"/>
                </a:solidFill>
              </a:rPr>
            </a:br>
            <a:r>
              <a:rPr lang="sk-SK" altLang="sk-SK" b="1" dirty="0" smtClean="0">
                <a:solidFill>
                  <a:srgbClr val="0033CC"/>
                </a:solidFill>
              </a:rPr>
              <a:t>(zjednotenie, alebo)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2116831"/>
          </a:xfrm>
        </p:spPr>
        <p:txBody>
          <a:bodyPr/>
          <a:lstStyle/>
          <a:p>
            <a:pPr marL="95250" indent="19050">
              <a:buNone/>
            </a:pPr>
            <a:r>
              <a:rPr lang="sk-SK" altLang="sk-SK" dirty="0" smtClean="0"/>
              <a:t>	Pravdepodobnosť zjednotenia dvoch javov   sa rovná súčtu ich pravdepodobnosti zmenšenom      o pravdepodobnosť ich prieniku. </a:t>
            </a:r>
          </a:p>
          <a:p>
            <a:endParaRPr lang="sk-SK" dirty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/>
        </p:nvGraphicFramePr>
        <p:xfrm>
          <a:off x="395536" y="3573016"/>
          <a:ext cx="7964405" cy="719881"/>
        </p:xfrm>
        <a:graphic>
          <a:graphicData uri="http://schemas.openxmlformats.org/presentationml/2006/ole">
            <p:oleObj spid="_x0000_s3076" name="Rovnice" r:id="rId3" imgW="2247900" imgH="203200" progId="Equation.3">
              <p:embed/>
            </p:oleObj>
          </a:graphicData>
        </a:graphic>
      </p:graphicFrame>
      <p:sp>
        <p:nvSpPr>
          <p:cNvPr id="7" name="Ovál 6"/>
          <p:cNvSpPr/>
          <p:nvPr/>
        </p:nvSpPr>
        <p:spPr>
          <a:xfrm>
            <a:off x="467544" y="4509120"/>
            <a:ext cx="3960440" cy="1916832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131840" y="4653136"/>
            <a:ext cx="3384376" cy="1512168"/>
          </a:xfrm>
          <a:prstGeom prst="ellipse">
            <a:avLst/>
          </a:prstGeom>
          <a:noFill/>
          <a:ln w="793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95536" y="429309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A</a:t>
            </a:r>
            <a:endParaRPr lang="sk-SK" sz="4400" dirty="0"/>
          </a:p>
        </p:txBody>
      </p:sp>
      <p:sp>
        <p:nvSpPr>
          <p:cNvPr id="10" name="BlokTextu 9"/>
          <p:cNvSpPr txBox="1"/>
          <p:nvPr/>
        </p:nvSpPr>
        <p:spPr>
          <a:xfrm>
            <a:off x="6372200" y="443711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B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 smtClean="0">
                <a:solidFill>
                  <a:srgbClr val="0033CC"/>
                </a:solidFill>
              </a:rPr>
              <a:t>Sčítanie pravdepodobnosti nezlučiteľných javov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425355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/>
              <a:t>	Javy A, B nazývame </a:t>
            </a:r>
            <a:r>
              <a:rPr lang="sk-SK" altLang="sk-SK" dirty="0" smtClean="0">
                <a:solidFill>
                  <a:srgbClr val="FF0000"/>
                </a:solidFill>
              </a:rPr>
              <a:t>nezlučiteľné</a:t>
            </a:r>
            <a:r>
              <a:rPr lang="sk-SK" altLang="sk-SK" dirty="0" smtClean="0"/>
              <a:t> (</a:t>
            </a:r>
            <a:r>
              <a:rPr lang="sk-SK" altLang="sk-SK" dirty="0" err="1" smtClean="0"/>
              <a:t>disjunktné</a:t>
            </a:r>
            <a:r>
              <a:rPr lang="sk-SK" altLang="sk-SK" dirty="0" smtClean="0"/>
              <a:t>) práve vtedy, keď </a:t>
            </a:r>
            <a:r>
              <a:rPr lang="sk-SK" altLang="sk-SK" dirty="0" smtClean="0">
                <a:solidFill>
                  <a:srgbClr val="FF0000"/>
                </a:solidFill>
              </a:rPr>
              <a:t>A∩B = Ø </a:t>
            </a:r>
            <a:r>
              <a:rPr lang="sk-SK" altLang="sk-SK" dirty="0" smtClean="0"/>
              <a:t>(nemôžu nastať zároveň).</a:t>
            </a:r>
          </a:p>
          <a:p>
            <a:pPr marL="0" indent="0">
              <a:buNone/>
            </a:pPr>
            <a:endParaRPr lang="sk-SK" altLang="sk-SK" dirty="0"/>
          </a:p>
          <a:p>
            <a:pPr marL="0" indent="0">
              <a:buNone/>
            </a:pPr>
            <a:r>
              <a:rPr lang="sk-SK" altLang="sk-SK" dirty="0" smtClean="0"/>
              <a:t>	Ak sú javy A, B nezlučiteľné, potom</a:t>
            </a:r>
          </a:p>
          <a:p>
            <a:pPr marL="0" indent="0">
              <a:buNone/>
            </a:pPr>
            <a:r>
              <a:rPr lang="sk-SK" altLang="sk-SK" dirty="0" smtClean="0"/>
              <a:t> </a:t>
            </a:r>
            <a:r>
              <a:rPr lang="sk-SK" altLang="sk-SK" b="1" dirty="0" smtClean="0"/>
              <a:t>P(A U B) = P(A) + P(B).</a:t>
            </a:r>
          </a:p>
          <a:p>
            <a:pPr marL="0" indent="0">
              <a:buNone/>
            </a:pPr>
            <a:endParaRPr lang="sk-SK" altLang="sk-SK" dirty="0" smtClean="0"/>
          </a:p>
          <a:p>
            <a:pPr marL="0" indent="0">
              <a:buNone/>
            </a:pPr>
            <a:endParaRPr lang="sk-SK" altLang="sk-SK" dirty="0" smtClean="0"/>
          </a:p>
          <a:p>
            <a:pPr marL="0" indent="0">
              <a:buNone/>
            </a:pPr>
            <a:endParaRPr lang="sk-SK" altLang="sk-SK" dirty="0" smtClean="0"/>
          </a:p>
          <a:p>
            <a:endParaRPr lang="sk-SK" dirty="0"/>
          </a:p>
        </p:txBody>
      </p:sp>
      <p:sp>
        <p:nvSpPr>
          <p:cNvPr id="5" name="Ovál 4"/>
          <p:cNvSpPr/>
          <p:nvPr/>
        </p:nvSpPr>
        <p:spPr>
          <a:xfrm>
            <a:off x="1043608" y="5445224"/>
            <a:ext cx="2952328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283968" y="5301208"/>
            <a:ext cx="3384376" cy="936104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39552" y="54452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/>
              <a:t>A</a:t>
            </a:r>
            <a:endParaRPr lang="sk-SK" sz="4000" dirty="0"/>
          </a:p>
        </p:txBody>
      </p:sp>
      <p:sp>
        <p:nvSpPr>
          <p:cNvPr id="8" name="BlokTextu 7"/>
          <p:cNvSpPr txBox="1"/>
          <p:nvPr/>
        </p:nvSpPr>
        <p:spPr>
          <a:xfrm>
            <a:off x="7236296" y="479715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Previčovanie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Interaktívne cvičenie č. 1</a:t>
            </a:r>
          </a:p>
          <a:p>
            <a:r>
              <a:rPr lang="sk-SK" dirty="0" smtClean="0"/>
              <a:t>Interaktívne cvičenie č. 2 		</a:t>
            </a:r>
            <a:endParaRPr lang="sk-SK" dirty="0"/>
          </a:p>
        </p:txBody>
      </p:sp>
      <p:pic>
        <p:nvPicPr>
          <p:cNvPr id="26626" name="Picture 2" descr="C:\Users\Anna Slovenkaiová\AppData\Local\Microsoft\Windows\Temporary Internet Files\Content.IE5\T3TH1C4C\kocka[1]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1700808"/>
            <a:ext cx="499735" cy="503512"/>
          </a:xfrm>
          <a:prstGeom prst="rect">
            <a:avLst/>
          </a:prstGeom>
          <a:noFill/>
        </p:spPr>
      </p:pic>
      <p:pic>
        <p:nvPicPr>
          <p:cNvPr id="26627" name="Picture 3" descr="C:\Users\Anna Slovenkaiová\AppData\Local\Microsoft\Windows\Temporary Internet Files\Content.IE5\XEB31NA9\kocka1[1]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2204864"/>
            <a:ext cx="498073" cy="495329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400</Words>
  <Application>Microsoft Office PowerPoint</Application>
  <PresentationFormat>Předvádění na obrazovce (4:3)</PresentationFormat>
  <Paragraphs>94</Paragraphs>
  <Slides>15</Slides>
  <Notes>0</Notes>
  <HiddenSlides>2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Motív Office</vt:lpstr>
      <vt:lpstr>Rovnica</vt:lpstr>
      <vt:lpstr>Clip</vt:lpstr>
      <vt:lpstr>Rovnice</vt:lpstr>
      <vt:lpstr>Snímek 1</vt:lpstr>
      <vt:lpstr>Pravdepodobnosť</vt:lpstr>
      <vt:lpstr>Teória pravdepodobnosti</vt:lpstr>
      <vt:lpstr>Základné pojmy</vt:lpstr>
      <vt:lpstr>Klasická definícia pravdepodobnosti  (Pierre Simon Laplace)</vt:lpstr>
      <vt:lpstr>Základné vlastnosti pravdepodobnosti</vt:lpstr>
      <vt:lpstr>Sčítanie pravdepodobnosti (zjednotenie, alebo)</vt:lpstr>
      <vt:lpstr>Sčítanie pravdepodobnosti nezlučiteľných javov</vt:lpstr>
      <vt:lpstr>Previčovanie</vt:lpstr>
      <vt:lpstr>Príklad č.1:</vt:lpstr>
      <vt:lpstr>Príklad č.2: S akou pravdepodobnosťou padne pri hode kockou číslo väčšie               ako 4? </vt:lpstr>
      <vt:lpstr>Príklad č.3: S akou pravdepodobnosťou padne pri hode kockou číslo menšie ako 4 alebo rovné 4? </vt:lpstr>
      <vt:lpstr>Príklad č.3: S akou pravdepodobnosťou padne pri hode kockou číslo menšie ako 4 alebo rovné 4? </vt:lpstr>
      <vt:lpstr>Príklad č.4: S akou pravdepodobnosťou padne pri hode kockou nepárne číslo alebo prvočíslo? </vt:lpstr>
      <vt:lpstr>Snímek 15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Pravdepodobnosť</dc:title>
  <dc:creator>Anna Slovenkaiová</dc:creator>
  <cp:lastModifiedBy>Slovenkai</cp:lastModifiedBy>
  <cp:revision>20</cp:revision>
  <dcterms:created xsi:type="dcterms:W3CDTF">2015-02-17T16:58:28Z</dcterms:created>
  <dcterms:modified xsi:type="dcterms:W3CDTF">2019-02-27T20:38:15Z</dcterms:modified>
</cp:coreProperties>
</file>