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71" r:id="rId10"/>
    <p:sldId id="263" r:id="rId11"/>
    <p:sldId id="264" r:id="rId12"/>
    <p:sldId id="268" r:id="rId13"/>
    <p:sldId id="269" r:id="rId14"/>
    <p:sldId id="270" r:id="rId15"/>
    <p:sldId id="272" r:id="rId16"/>
    <p:sldId id="273" r:id="rId17"/>
    <p:sldId id="267" r:id="rId18"/>
    <p:sldId id="266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5FBE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07FC-A2BD-4627-AD37-C4FC36649FA1}" type="datetimeFigureOut">
              <a:rPr lang="sk-SK" smtClean="0"/>
              <a:pPr/>
              <a:t>29. 9. 2019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2E34-A822-474C-AF8C-14DA395D0E8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ymmoldava.sk/ICV/CELYWEB/5/VYROKY/prvkymnoziny.htm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7200" b="1" dirty="0"/>
              <a:t>Množiny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83768" y="5949280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RNDr. Anna </a:t>
            </a:r>
            <a:r>
              <a:rPr lang="sk-SK" dirty="0" err="1"/>
              <a:t>Slovenkaiová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Znázornenie množín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/>
          <a:lstStyle/>
          <a:p>
            <a:pPr marL="0" indent="196850">
              <a:buNone/>
            </a:pPr>
            <a:r>
              <a:rPr lang="sk-SK" dirty="0"/>
              <a:t>	Na znázornenie množín využívame </a:t>
            </a:r>
            <a:r>
              <a:rPr lang="sk-SK" b="1" i="1" dirty="0" err="1"/>
              <a:t>Vennove</a:t>
            </a:r>
            <a:r>
              <a:rPr lang="sk-SK" b="1" i="1" dirty="0"/>
              <a:t> diagramy:</a:t>
            </a:r>
          </a:p>
          <a:p>
            <a:r>
              <a:rPr lang="sk-SK" i="1" dirty="0"/>
              <a:t>pre dve množiny</a:t>
            </a:r>
          </a:p>
          <a:p>
            <a:endParaRPr lang="sk-SK" i="1" dirty="0"/>
          </a:p>
          <a:p>
            <a:pPr>
              <a:buNone/>
            </a:pPr>
            <a:endParaRPr lang="sk-SK" i="1" dirty="0"/>
          </a:p>
          <a:p>
            <a:endParaRPr lang="sk-SK" i="1" dirty="0"/>
          </a:p>
          <a:p>
            <a:r>
              <a:rPr lang="sk-SK" i="1" dirty="0"/>
              <a:t> pre tri množiny</a:t>
            </a:r>
            <a:endParaRPr lang="sk-SK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Vzťahy medzi množinami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sk-SK" dirty="0"/>
              <a:t>Rovnosť</a:t>
            </a:r>
          </a:p>
          <a:p>
            <a:pPr marL="514350" indent="-514350">
              <a:buNone/>
            </a:pPr>
            <a:endParaRPr lang="sk-SK" dirty="0"/>
          </a:p>
          <a:p>
            <a:pPr marL="514350" indent="-514350">
              <a:buAutoNum type="alphaLcParenR"/>
            </a:pPr>
            <a:r>
              <a:rPr lang="sk-SK" dirty="0"/>
              <a:t>Inklúzia (podmnožina)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medzi množinami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Prienik   </a:t>
            </a:r>
          </a:p>
          <a:p>
            <a:r>
              <a:rPr lang="sk-SK" dirty="0">
                <a:hlinkClick r:id="rId2" action="ppaction://hlinksldjump"/>
              </a:rPr>
              <a:t>Zjednotenie</a:t>
            </a:r>
          </a:p>
          <a:p>
            <a:r>
              <a:rPr lang="sk-SK" dirty="0">
                <a:hlinkClick r:id="rId2" action="ppaction://hlinksldjump"/>
              </a:rPr>
              <a:t>Rozdiel</a:t>
            </a:r>
            <a:endParaRPr lang="sk-SK" dirty="0"/>
          </a:p>
          <a:p>
            <a:r>
              <a:rPr lang="sk-SK" dirty="0"/>
              <a:t>Doplnok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1691680" y="4221088"/>
            <a:ext cx="4104456" cy="2376264"/>
            <a:chOff x="1691680" y="4221088"/>
            <a:chExt cx="4104456" cy="2376264"/>
          </a:xfrm>
        </p:grpSpPr>
        <p:sp>
          <p:nvSpPr>
            <p:cNvPr id="4" name="Elipsa 3"/>
            <p:cNvSpPr/>
            <p:nvPr/>
          </p:nvSpPr>
          <p:spPr>
            <a:xfrm>
              <a:off x="1691680" y="4581128"/>
              <a:ext cx="4104456" cy="2016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Elipsa 4"/>
            <p:cNvSpPr/>
            <p:nvPr/>
          </p:nvSpPr>
          <p:spPr>
            <a:xfrm>
              <a:off x="3275856" y="5229200"/>
              <a:ext cx="180020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TextovéPole 6"/>
            <p:cNvSpPr txBox="1"/>
            <p:nvPr/>
          </p:nvSpPr>
          <p:spPr>
            <a:xfrm>
              <a:off x="3923928" y="422108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A</a:t>
              </a:r>
            </a:p>
          </p:txBody>
        </p:sp>
        <p:sp>
          <p:nvSpPr>
            <p:cNvPr id="8" name="TextovéPole 7"/>
            <p:cNvSpPr txBox="1"/>
            <p:nvPr/>
          </p:nvSpPr>
          <p:spPr>
            <a:xfrm>
              <a:off x="3491880" y="501317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476672"/>
            <a:ext cx="6275040" cy="2520280"/>
          </a:xfrm>
        </p:spPr>
        <p:txBody>
          <a:bodyPr/>
          <a:lstStyle/>
          <a:p>
            <a:pPr>
              <a:buNone/>
            </a:pPr>
            <a:r>
              <a:rPr lang="sk-SK" dirty="0"/>
              <a:t>       </a:t>
            </a:r>
          </a:p>
        </p:txBody>
      </p:sp>
      <p:grpSp>
        <p:nvGrpSpPr>
          <p:cNvPr id="32" name="Skupina 31"/>
          <p:cNvGrpSpPr/>
          <p:nvPr/>
        </p:nvGrpSpPr>
        <p:grpSpPr>
          <a:xfrm>
            <a:off x="2915816" y="0"/>
            <a:ext cx="5616624" cy="2088232"/>
            <a:chOff x="755576" y="620688"/>
            <a:chExt cx="5616624" cy="2088232"/>
          </a:xfrm>
        </p:grpSpPr>
        <p:sp>
          <p:nvSpPr>
            <p:cNvPr id="4" name="Elipsa 3"/>
            <p:cNvSpPr/>
            <p:nvPr/>
          </p:nvSpPr>
          <p:spPr>
            <a:xfrm>
              <a:off x="755576" y="1268760"/>
              <a:ext cx="3096344" cy="10801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Elipsa 4"/>
            <p:cNvSpPr/>
            <p:nvPr/>
          </p:nvSpPr>
          <p:spPr>
            <a:xfrm>
              <a:off x="2483768" y="980728"/>
              <a:ext cx="3888432" cy="1728192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7" name="Přímá spojovací čára 6"/>
            <p:cNvCxnSpPr>
              <a:endCxn id="5" idx="2"/>
            </p:cNvCxnSpPr>
            <p:nvPr/>
          </p:nvCxnSpPr>
          <p:spPr>
            <a:xfrm flipH="1">
              <a:off x="2483768" y="1340768"/>
              <a:ext cx="504056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ovací čára 8"/>
            <p:cNvCxnSpPr/>
            <p:nvPr/>
          </p:nvCxnSpPr>
          <p:spPr>
            <a:xfrm flipH="1">
              <a:off x="2627784" y="1412776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ovací čára 9"/>
            <p:cNvCxnSpPr/>
            <p:nvPr/>
          </p:nvCxnSpPr>
          <p:spPr>
            <a:xfrm flipH="1">
              <a:off x="2771800" y="1484784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ovací čára 10"/>
            <p:cNvCxnSpPr/>
            <p:nvPr/>
          </p:nvCxnSpPr>
          <p:spPr>
            <a:xfrm flipH="1">
              <a:off x="2987824" y="1556792"/>
              <a:ext cx="576064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ovací čára 13"/>
            <p:cNvCxnSpPr/>
            <p:nvPr/>
          </p:nvCxnSpPr>
          <p:spPr>
            <a:xfrm flipH="1">
              <a:off x="3131840" y="1556792"/>
              <a:ext cx="576064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ovací čára 14"/>
            <p:cNvCxnSpPr/>
            <p:nvPr/>
          </p:nvCxnSpPr>
          <p:spPr>
            <a:xfrm flipH="1">
              <a:off x="2555776" y="1340768"/>
              <a:ext cx="57606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ovací čára 18"/>
            <p:cNvCxnSpPr/>
            <p:nvPr/>
          </p:nvCxnSpPr>
          <p:spPr>
            <a:xfrm flipH="1">
              <a:off x="2771800" y="1412776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ovací čára 21"/>
            <p:cNvCxnSpPr>
              <a:stCxn id="5" idx="2"/>
            </p:cNvCxnSpPr>
            <p:nvPr/>
          </p:nvCxnSpPr>
          <p:spPr>
            <a:xfrm>
              <a:off x="2483768" y="1844824"/>
              <a:ext cx="72008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ovací čára 22"/>
            <p:cNvCxnSpPr/>
            <p:nvPr/>
          </p:nvCxnSpPr>
          <p:spPr>
            <a:xfrm>
              <a:off x="2555776" y="1628800"/>
              <a:ext cx="936104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ovací čára 24"/>
            <p:cNvCxnSpPr/>
            <p:nvPr/>
          </p:nvCxnSpPr>
          <p:spPr>
            <a:xfrm>
              <a:off x="2627784" y="1484784"/>
              <a:ext cx="108012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ovací čára 26"/>
            <p:cNvCxnSpPr/>
            <p:nvPr/>
          </p:nvCxnSpPr>
          <p:spPr>
            <a:xfrm>
              <a:off x="2771800" y="1412776"/>
              <a:ext cx="1008112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ovéPole 28"/>
            <p:cNvSpPr txBox="1"/>
            <p:nvPr/>
          </p:nvSpPr>
          <p:spPr>
            <a:xfrm>
              <a:off x="1115616" y="9087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A</a:t>
              </a: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4499992" y="6206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B</a:t>
              </a:r>
            </a:p>
          </p:txBody>
        </p:sp>
      </p:grpSp>
      <p:sp>
        <p:nvSpPr>
          <p:cNvPr id="31" name="Zástupný symbol pro obsah 2"/>
          <p:cNvSpPr txBox="1">
            <a:spLocks/>
          </p:cNvSpPr>
          <p:nvPr/>
        </p:nvSpPr>
        <p:spPr>
          <a:xfrm>
            <a:off x="1907704" y="3140968"/>
            <a:ext cx="627504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3275856" y="4509120"/>
            <a:ext cx="5616624" cy="2088232"/>
            <a:chOff x="755576" y="620688"/>
            <a:chExt cx="5616624" cy="2088232"/>
          </a:xfrm>
        </p:grpSpPr>
        <p:sp>
          <p:nvSpPr>
            <p:cNvPr id="34" name="Elipsa 33"/>
            <p:cNvSpPr/>
            <p:nvPr/>
          </p:nvSpPr>
          <p:spPr>
            <a:xfrm>
              <a:off x="755576" y="1268760"/>
              <a:ext cx="3096344" cy="10801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5" name="Elipsa 34"/>
            <p:cNvSpPr/>
            <p:nvPr/>
          </p:nvSpPr>
          <p:spPr>
            <a:xfrm>
              <a:off x="2483768" y="980728"/>
              <a:ext cx="3888432" cy="1728192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6" name="Přímá spojovací čára 35"/>
            <p:cNvCxnSpPr>
              <a:endCxn id="35" idx="2"/>
            </p:cNvCxnSpPr>
            <p:nvPr/>
          </p:nvCxnSpPr>
          <p:spPr>
            <a:xfrm flipH="1">
              <a:off x="2483768" y="1340768"/>
              <a:ext cx="504056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ovací čára 36"/>
            <p:cNvCxnSpPr/>
            <p:nvPr/>
          </p:nvCxnSpPr>
          <p:spPr>
            <a:xfrm flipH="1">
              <a:off x="2627784" y="1412776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ovací čára 37"/>
            <p:cNvCxnSpPr/>
            <p:nvPr/>
          </p:nvCxnSpPr>
          <p:spPr>
            <a:xfrm flipH="1">
              <a:off x="2771800" y="1484784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ovací čára 38"/>
            <p:cNvCxnSpPr/>
            <p:nvPr/>
          </p:nvCxnSpPr>
          <p:spPr>
            <a:xfrm flipH="1">
              <a:off x="2987824" y="1556792"/>
              <a:ext cx="576064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ovací čára 39"/>
            <p:cNvCxnSpPr/>
            <p:nvPr/>
          </p:nvCxnSpPr>
          <p:spPr>
            <a:xfrm flipH="1">
              <a:off x="3131840" y="1556792"/>
              <a:ext cx="576064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čára 40"/>
            <p:cNvCxnSpPr/>
            <p:nvPr/>
          </p:nvCxnSpPr>
          <p:spPr>
            <a:xfrm flipH="1">
              <a:off x="2555776" y="1340768"/>
              <a:ext cx="57606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římá spojovací čára 41"/>
            <p:cNvCxnSpPr/>
            <p:nvPr/>
          </p:nvCxnSpPr>
          <p:spPr>
            <a:xfrm flipH="1">
              <a:off x="2771800" y="1412776"/>
              <a:ext cx="64807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ovací čára 42"/>
            <p:cNvCxnSpPr>
              <a:stCxn id="35" idx="2"/>
            </p:cNvCxnSpPr>
            <p:nvPr/>
          </p:nvCxnSpPr>
          <p:spPr>
            <a:xfrm>
              <a:off x="2483768" y="1844824"/>
              <a:ext cx="72008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>
              <a:off x="2555776" y="1628800"/>
              <a:ext cx="936104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ovací čára 44"/>
            <p:cNvCxnSpPr/>
            <p:nvPr/>
          </p:nvCxnSpPr>
          <p:spPr>
            <a:xfrm>
              <a:off x="2627784" y="1484784"/>
              <a:ext cx="108012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ovací čára 45"/>
            <p:cNvCxnSpPr/>
            <p:nvPr/>
          </p:nvCxnSpPr>
          <p:spPr>
            <a:xfrm>
              <a:off x="2771800" y="1412776"/>
              <a:ext cx="1008112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ovéPole 46"/>
            <p:cNvSpPr txBox="1"/>
            <p:nvPr/>
          </p:nvSpPr>
          <p:spPr>
            <a:xfrm>
              <a:off x="1115616" y="9087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A</a:t>
              </a:r>
            </a:p>
          </p:txBody>
        </p:sp>
        <p:sp>
          <p:nvSpPr>
            <p:cNvPr id="48" name="TextovéPole 47"/>
            <p:cNvSpPr txBox="1"/>
            <p:nvPr/>
          </p:nvSpPr>
          <p:spPr>
            <a:xfrm>
              <a:off x="4499992" y="6206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B</a:t>
              </a:r>
            </a:p>
          </p:txBody>
        </p:sp>
      </p:grpSp>
      <p:grpSp>
        <p:nvGrpSpPr>
          <p:cNvPr id="171" name="Skupina 170"/>
          <p:cNvGrpSpPr/>
          <p:nvPr/>
        </p:nvGrpSpPr>
        <p:grpSpPr>
          <a:xfrm>
            <a:off x="467544" y="2204864"/>
            <a:ext cx="5616624" cy="1944216"/>
            <a:chOff x="467544" y="2204864"/>
            <a:chExt cx="5616624" cy="1944216"/>
          </a:xfrm>
        </p:grpSpPr>
        <p:grpSp>
          <p:nvGrpSpPr>
            <p:cNvPr id="70" name="Skupina 69"/>
            <p:cNvGrpSpPr/>
            <p:nvPr/>
          </p:nvGrpSpPr>
          <p:grpSpPr>
            <a:xfrm>
              <a:off x="467544" y="2204864"/>
              <a:ext cx="5616624" cy="1944216"/>
              <a:chOff x="755576" y="620688"/>
              <a:chExt cx="5616624" cy="2088232"/>
            </a:xfrm>
          </p:grpSpPr>
          <p:sp>
            <p:nvSpPr>
              <p:cNvPr id="71" name="Elipsa 70"/>
              <p:cNvSpPr/>
              <p:nvPr/>
            </p:nvSpPr>
            <p:spPr>
              <a:xfrm>
                <a:off x="755576" y="1268760"/>
                <a:ext cx="3096344" cy="10801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2" name="Elipsa 71"/>
              <p:cNvSpPr/>
              <p:nvPr/>
            </p:nvSpPr>
            <p:spPr>
              <a:xfrm>
                <a:off x="2483768" y="980728"/>
                <a:ext cx="3888432" cy="1728192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73" name="Přímá spojovací čára 72"/>
              <p:cNvCxnSpPr/>
              <p:nvPr/>
            </p:nvCxnSpPr>
            <p:spPr>
              <a:xfrm flipH="1">
                <a:off x="1331640" y="1268760"/>
                <a:ext cx="864096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Přímá spojovací čára 73"/>
              <p:cNvCxnSpPr/>
              <p:nvPr/>
            </p:nvCxnSpPr>
            <p:spPr>
              <a:xfrm flipH="1">
                <a:off x="1763688" y="1340768"/>
                <a:ext cx="792088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Přímá spojovací čára 74"/>
              <p:cNvCxnSpPr/>
              <p:nvPr/>
            </p:nvCxnSpPr>
            <p:spPr>
              <a:xfrm flipH="1">
                <a:off x="1979712" y="1484784"/>
                <a:ext cx="64807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Přímá spojovací čára 75"/>
              <p:cNvCxnSpPr/>
              <p:nvPr/>
            </p:nvCxnSpPr>
            <p:spPr>
              <a:xfrm flipH="1">
                <a:off x="1187624" y="1268760"/>
                <a:ext cx="72008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Přímá spojovací čára 76"/>
              <p:cNvCxnSpPr/>
              <p:nvPr/>
            </p:nvCxnSpPr>
            <p:spPr>
              <a:xfrm flipH="1">
                <a:off x="899592" y="1412776"/>
                <a:ext cx="504056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Přímá spojovací čára 77"/>
              <p:cNvCxnSpPr/>
              <p:nvPr/>
            </p:nvCxnSpPr>
            <p:spPr>
              <a:xfrm flipH="1">
                <a:off x="1547664" y="1268760"/>
                <a:ext cx="864096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Přímá spojovací čára 78"/>
              <p:cNvCxnSpPr/>
              <p:nvPr/>
            </p:nvCxnSpPr>
            <p:spPr>
              <a:xfrm flipH="1">
                <a:off x="1043608" y="1268760"/>
                <a:ext cx="64807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Přímá spojovací čára 79"/>
              <p:cNvCxnSpPr/>
              <p:nvPr/>
            </p:nvCxnSpPr>
            <p:spPr>
              <a:xfrm>
                <a:off x="1403648" y="1412776"/>
                <a:ext cx="1224136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Přímá spojovací čára 80"/>
              <p:cNvCxnSpPr/>
              <p:nvPr/>
            </p:nvCxnSpPr>
            <p:spPr>
              <a:xfrm>
                <a:off x="827584" y="1700808"/>
                <a:ext cx="936104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Přímá spojovací čára 81"/>
              <p:cNvCxnSpPr/>
              <p:nvPr/>
            </p:nvCxnSpPr>
            <p:spPr>
              <a:xfrm>
                <a:off x="899592" y="1556792"/>
                <a:ext cx="1080120" cy="720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Přímá spojovací čára 82"/>
              <p:cNvCxnSpPr>
                <a:endCxn id="72" idx="2"/>
              </p:cNvCxnSpPr>
              <p:nvPr/>
            </p:nvCxnSpPr>
            <p:spPr>
              <a:xfrm>
                <a:off x="1547664" y="1340768"/>
                <a:ext cx="936104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ovéPole 83"/>
              <p:cNvSpPr txBox="1"/>
              <p:nvPr/>
            </p:nvSpPr>
            <p:spPr>
              <a:xfrm>
                <a:off x="1115616" y="9087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A</a:t>
                </a:r>
              </a:p>
            </p:txBody>
          </p:sp>
          <p:sp>
            <p:nvSpPr>
              <p:cNvPr id="85" name="TextovéPole 84"/>
              <p:cNvSpPr txBox="1"/>
              <p:nvPr/>
            </p:nvSpPr>
            <p:spPr>
              <a:xfrm>
                <a:off x="4499992" y="6206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B</a:t>
                </a:r>
              </a:p>
            </p:txBody>
          </p:sp>
          <p:cxnSp>
            <p:nvCxnSpPr>
              <p:cNvPr id="155" name="Přímá spojovací čára 154"/>
              <p:cNvCxnSpPr>
                <a:stCxn id="72" idx="2"/>
              </p:cNvCxnSpPr>
              <p:nvPr/>
            </p:nvCxnSpPr>
            <p:spPr>
              <a:xfrm flipH="1">
                <a:off x="2051720" y="1844824"/>
                <a:ext cx="43204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ovací čára 157"/>
              <p:cNvCxnSpPr>
                <a:endCxn id="71" idx="4"/>
              </p:cNvCxnSpPr>
              <p:nvPr/>
            </p:nvCxnSpPr>
            <p:spPr>
              <a:xfrm flipH="1">
                <a:off x="2303748" y="2060848"/>
                <a:ext cx="25202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Přímá spojovací čára 160"/>
              <p:cNvCxnSpPr/>
              <p:nvPr/>
            </p:nvCxnSpPr>
            <p:spPr>
              <a:xfrm>
                <a:off x="1979712" y="1340768"/>
                <a:ext cx="50405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Přímá spojovací čára 161"/>
              <p:cNvCxnSpPr/>
              <p:nvPr/>
            </p:nvCxnSpPr>
            <p:spPr>
              <a:xfrm flipH="1">
                <a:off x="2267744" y="1988840"/>
                <a:ext cx="25202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Přímá spojovací čára 85"/>
            <p:cNvCxnSpPr/>
            <p:nvPr/>
          </p:nvCxnSpPr>
          <p:spPr>
            <a:xfrm>
              <a:off x="899592" y="2924944"/>
              <a:ext cx="1296144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Skupina 171"/>
          <p:cNvGrpSpPr/>
          <p:nvPr/>
        </p:nvGrpSpPr>
        <p:grpSpPr>
          <a:xfrm>
            <a:off x="3275856" y="4869160"/>
            <a:ext cx="5544616" cy="1728192"/>
            <a:chOff x="3275856" y="4869160"/>
            <a:chExt cx="5544616" cy="1728192"/>
          </a:xfrm>
        </p:grpSpPr>
        <p:cxnSp>
          <p:nvCxnSpPr>
            <p:cNvPr id="50" name="Přímá spojovací čára 49"/>
            <p:cNvCxnSpPr/>
            <p:nvPr/>
          </p:nvCxnSpPr>
          <p:spPr>
            <a:xfrm>
              <a:off x="3491880" y="5517232"/>
              <a:ext cx="1224136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ovací čára 51"/>
            <p:cNvCxnSpPr>
              <a:stCxn id="35" idx="7"/>
            </p:cNvCxnSpPr>
            <p:nvPr/>
          </p:nvCxnSpPr>
          <p:spPr>
            <a:xfrm flipH="1">
              <a:off x="5508104" y="5122248"/>
              <a:ext cx="2814928" cy="111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ovací čára 104"/>
            <p:cNvCxnSpPr/>
            <p:nvPr/>
          </p:nvCxnSpPr>
          <p:spPr>
            <a:xfrm>
              <a:off x="4067944" y="5229200"/>
              <a:ext cx="1296144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ovací čára 107"/>
            <p:cNvCxnSpPr/>
            <p:nvPr/>
          </p:nvCxnSpPr>
          <p:spPr>
            <a:xfrm>
              <a:off x="5796136" y="5085184"/>
              <a:ext cx="2376264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ovací čára 110"/>
            <p:cNvCxnSpPr/>
            <p:nvPr/>
          </p:nvCxnSpPr>
          <p:spPr>
            <a:xfrm>
              <a:off x="6300192" y="4941168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ovací čára 111"/>
            <p:cNvCxnSpPr/>
            <p:nvPr/>
          </p:nvCxnSpPr>
          <p:spPr>
            <a:xfrm>
              <a:off x="6588224" y="4869160"/>
              <a:ext cx="2160240" cy="1152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ovací čára 113"/>
            <p:cNvCxnSpPr/>
            <p:nvPr/>
          </p:nvCxnSpPr>
          <p:spPr>
            <a:xfrm>
              <a:off x="5364088" y="5301208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Přímá spojovací čára 115"/>
            <p:cNvCxnSpPr>
              <a:endCxn id="35" idx="4"/>
            </p:cNvCxnSpPr>
            <p:nvPr/>
          </p:nvCxnSpPr>
          <p:spPr>
            <a:xfrm>
              <a:off x="4427984" y="5157192"/>
              <a:ext cx="2520280" cy="1440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Přímá spojovací čára 117"/>
            <p:cNvCxnSpPr/>
            <p:nvPr/>
          </p:nvCxnSpPr>
          <p:spPr>
            <a:xfrm>
              <a:off x="3779912" y="5301208"/>
              <a:ext cx="1296144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Přímá spojovací čára 118"/>
            <p:cNvCxnSpPr/>
            <p:nvPr/>
          </p:nvCxnSpPr>
          <p:spPr>
            <a:xfrm>
              <a:off x="7308304" y="4941168"/>
              <a:ext cx="1512168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Přímá spojovací čára 121"/>
            <p:cNvCxnSpPr/>
            <p:nvPr/>
          </p:nvCxnSpPr>
          <p:spPr>
            <a:xfrm flipH="1">
              <a:off x="6660232" y="5733256"/>
              <a:ext cx="216024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Přímá spojovací čára 122"/>
            <p:cNvCxnSpPr/>
            <p:nvPr/>
          </p:nvCxnSpPr>
          <p:spPr>
            <a:xfrm flipH="1">
              <a:off x="5868144" y="5301208"/>
              <a:ext cx="2664296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Přímá spojovací čára 125"/>
            <p:cNvCxnSpPr/>
            <p:nvPr/>
          </p:nvCxnSpPr>
          <p:spPr>
            <a:xfrm flipH="1">
              <a:off x="5364088" y="5013176"/>
              <a:ext cx="2664296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Přímá spojovací čára 126"/>
            <p:cNvCxnSpPr/>
            <p:nvPr/>
          </p:nvCxnSpPr>
          <p:spPr>
            <a:xfrm flipH="1">
              <a:off x="4139952" y="4869160"/>
              <a:ext cx="3024336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Přímá spojovací čára 128"/>
            <p:cNvCxnSpPr/>
            <p:nvPr/>
          </p:nvCxnSpPr>
          <p:spPr>
            <a:xfrm flipH="1">
              <a:off x="3491880" y="5229200"/>
              <a:ext cx="1944216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ovací čára 130"/>
            <p:cNvCxnSpPr>
              <a:stCxn id="34" idx="0"/>
            </p:cNvCxnSpPr>
            <p:nvPr/>
          </p:nvCxnSpPr>
          <p:spPr>
            <a:xfrm flipH="1">
              <a:off x="3275856" y="5157192"/>
              <a:ext cx="1548172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Přímá spojovací čára 135"/>
            <p:cNvCxnSpPr/>
            <p:nvPr/>
          </p:nvCxnSpPr>
          <p:spPr>
            <a:xfrm flipH="1">
              <a:off x="6084168" y="5445224"/>
              <a:ext cx="2736304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Šipka doprava 168">
            <a:hlinkClick r:id="rId2" action="ppaction://hlinksldjump"/>
          </p:cNvPr>
          <p:cNvSpPr/>
          <p:nvPr/>
        </p:nvSpPr>
        <p:spPr>
          <a:xfrm rot="10800000">
            <a:off x="467544" y="630932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6408712"/>
          </a:xfrm>
        </p:spPr>
        <p:txBody>
          <a:bodyPr/>
          <a:lstStyle/>
          <a:p>
            <a:r>
              <a:rPr lang="en-US" b="1" dirty="0" err="1"/>
              <a:t>Majme</a:t>
            </a:r>
            <a:r>
              <a:rPr lang="en-US" b="1" dirty="0"/>
              <a:t> </a:t>
            </a:r>
            <a:r>
              <a:rPr lang="en-US" b="1" dirty="0" err="1"/>
              <a:t>dané</a:t>
            </a:r>
            <a:r>
              <a:rPr lang="en-US" b="1" dirty="0"/>
              <a:t> </a:t>
            </a:r>
            <a:r>
              <a:rPr lang="en-US" b="1" dirty="0" err="1"/>
              <a:t>množiny</a:t>
            </a:r>
            <a:r>
              <a:rPr lang="en-US" b="1" dirty="0"/>
              <a:t> </a:t>
            </a:r>
            <a:r>
              <a:rPr lang="en-US" b="1" i="1" dirty="0"/>
              <a:t>A</a:t>
            </a:r>
            <a:r>
              <a:rPr lang="en-US" b="1" dirty="0"/>
              <a:t>={0,1,2,3,4,5,6,7,8,9}, </a:t>
            </a:r>
            <a:r>
              <a:rPr lang="en-US" b="1" i="1" dirty="0"/>
              <a:t>B</a:t>
            </a:r>
            <a:r>
              <a:rPr lang="en-US" b="1" dirty="0"/>
              <a:t>={1,4,6,7,10,14}, </a:t>
            </a:r>
            <a:r>
              <a:rPr lang="en-US" b="1" i="1" dirty="0"/>
              <a:t>C</a:t>
            </a:r>
            <a:r>
              <a:rPr lang="en-US" b="1" dirty="0"/>
              <a:t>={3,5,6,7,9}, </a:t>
            </a:r>
            <a:r>
              <a:rPr lang="en-US" b="1" i="1" dirty="0"/>
              <a:t>D</a:t>
            </a:r>
            <a:r>
              <a:rPr lang="en-US" b="1" dirty="0"/>
              <a:t>={0,2,4,6,8}. </a:t>
            </a:r>
            <a:r>
              <a:rPr lang="en-US" b="1" dirty="0" err="1"/>
              <a:t>Urči</a:t>
            </a:r>
            <a:r>
              <a:rPr lang="en-US" b="1" dirty="0"/>
              <a:t> </a:t>
            </a:r>
            <a:r>
              <a:rPr lang="en-US" b="1" dirty="0" err="1"/>
              <a:t>množiny</a:t>
            </a:r>
            <a:r>
              <a:rPr lang="en-US" b="1" dirty="0"/>
              <a:t> : </a:t>
            </a:r>
            <a:endParaRPr lang="sk-SK" b="1" dirty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4" name="Obrázek 3" descr="010 Mnoziny a intervaly 02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700808"/>
            <a:ext cx="7923628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mnoziny-3z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162"/>
            <a:ext cx="9036496" cy="2732038"/>
          </a:xfrm>
        </p:spPr>
      </p:pic>
      <p:sp>
        <p:nvSpPr>
          <p:cNvPr id="6" name="TextovéPole 5"/>
          <p:cNvSpPr txBox="1"/>
          <p:nvPr/>
        </p:nvSpPr>
        <p:spPr>
          <a:xfrm>
            <a:off x="107504" y="404664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6600" b="1" dirty="0"/>
              <a:t>Dané sú množiny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Vennových</a:t>
            </a:r>
            <a:r>
              <a:rPr lang="en-US" dirty="0"/>
              <a:t> </a:t>
            </a:r>
            <a:r>
              <a:rPr lang="en-US" dirty="0" err="1"/>
              <a:t>diagramov</a:t>
            </a:r>
            <a:r>
              <a:rPr lang="en-US" dirty="0"/>
              <a:t> </a:t>
            </a:r>
            <a:r>
              <a:rPr lang="en-US" dirty="0" err="1"/>
              <a:t>znázornite</a:t>
            </a:r>
            <a:r>
              <a:rPr lang="en-US" dirty="0"/>
              <a:t> </a:t>
            </a:r>
            <a:r>
              <a:rPr lang="en-US" dirty="0" err="1"/>
              <a:t>množiny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Obrázek 3" descr="mnoziny-13z.gif"/>
          <p:cNvPicPr>
            <a:picLocks noChangeAspect="1"/>
          </p:cNvPicPr>
          <p:nvPr/>
        </p:nvPicPr>
        <p:blipFill>
          <a:blip r:embed="rId2" cstate="print"/>
          <a:srcRect r="79371" b="11111"/>
          <a:stretch>
            <a:fillRect/>
          </a:stretch>
        </p:blipFill>
        <p:spPr>
          <a:xfrm>
            <a:off x="611560" y="1628800"/>
            <a:ext cx="2484276" cy="864096"/>
          </a:xfrm>
          <a:prstGeom prst="rect">
            <a:avLst/>
          </a:prstGeom>
        </p:spPr>
      </p:pic>
      <p:pic>
        <p:nvPicPr>
          <p:cNvPr id="5" name="Obrázek 4" descr="mnoziny-13z.gif"/>
          <p:cNvPicPr>
            <a:picLocks noChangeAspect="1"/>
          </p:cNvPicPr>
          <p:nvPr/>
        </p:nvPicPr>
        <p:blipFill>
          <a:blip r:embed="rId2" cstate="print"/>
          <a:srcRect l="27804" r="52464"/>
          <a:stretch>
            <a:fillRect/>
          </a:stretch>
        </p:blipFill>
        <p:spPr>
          <a:xfrm>
            <a:off x="5796136" y="1556792"/>
            <a:ext cx="2288254" cy="936104"/>
          </a:xfrm>
          <a:prstGeom prst="rect">
            <a:avLst/>
          </a:prstGeom>
        </p:spPr>
      </p:pic>
      <p:pic>
        <p:nvPicPr>
          <p:cNvPr id="6" name="Obrázek 5" descr="mnoziny-13z.gif"/>
          <p:cNvPicPr>
            <a:picLocks noChangeAspect="1"/>
          </p:cNvPicPr>
          <p:nvPr/>
        </p:nvPicPr>
        <p:blipFill>
          <a:blip r:embed="rId2" cstate="print"/>
          <a:srcRect l="57403" r="25556" b="11111"/>
          <a:stretch>
            <a:fillRect/>
          </a:stretch>
        </p:blipFill>
        <p:spPr>
          <a:xfrm>
            <a:off x="611560" y="3212976"/>
            <a:ext cx="2304256" cy="970213"/>
          </a:xfrm>
          <a:prstGeom prst="rect">
            <a:avLst/>
          </a:prstGeom>
        </p:spPr>
      </p:pic>
      <p:pic>
        <p:nvPicPr>
          <p:cNvPr id="7" name="Obrázek 6" descr="mnoziny-13z.gif"/>
          <p:cNvPicPr>
            <a:picLocks noChangeAspect="1"/>
          </p:cNvPicPr>
          <p:nvPr/>
        </p:nvPicPr>
        <p:blipFill>
          <a:blip r:embed="rId2" cstate="print"/>
          <a:srcRect l="82516"/>
          <a:stretch>
            <a:fillRect/>
          </a:stretch>
        </p:blipFill>
        <p:spPr>
          <a:xfrm>
            <a:off x="5868144" y="3284984"/>
            <a:ext cx="2376264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03277" y="2967335"/>
            <a:ext cx="873745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6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Ďakujem za pozornosť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/>
              <a:t>1. Zapíšte vypísaním prvkov nasledujúce množiny: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 </a:t>
            </a:r>
            <a:r>
              <a:rPr lang="pt-BR" i="1" dirty="0"/>
              <a:t>N = {x</a:t>
            </a:r>
            <a:r>
              <a:rPr lang="az-Cyrl-AZ" i="1" dirty="0"/>
              <a:t>є</a:t>
            </a:r>
            <a:r>
              <a:rPr lang="pt-BR" i="1" dirty="0"/>
              <a:t> N; x</a:t>
            </a:r>
            <a:r>
              <a:rPr lang="pt-BR" i="1" baseline="30000" dirty="0"/>
              <a:t>2</a:t>
            </a:r>
            <a:r>
              <a:rPr lang="pt-BR" i="1" dirty="0"/>
              <a:t> &lt; 18}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 </a:t>
            </a:r>
            <a:r>
              <a:rPr lang="sk-SK" i="1" dirty="0"/>
              <a:t>P = {x</a:t>
            </a:r>
            <a:r>
              <a:rPr lang="az-Cyrl-AZ" i="1" dirty="0"/>
              <a:t> є </a:t>
            </a:r>
            <a:r>
              <a:rPr lang="sk-SK" i="1" dirty="0"/>
              <a:t>Z; x</a:t>
            </a:r>
            <a:r>
              <a:rPr lang="sk-SK" i="1" baseline="30000" dirty="0"/>
              <a:t>2</a:t>
            </a:r>
            <a:r>
              <a:rPr lang="sk-SK" i="1" dirty="0"/>
              <a:t> &lt; 18}</a:t>
            </a:r>
          </a:p>
          <a:p>
            <a:pPr marL="514350" indent="-514350">
              <a:buFont typeface="+mj-lt"/>
              <a:buAutoNum type="alphaLcParenR"/>
            </a:pPr>
            <a:r>
              <a:rPr lang="pt-BR" i="1" dirty="0"/>
              <a:t>R = {x</a:t>
            </a:r>
            <a:r>
              <a:rPr lang="az-Cyrl-AZ" i="1" dirty="0"/>
              <a:t> є </a:t>
            </a:r>
            <a:r>
              <a:rPr lang="pt-BR" i="1" dirty="0"/>
              <a:t>Z; </a:t>
            </a:r>
            <a:r>
              <a:rPr lang="pt-BR" dirty="0">
                <a:sym typeface="Symbol"/>
              </a:rPr>
              <a:t></a:t>
            </a:r>
            <a:r>
              <a:rPr lang="sk-SK" dirty="0">
                <a:sym typeface="Symbol"/>
              </a:rPr>
              <a:t> </a:t>
            </a:r>
            <a:r>
              <a:rPr lang="pt-BR" i="1" dirty="0"/>
              <a:t>x </a:t>
            </a:r>
            <a:r>
              <a:rPr lang="pt-BR" dirty="0">
                <a:sym typeface="Symbol"/>
              </a:rPr>
              <a:t> </a:t>
            </a:r>
            <a:r>
              <a:rPr lang="pt-BR" i="1" dirty="0"/>
              <a:t>= 6}</a:t>
            </a:r>
            <a:endParaRPr lang="sk-SK" i="1" dirty="0"/>
          </a:p>
          <a:p>
            <a:pPr marL="514350" indent="-514350">
              <a:buNone/>
            </a:pPr>
            <a:endParaRPr lang="sk-SK" i="1" dirty="0"/>
          </a:p>
          <a:p>
            <a:pPr>
              <a:buNone/>
            </a:pPr>
            <a:r>
              <a:rPr lang="sk-SK" dirty="0"/>
              <a:t>2. Dané množiny zapíšte charakteristickou vlastnosťou:</a:t>
            </a:r>
          </a:p>
          <a:p>
            <a:pPr marL="514350" indent="-514350">
              <a:buAutoNum type="alphaLcParenR"/>
            </a:pPr>
            <a:r>
              <a:rPr lang="sk-SK" dirty="0"/>
              <a:t>Množina čísel 5, 10, 15, 20, 25</a:t>
            </a:r>
          </a:p>
          <a:p>
            <a:pPr marL="514350" indent="-514350">
              <a:buNone/>
            </a:pPr>
            <a:r>
              <a:rPr lang="sk-SK" dirty="0"/>
              <a:t>b)  </a:t>
            </a:r>
            <a:r>
              <a:rPr lang="sk-SK" i="1" dirty="0"/>
              <a:t>P = {1, 2, 3, 4, 5}</a:t>
            </a:r>
          </a:p>
          <a:p>
            <a:pPr marL="514350" indent="-514350">
              <a:buNone/>
            </a:pPr>
            <a:r>
              <a:rPr lang="sk-SK" dirty="0"/>
              <a:t>c) </a:t>
            </a:r>
            <a:r>
              <a:rPr lang="sk-SK" i="1" dirty="0"/>
              <a:t>B = {3, 9, 27, 81, 243, .....}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7236296" y="6237312"/>
            <a:ext cx="1728192" cy="620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Definícia</a:t>
            </a:r>
          </a:p>
          <a:p>
            <a:r>
              <a:rPr lang="sk-SK" b="1" dirty="0"/>
              <a:t>Typy množín</a:t>
            </a:r>
          </a:p>
          <a:p>
            <a:r>
              <a:rPr lang="sk-SK" b="1" dirty="0"/>
              <a:t>Určenie množiny</a:t>
            </a:r>
          </a:p>
          <a:p>
            <a:r>
              <a:rPr lang="sk-SK" b="1" dirty="0"/>
              <a:t>Znázornenie množín</a:t>
            </a:r>
          </a:p>
          <a:p>
            <a:r>
              <a:rPr lang="sk-SK" b="1" dirty="0"/>
              <a:t>Vzťahy medzi množinami</a:t>
            </a:r>
          </a:p>
          <a:p>
            <a:endParaRPr lang="sk-SK" dirty="0"/>
          </a:p>
          <a:p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pPr algn="just"/>
            <a:r>
              <a:rPr lang="sk-SK" sz="4000" b="1" i="1" dirty="0"/>
              <a:t>Množina je súhrn objektov s určitou vlastnosťou,  ktorý chápeme ako celok.</a:t>
            </a:r>
          </a:p>
          <a:p>
            <a:pPr algn="just"/>
            <a:r>
              <a:rPr lang="sk-SK" sz="4000" dirty="0"/>
              <a:t>Objekty, z ktorých je množina tvorená nazývame </a:t>
            </a:r>
            <a:r>
              <a:rPr lang="sk-SK" sz="4000" b="1" i="1" dirty="0"/>
              <a:t>prvkami </a:t>
            </a:r>
            <a:r>
              <a:rPr lang="pl-PL" sz="4000" b="1" i="1" dirty="0"/>
              <a:t>množiny. Množina je prvkami jednoznačne určená.</a:t>
            </a:r>
          </a:p>
          <a:p>
            <a:pPr algn="just"/>
            <a:r>
              <a:rPr lang="sk-SK" sz="4000" dirty="0"/>
              <a:t>Množiny označujeme veľkými tlačenými písmenami (</a:t>
            </a:r>
            <a:r>
              <a:rPr lang="sk-SK" sz="4000" i="1" dirty="0"/>
              <a:t>A, B, C, ...).</a:t>
            </a:r>
            <a:endParaRPr lang="sk-SK" sz="4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sk-SK" dirty="0"/>
              <a:t>Na zápis, že prvok </a:t>
            </a:r>
            <a:r>
              <a:rPr lang="sk-SK" b="1" i="1" dirty="0"/>
              <a:t>patrí do množiny (je prvkom množiny) používame  </a:t>
            </a:r>
            <a:r>
              <a:rPr lang="pl-PL" dirty="0"/>
              <a:t>znak      . </a:t>
            </a:r>
          </a:p>
          <a:p>
            <a:pPr>
              <a:buNone/>
            </a:pPr>
            <a:endParaRPr lang="pl-PL" i="1" dirty="0"/>
          </a:p>
          <a:p>
            <a:r>
              <a:rPr lang="pl-PL" dirty="0"/>
              <a:t>Na zápis, že prvok </a:t>
            </a:r>
            <a:r>
              <a:rPr lang="pl-PL" b="1" i="1" dirty="0"/>
              <a:t>nepatrí do množiny (nie je prvkom množiny) </a:t>
            </a:r>
            <a:r>
              <a:rPr lang="sk-SK" dirty="0"/>
              <a:t>používame znak      .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6516216" y="2564904"/>
          <a:ext cx="576064" cy="73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Rovnica" r:id="rId3" imgW="139680" imgH="177480" progId="Equation.3">
                  <p:embed/>
                </p:oleObj>
              </mc:Choice>
              <mc:Fallback>
                <p:oleObj name="Rovnica" r:id="rId3" imgW="139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564904"/>
                        <a:ext cx="576064" cy="733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6732240" y="908720"/>
          <a:ext cx="57606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Rovnica" r:id="rId5" imgW="139680" imgH="139680" progId="Equation.3">
                  <p:embed/>
                </p:oleObj>
              </mc:Choice>
              <mc:Fallback>
                <p:oleObj name="Rovnica" r:id="rId5" imgW="13968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908720"/>
                        <a:ext cx="57606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/>
          <a:lstStyle/>
          <a:p>
            <a:pPr>
              <a:buNone/>
            </a:pPr>
            <a:r>
              <a:rPr lang="sk-SK" sz="3600" b="1" dirty="0">
                <a:solidFill>
                  <a:srgbClr val="FF0000"/>
                </a:solidFill>
              </a:rPr>
              <a:t>Množina môže obsahovať:</a:t>
            </a:r>
          </a:p>
          <a:p>
            <a:pPr>
              <a:buNone/>
            </a:pPr>
            <a:endParaRPr lang="sk-SK" sz="3600" b="1" dirty="0">
              <a:solidFill>
                <a:srgbClr val="FF0000"/>
              </a:solidFill>
            </a:endParaRPr>
          </a:p>
          <a:p>
            <a:r>
              <a:rPr lang="sk-SK" dirty="0"/>
              <a:t> konečný počet prvkov (</a:t>
            </a:r>
            <a:r>
              <a:rPr lang="sk-SK" b="1" i="1" dirty="0"/>
              <a:t>konečná množina);</a:t>
            </a:r>
          </a:p>
          <a:p>
            <a:pPr>
              <a:buNone/>
            </a:pPr>
            <a:endParaRPr lang="sk-SK" b="1" i="1" dirty="0"/>
          </a:p>
          <a:p>
            <a:r>
              <a:rPr lang="sk-SK" dirty="0"/>
              <a:t>nekonečný počet prvkov (</a:t>
            </a:r>
            <a:r>
              <a:rPr lang="sk-SK" b="1" i="1" dirty="0"/>
              <a:t>nekonečná množina);</a:t>
            </a:r>
          </a:p>
          <a:p>
            <a:pPr>
              <a:buNone/>
            </a:pPr>
            <a:endParaRPr lang="sk-SK" b="1" i="1" dirty="0"/>
          </a:p>
          <a:p>
            <a:r>
              <a:rPr lang="sk-SK" dirty="0"/>
              <a:t>žiadny prvok (</a:t>
            </a:r>
            <a:r>
              <a:rPr lang="sk-SK" b="1" i="1" dirty="0"/>
              <a:t>prázdna množina) – symbolika </a:t>
            </a:r>
            <a:r>
              <a:rPr lang="sk-SK" b="1" i="1" dirty="0">
                <a:sym typeface="Symbol"/>
              </a:rPr>
              <a:t></a:t>
            </a:r>
          </a:p>
          <a:p>
            <a:pPr marL="0" indent="360363">
              <a:buNone/>
            </a:pPr>
            <a:r>
              <a:rPr lang="sk-SK" b="1" i="1" dirty="0">
                <a:sym typeface="Symbol"/>
              </a:rPr>
              <a:t>Konečné množiny majú svoju mohutnosť = počet prvkov </a:t>
            </a:r>
            <a:r>
              <a:rPr lang="sk-SK" b="1" dirty="0">
                <a:sym typeface="Symbol"/>
              </a:rPr>
              <a:t>-  A</a:t>
            </a:r>
          </a:p>
          <a:p>
            <a:endParaRPr lang="sk-SK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940966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Množinu určujeme dvojakým spôsobom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196752"/>
            <a:ext cx="8676456" cy="532859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vymenovaním (vypísaním) všetkých prvkov</a:t>
            </a:r>
            <a:r>
              <a:rPr lang="sk-SK" dirty="0"/>
              <a:t>, napr.   </a:t>
            </a:r>
            <a:r>
              <a:rPr lang="sk-SK" i="1" dirty="0"/>
              <a:t>A = {1,2,3,4,5};</a:t>
            </a:r>
          </a:p>
          <a:p>
            <a:r>
              <a:rPr lang="sk-SK" dirty="0">
                <a:solidFill>
                  <a:srgbClr val="FF0000"/>
                </a:solidFill>
              </a:rPr>
              <a:t>uvedením charakteristickej vlastnosti prvkov </a:t>
            </a:r>
            <a:r>
              <a:rPr lang="sk-SK" dirty="0"/>
              <a:t>patriacich do množiny, napr. </a:t>
            </a:r>
            <a:r>
              <a:rPr lang="sk-SK" i="1" dirty="0"/>
              <a:t>B = {x </a:t>
            </a:r>
            <a:r>
              <a:rPr lang="az-Cyrl-AZ" i="1" dirty="0"/>
              <a:t>є</a:t>
            </a:r>
            <a:r>
              <a:rPr lang="sk-SK" i="1" dirty="0"/>
              <a:t> N; n &gt; 10}.</a:t>
            </a:r>
          </a:p>
          <a:p>
            <a:pPr>
              <a:buNone/>
            </a:pPr>
            <a:endParaRPr lang="sk-SK" i="1" dirty="0"/>
          </a:p>
          <a:p>
            <a:pPr>
              <a:buNone/>
            </a:pPr>
            <a:r>
              <a:rPr lang="sk-SK" b="1" i="1" dirty="0"/>
              <a:t>Príklad 1: </a:t>
            </a:r>
            <a:r>
              <a:rPr lang="sk-SK" dirty="0"/>
              <a:t>Vypíšte všetky prvky uvedených množín</a:t>
            </a:r>
          </a:p>
          <a:p>
            <a:pPr>
              <a:buNone/>
            </a:pPr>
            <a:r>
              <a:rPr lang="sk-SK" dirty="0"/>
              <a:t>a) množina všetkých párnych čísel väčších ako 10 a menších ako 20;</a:t>
            </a:r>
          </a:p>
          <a:p>
            <a:pPr>
              <a:buNone/>
            </a:pPr>
            <a:r>
              <a:rPr lang="sk-SK" dirty="0"/>
              <a:t>b) množina hranatých telies;</a:t>
            </a:r>
          </a:p>
          <a:p>
            <a:pPr>
              <a:buNone/>
            </a:pPr>
            <a:r>
              <a:rPr lang="sk-SK" dirty="0"/>
              <a:t>c) množina dochádzajúcich žiakov vašej triedy.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i="1" dirty="0"/>
              <a:t>Príklad 2: </a:t>
            </a:r>
            <a:r>
              <a:rPr lang="sk-SK" b="1" dirty="0"/>
              <a:t>Vypíšte prvky daných množín</a:t>
            </a:r>
          </a:p>
          <a:p>
            <a:pPr algn="just">
              <a:buNone/>
            </a:pPr>
            <a:r>
              <a:rPr lang="sk-SK" dirty="0"/>
              <a:t>a) množina všetkých racionálnych čísel, pre ktoré platí, že ich druhá mocnina je 36;</a:t>
            </a:r>
          </a:p>
          <a:p>
            <a:pPr algn="just">
              <a:buNone/>
            </a:pPr>
            <a:r>
              <a:rPr lang="sk-SK" dirty="0"/>
              <a:t>b) množina všetkých prirodzených čísel väčších ako -10 a zároveň menších ako 5</a:t>
            </a:r>
          </a:p>
          <a:p>
            <a:pPr algn="just">
              <a:buNone/>
            </a:pPr>
            <a:r>
              <a:rPr lang="sk-SK" dirty="0"/>
              <a:t>c) množina všetkých celých čísel, ktorých druhá mocnina je 100;</a:t>
            </a:r>
          </a:p>
          <a:p>
            <a:pPr algn="just">
              <a:buNone/>
            </a:pPr>
            <a:r>
              <a:rPr lang="sk-SK" dirty="0"/>
              <a:t>d) množina všetkých reálnych čísel, ktorých tretia odmocnina je -8.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endParaRPr lang="sk-SK" i="1" dirty="0"/>
          </a:p>
          <a:p>
            <a:pPr>
              <a:buNone/>
            </a:pPr>
            <a:r>
              <a:rPr lang="sk-SK" b="1" i="1" dirty="0">
                <a:hlinkClick r:id="rId2" action="ppaction://hlinksldjump"/>
              </a:rPr>
              <a:t>Riešenie úloh</a:t>
            </a:r>
            <a:r>
              <a:rPr lang="sk-SK" b="1" i="1" dirty="0"/>
              <a:t> (samostatná práca)</a:t>
            </a:r>
          </a:p>
          <a:p>
            <a:pPr>
              <a:buNone/>
            </a:pPr>
            <a:endParaRPr lang="sk-SK" b="1" i="1" dirty="0"/>
          </a:p>
          <a:p>
            <a:pPr>
              <a:buNone/>
            </a:pPr>
            <a:endParaRPr lang="sk-SK" b="1" i="1" dirty="0"/>
          </a:p>
          <a:p>
            <a:pPr>
              <a:buNone/>
            </a:pPr>
            <a:endParaRPr lang="sk-SK" b="1" i="1" dirty="0"/>
          </a:p>
          <a:p>
            <a:pPr>
              <a:buNone/>
            </a:pPr>
            <a:r>
              <a:rPr lang="sk-SK" b="1" i="1" dirty="0">
                <a:hlinkClick r:id="rId3"/>
              </a:rPr>
              <a:t>Úlohy</a:t>
            </a:r>
            <a:r>
              <a:rPr lang="sk-SK" b="1" i="1" dirty="0"/>
              <a:t> (IC Mat)</a:t>
            </a:r>
          </a:p>
          <a:p>
            <a:pPr>
              <a:buNone/>
            </a:pPr>
            <a:endParaRPr lang="sk-SK" i="1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Precvičenie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/>
          <a:lstStyle/>
          <a:p>
            <a:pPr marL="0" indent="14288" algn="just">
              <a:buNone/>
            </a:pPr>
            <a:r>
              <a:rPr lang="sk-SK" b="1" dirty="0"/>
              <a:t>Pr.1: </a:t>
            </a:r>
            <a:r>
              <a:rPr lang="en-US" dirty="0" err="1"/>
              <a:t>Vymenujte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en-US" dirty="0" err="1"/>
              <a:t>nasledujúcich</a:t>
            </a:r>
            <a:r>
              <a:rPr lang="en-US" dirty="0"/>
              <a:t> </a:t>
            </a:r>
            <a:r>
              <a:rPr lang="en-US" dirty="0" err="1"/>
              <a:t>množín</a:t>
            </a:r>
            <a:r>
              <a:rPr lang="en-US" dirty="0"/>
              <a:t>: </a:t>
            </a:r>
            <a:endParaRPr lang="sk-SK" dirty="0"/>
          </a:p>
          <a:p>
            <a:pPr marL="0" indent="14288" algn="just">
              <a:buNone/>
            </a:pPr>
            <a:endParaRPr lang="sk-SK" dirty="0"/>
          </a:p>
          <a:p>
            <a:pPr marL="0" indent="14288" algn="just">
              <a:buNone/>
            </a:pPr>
            <a:endParaRPr lang="sk-SK" dirty="0"/>
          </a:p>
          <a:p>
            <a:pPr marL="0" indent="14288" algn="just">
              <a:buNone/>
            </a:pPr>
            <a:r>
              <a:rPr lang="sk-SK" dirty="0" err="1"/>
              <a:t>Pr</a:t>
            </a:r>
            <a:r>
              <a:rPr lang="sk-SK" dirty="0"/>
              <a:t>.: </a:t>
            </a:r>
          </a:p>
        </p:txBody>
      </p:sp>
      <p:pic>
        <p:nvPicPr>
          <p:cNvPr id="4" name="Obrázek 3" descr="mnoziny-2z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564904"/>
            <a:ext cx="9144000" cy="1152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455</Words>
  <Application>Microsoft Office PowerPoint</Application>
  <PresentationFormat>Prezentácia na obrazovke (4:3)</PresentationFormat>
  <Paragraphs>86</Paragraphs>
  <Slides>18</Slides>
  <Notes>0</Notes>
  <HiddenSlides>2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Calibri</vt:lpstr>
      <vt:lpstr>Motív Office</vt:lpstr>
      <vt:lpstr>Rovnica</vt:lpstr>
      <vt:lpstr>Množiny</vt:lpstr>
      <vt:lpstr>Obsah</vt:lpstr>
      <vt:lpstr>Prezentácia programu PowerPoint</vt:lpstr>
      <vt:lpstr>Prezentácia programu PowerPoint</vt:lpstr>
      <vt:lpstr>Prezentácia programu PowerPoint</vt:lpstr>
      <vt:lpstr>Množinu určujeme dvojakým spôsobom</vt:lpstr>
      <vt:lpstr>Prezentácia programu PowerPoint</vt:lpstr>
      <vt:lpstr>Prezentácia programu PowerPoint</vt:lpstr>
      <vt:lpstr>Precvičenie</vt:lpstr>
      <vt:lpstr>Znázornenie množín</vt:lpstr>
      <vt:lpstr>Vzťahy medzi množinami</vt:lpstr>
      <vt:lpstr>Operácie medzi množinami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Množiny</dc:title>
  <dc:creator>Anna Slovenkaiová</dc:creator>
  <cp:lastModifiedBy>Slovenkaiová</cp:lastModifiedBy>
  <cp:revision>12</cp:revision>
  <dcterms:created xsi:type="dcterms:W3CDTF">2018-09-19T19:13:55Z</dcterms:created>
  <dcterms:modified xsi:type="dcterms:W3CDTF">2019-09-29T19:35:32Z</dcterms:modified>
</cp:coreProperties>
</file>