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57" r:id="rId4"/>
    <p:sldId id="258" r:id="rId5"/>
    <p:sldId id="256" r:id="rId6"/>
    <p:sldId id="262" r:id="rId7"/>
    <p:sldId id="263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5F7B9-475F-41EB-A680-16C8031A456E}" type="datetimeFigureOut">
              <a:rPr lang="sk-SK" smtClean="0"/>
              <a:t>30. 9. 2014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04256-6B5C-466E-917F-6CEFC8A0E714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04256-6B5C-466E-917F-6CEFC8A0E714}" type="slidenum">
              <a:rPr lang="sk-SK" smtClean="0"/>
              <a:t>1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870A-B8B5-4C02-BAB1-0AFAC696ADBE}" type="datetimeFigureOut">
              <a:rPr lang="sk-SK" smtClean="0"/>
              <a:t>30. 9. 2014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8082-3945-4203-8086-538152F9FB4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870A-B8B5-4C02-BAB1-0AFAC696ADBE}" type="datetimeFigureOut">
              <a:rPr lang="sk-SK" smtClean="0"/>
              <a:t>30. 9. 2014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8082-3945-4203-8086-538152F9FB4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870A-B8B5-4C02-BAB1-0AFAC696ADBE}" type="datetimeFigureOut">
              <a:rPr lang="sk-SK" smtClean="0"/>
              <a:t>30. 9. 2014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8082-3945-4203-8086-538152F9FB4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870A-B8B5-4C02-BAB1-0AFAC696ADBE}" type="datetimeFigureOut">
              <a:rPr lang="sk-SK" smtClean="0"/>
              <a:t>30. 9. 2014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8082-3945-4203-8086-538152F9FB4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870A-B8B5-4C02-BAB1-0AFAC696ADBE}" type="datetimeFigureOut">
              <a:rPr lang="sk-SK" smtClean="0"/>
              <a:t>30. 9. 2014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8082-3945-4203-8086-538152F9FB4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870A-B8B5-4C02-BAB1-0AFAC696ADBE}" type="datetimeFigureOut">
              <a:rPr lang="sk-SK" smtClean="0"/>
              <a:t>30. 9. 2014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8082-3945-4203-8086-538152F9FB4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870A-B8B5-4C02-BAB1-0AFAC696ADBE}" type="datetimeFigureOut">
              <a:rPr lang="sk-SK" smtClean="0"/>
              <a:t>30. 9. 2014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8082-3945-4203-8086-538152F9FB4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870A-B8B5-4C02-BAB1-0AFAC696ADBE}" type="datetimeFigureOut">
              <a:rPr lang="sk-SK" smtClean="0"/>
              <a:t>30. 9. 2014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8082-3945-4203-8086-538152F9FB4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870A-B8B5-4C02-BAB1-0AFAC696ADBE}" type="datetimeFigureOut">
              <a:rPr lang="sk-SK" smtClean="0"/>
              <a:t>30. 9. 2014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8082-3945-4203-8086-538152F9FB4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870A-B8B5-4C02-BAB1-0AFAC696ADBE}" type="datetimeFigureOut">
              <a:rPr lang="sk-SK" smtClean="0"/>
              <a:t>30. 9. 2014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8082-3945-4203-8086-538152F9FB4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870A-B8B5-4C02-BAB1-0AFAC696ADBE}" type="datetimeFigureOut">
              <a:rPr lang="sk-SK" smtClean="0"/>
              <a:t>30. 9. 2014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8082-3945-4203-8086-538152F9FB4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2870A-B8B5-4C02-BAB1-0AFAC696ADBE}" type="datetimeFigureOut">
              <a:rPr lang="sk-SK" smtClean="0"/>
              <a:t>30. 9. 2014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18082-3945-4203-8086-538152F9FB45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ymgl.s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oskole.sk/userfiles/image/Zofia/august%20-%202012/matematika/1.jp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oskole.sk/userfiles/image/Zofia/august%20-%202012/matematika/2.jp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162671"/>
          </a:xfrm>
        </p:spPr>
        <p:txBody>
          <a:bodyPr>
            <a:normAutofit/>
          </a:bodyPr>
          <a:lstStyle/>
          <a:p>
            <a:r>
              <a:rPr lang="sk-SK" sz="4800" b="1" dirty="0" smtClean="0"/>
              <a:t>Sústava súradníc</a:t>
            </a:r>
            <a:endParaRPr lang="sk-SK" sz="48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0" y="5877272"/>
            <a:ext cx="8964488" cy="553616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RNDr. Anna </a:t>
            </a:r>
            <a:r>
              <a:rPr lang="sk-SK" dirty="0" err="1" smtClean="0"/>
              <a:t>Slovenkaiová</a:t>
            </a:r>
            <a:endParaRPr lang="sk-SK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179512" y="0"/>
          <a:ext cx="8712969" cy="1549879"/>
        </p:xfrm>
        <a:graphic>
          <a:graphicData uri="http://schemas.openxmlformats.org/drawingml/2006/table">
            <a:tbl>
              <a:tblPr/>
              <a:tblGrid>
                <a:gridCol w="3809508"/>
                <a:gridCol w="267964"/>
                <a:gridCol w="267964"/>
                <a:gridCol w="4367533"/>
              </a:tblGrid>
              <a:tr h="9248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sk-SK" sz="12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sk-SK" sz="12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sk-SK" sz="12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9911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200" dirty="0">
                          <a:solidFill>
                            <a:srgbClr val="2F2F2F"/>
                          </a:solidFill>
                          <a:latin typeface="Calibri"/>
                          <a:ea typeface="Times New Roman"/>
                          <a:cs typeface="Calibri"/>
                        </a:rPr>
                        <a:t>Gymnázium, SNP 1, </a:t>
                      </a:r>
                      <a:br>
                        <a:rPr lang="sk-SK" sz="1200" dirty="0">
                          <a:solidFill>
                            <a:srgbClr val="2F2F2F"/>
                          </a:solidFill>
                          <a:latin typeface="Calibri"/>
                          <a:ea typeface="Times New Roman"/>
                          <a:cs typeface="Calibri"/>
                        </a:rPr>
                      </a:br>
                      <a:r>
                        <a:rPr lang="sk-SK" sz="1200" dirty="0">
                          <a:solidFill>
                            <a:srgbClr val="2F2F2F"/>
                          </a:solidFill>
                          <a:latin typeface="Calibri"/>
                          <a:ea typeface="Times New Roman"/>
                          <a:cs typeface="Calibri"/>
                        </a:rPr>
                        <a:t>056 01 Gelnica</a:t>
                      </a:r>
                      <a:endParaRPr lang="sk-SK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Web: </a:t>
                      </a:r>
                      <a:r>
                        <a:rPr lang="sk-SK" sz="1000" u="sng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  <a:hlinkClick r:id="rId3"/>
                        </a:rPr>
                        <a:t>www.gymgl.sk</a:t>
                      </a:r>
                      <a:r>
                        <a:rPr lang="sk-SK" sz="7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sk-SK" sz="9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</a:t>
                      </a:r>
                      <a:endParaRPr lang="sk-SK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5837" marR="35837" marT="53441" marB="53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sk-SK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KĽÚČ K INOVATÍVNEMU VZDELÁVANIU</a:t>
                      </a:r>
                      <a:endParaRPr lang="sk-SK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sk-SK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Calibri"/>
                        </a:rPr>
                        <a:t>ITMS kód projektu: </a:t>
                      </a:r>
                      <a:r>
                        <a:rPr lang="sk-SK" sz="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26110130703</a:t>
                      </a:r>
                      <a:endParaRPr lang="sk-SK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5837" marR="35837" marT="53441" marB="5344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483" name="Obrázok 4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0"/>
            <a:ext cx="866775" cy="895350"/>
          </a:xfrm>
          <a:prstGeom prst="rect">
            <a:avLst/>
          </a:prstGeom>
          <a:noFill/>
        </p:spPr>
      </p:pic>
      <p:pic>
        <p:nvPicPr>
          <p:cNvPr id="20482" name="Obrázok 1" descr="agentura_cmyk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5856" y="0"/>
            <a:ext cx="3095625" cy="704850"/>
          </a:xfrm>
          <a:prstGeom prst="rect">
            <a:avLst/>
          </a:prstGeom>
          <a:noFill/>
        </p:spPr>
      </p:pic>
      <p:pic>
        <p:nvPicPr>
          <p:cNvPr id="20481" name="Obrázok 2" descr="EU-ESF-VERTICAL-COLO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56376" y="0"/>
            <a:ext cx="962025" cy="895350"/>
          </a:xfrm>
          <a:prstGeom prst="rect">
            <a:avLst/>
          </a:prstGeom>
          <a:noFill/>
        </p:spPr>
      </p:pic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658211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Calibri" pitchFamily="34" charset="0"/>
              </a:rPr>
              <a:t>	</a:t>
            </a:r>
            <a:r>
              <a:rPr kumimoji="0" lang="sk-SK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Calibri" pitchFamily="34" charset="0"/>
              </a:rPr>
              <a:t>Moderné vzdelávanie pre vedomostnú spoločnosť/ Projekt je spolufinancovaný zo zdrojov EÚ</a:t>
            </a:r>
            <a:endParaRPr kumimoji="0" 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548680"/>
            <a:ext cx="8640960" cy="612068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sk-SK" dirty="0" smtClean="0"/>
              <a:t>		</a:t>
            </a:r>
            <a:r>
              <a:rPr lang="sk-SK" sz="4000" dirty="0" smtClean="0"/>
              <a:t>V</a:t>
            </a:r>
            <a:r>
              <a:rPr lang="sk-SK" sz="4000" dirty="0"/>
              <a:t> </a:t>
            </a:r>
            <a:r>
              <a:rPr lang="sk-SK" sz="4000" dirty="0" smtClean="0"/>
              <a:t> </a:t>
            </a:r>
            <a:r>
              <a:rPr lang="sk-SK" sz="4000" dirty="0"/>
              <a:t>zvolenej sústave súradníc </a:t>
            </a:r>
            <a:r>
              <a:rPr lang="sk-SK" sz="4000" b="1" dirty="0"/>
              <a:t>má každý bod</a:t>
            </a:r>
            <a:r>
              <a:rPr lang="sk-SK" sz="4000" dirty="0"/>
              <a:t> priradenú usporiadanú n – </a:t>
            </a:r>
            <a:r>
              <a:rPr lang="sk-SK" sz="4000" dirty="0" err="1"/>
              <a:t>ticu</a:t>
            </a:r>
            <a:r>
              <a:rPr lang="sk-SK" sz="4000" dirty="0"/>
              <a:t> reálnych čísel nazývaných </a:t>
            </a:r>
            <a:r>
              <a:rPr lang="sk-SK" sz="4000" b="1" dirty="0"/>
              <a:t>súradnice bodu</a:t>
            </a:r>
            <a:r>
              <a:rPr lang="sk-SK" sz="4000" dirty="0"/>
              <a:t> a naopak, každá usporiadaná n – </a:t>
            </a:r>
            <a:r>
              <a:rPr lang="sk-SK" sz="4000" dirty="0" err="1"/>
              <a:t>tica</a:t>
            </a:r>
            <a:r>
              <a:rPr lang="sk-SK" sz="4000" dirty="0"/>
              <a:t> čísel udáva polohu práve jedného bodu v zvolenej sústave súradníc.</a:t>
            </a:r>
            <a:endParaRPr lang="sk-SK" sz="4000" dirty="0" smtClean="0"/>
          </a:p>
          <a:p>
            <a:pPr>
              <a:buNone/>
            </a:pPr>
            <a:r>
              <a:rPr lang="sk-SK" dirty="0" smtClean="0"/>
              <a:t>    </a:t>
            </a:r>
            <a:r>
              <a:rPr lang="sk-SK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kumimoji="0" lang="sk-SK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" pitchFamily="34" charset="0"/>
                <a:cs typeface="Arial" pitchFamily="34" charset="0"/>
              </a:rPr>
              <a:t> [2], B [2,3], C [2, -5, 2] </a:t>
            </a:r>
            <a:r>
              <a:rPr lang="sk-SK" dirty="0"/>
              <a:t/>
            </a:r>
            <a:br>
              <a:rPr lang="sk-SK" dirty="0"/>
            </a:b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95536" y="-448813"/>
            <a:ext cx="8424936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sk-SK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hlinkClick r:id="rId2"/>
              </a:rPr>
              <a:t>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sk-SK" sz="4000" b="1" i="0" u="none" strike="noStrike" cap="none" normalizeH="0" baseline="0" dirty="0" smtClean="0">
                <a:ln>
                  <a:noFill/>
                </a:ln>
                <a:solidFill>
                  <a:srgbClr val="004A4A"/>
                </a:solidFill>
                <a:effectLst/>
                <a:latin typeface="Arial" pitchFamily="34" charset="0"/>
                <a:cs typeface="Arial" pitchFamily="34" charset="0"/>
              </a:rPr>
              <a:t>Sústava súradníc na priamke </a:t>
            </a:r>
            <a:r>
              <a:rPr kumimoji="0" lang="sk-SK" sz="4000" b="1" i="0" u="none" strike="noStrike" cap="none" normalizeH="0" baseline="0" dirty="0" err="1" smtClean="0">
                <a:ln>
                  <a:noFill/>
                </a:ln>
                <a:solidFill>
                  <a:srgbClr val="004A4A"/>
                </a:solidFill>
                <a:effectLst/>
                <a:latin typeface="Arial" pitchFamily="34" charset="0"/>
                <a:cs typeface="Arial" pitchFamily="34" charset="0"/>
              </a:rPr>
              <a:t>O</a:t>
            </a:r>
            <a:r>
              <a:rPr kumimoji="0" lang="sk-SK" sz="4000" b="1" i="0" u="none" strike="noStrike" cap="none" normalizeH="0" baseline="-30000" dirty="0" err="1" smtClean="0">
                <a:ln>
                  <a:noFill/>
                </a:ln>
                <a:solidFill>
                  <a:srgbClr val="004A4A"/>
                </a:solidFill>
                <a:effectLst/>
                <a:latin typeface="Arial" pitchFamily="34" charset="0"/>
                <a:cs typeface="Arial" pitchFamily="34" charset="0"/>
              </a:rPr>
              <a:t>x</a:t>
            </a:r>
            <a:r>
              <a:rPr kumimoji="0" lang="sk-SK" sz="4000" b="1" i="0" u="none" strike="noStrike" cap="none" normalizeH="0" baseline="0" dirty="0" smtClean="0">
                <a:ln>
                  <a:noFill/>
                </a:ln>
                <a:solidFill>
                  <a:srgbClr val="004A4A"/>
                </a:solidFill>
                <a:effectLst/>
                <a:latin typeface="Arial" pitchFamily="34" charset="0"/>
                <a:cs typeface="Arial" pitchFamily="34" charset="0"/>
              </a:rPr>
              <a:t>:</a:t>
            </a:r>
            <a:r>
              <a:rPr kumimoji="0" lang="sk-SK" sz="4000" b="0" i="0" u="none" strike="noStrike" cap="none" normalizeH="0" baseline="0" dirty="0" smtClean="0">
                <a:ln>
                  <a:noFill/>
                </a:ln>
                <a:solidFill>
                  <a:srgbClr val="004A4A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sk-SK" sz="40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" pitchFamily="34" charset="0"/>
                <a:cs typeface="Arial" pitchFamily="34" charset="0"/>
              </a:rPr>
              <a:t>X [2]</a:t>
            </a:r>
            <a:endParaRPr kumimoji="0" lang="sk-SK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Vypracovala: PaedDr. Elena Šimová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317" y="2852936"/>
            <a:ext cx="9032683" cy="23042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0"/>
            <a:ext cx="8712968" cy="1700808"/>
          </a:xfrm>
        </p:spPr>
        <p:txBody>
          <a:bodyPr>
            <a:normAutofit fontScale="40000" lnSpcReduction="20000"/>
          </a:bodyPr>
          <a:lstStyle/>
          <a:p>
            <a:pPr marL="0" indent="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sk-SK" sz="10000" b="1" dirty="0">
                <a:solidFill>
                  <a:srgbClr val="004A4A"/>
                </a:solidFill>
                <a:latin typeface="Arial" pitchFamily="34" charset="0"/>
                <a:cs typeface="Arial" pitchFamily="34" charset="0"/>
              </a:rPr>
              <a:t>2. Sústava súradníc v rovine </a:t>
            </a:r>
            <a:r>
              <a:rPr lang="sk-SK" sz="10000" b="1" dirty="0" err="1">
                <a:solidFill>
                  <a:srgbClr val="004A4A"/>
                </a:solidFill>
                <a:latin typeface="Arial" pitchFamily="34" charset="0"/>
                <a:cs typeface="Arial" pitchFamily="34" charset="0"/>
              </a:rPr>
              <a:t>Ox,y</a:t>
            </a:r>
            <a:r>
              <a:rPr lang="sk-SK" sz="10000" b="1" dirty="0" smtClean="0">
                <a:solidFill>
                  <a:srgbClr val="004A4A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sk-SK" sz="10000" b="1" dirty="0" smtClean="0">
                <a:solidFill>
                  <a:srgbClr val="004A4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10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X [2, -3]</a:t>
            </a:r>
          </a:p>
          <a:p>
            <a:pPr>
              <a:buNone/>
            </a:pPr>
            <a:r>
              <a:rPr lang="sk-SK" dirty="0"/>
              <a:t/>
            </a:r>
            <a:br>
              <a:rPr lang="sk-SK" dirty="0"/>
            </a:br>
            <a:endParaRPr lang="sk-SK" dirty="0" smtClean="0"/>
          </a:p>
          <a:p>
            <a:endParaRPr lang="sk-SK" dirty="0"/>
          </a:p>
        </p:txBody>
      </p:sp>
      <p:pic>
        <p:nvPicPr>
          <p:cNvPr id="1026" name="Picture 2" descr="Vypracovala: PaedDr. Elena Šimová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lum contrast="10000"/>
          </a:blip>
          <a:srcRect/>
          <a:stretch>
            <a:fillRect/>
          </a:stretch>
        </p:blipFill>
        <p:spPr bwMode="auto">
          <a:xfrm>
            <a:off x="539552" y="1432808"/>
            <a:ext cx="7992888" cy="54251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lum bright="-10000" contrast="20000"/>
          </a:blip>
          <a:srcRect l="8885" t="10293" r="11676" b="5339"/>
          <a:stretch>
            <a:fillRect/>
          </a:stretch>
        </p:blipFill>
        <p:spPr bwMode="auto">
          <a:xfrm>
            <a:off x="827584" y="1601416"/>
            <a:ext cx="7632848" cy="5256584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251520" y="188640"/>
            <a:ext cx="8712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4000" b="1" dirty="0" smtClean="0"/>
              <a:t>3. Sústava </a:t>
            </a:r>
            <a:r>
              <a:rPr lang="sk-SK" sz="4000" b="1" dirty="0"/>
              <a:t>súradníc v priestore </a:t>
            </a:r>
            <a:r>
              <a:rPr lang="sk-SK" sz="4000" b="1" dirty="0" err="1"/>
              <a:t>O</a:t>
            </a:r>
            <a:r>
              <a:rPr lang="sk-SK" sz="4000" b="1" baseline="-25000" dirty="0" err="1"/>
              <a:t>x,y,z</a:t>
            </a:r>
            <a:r>
              <a:rPr lang="sk-SK" sz="4000" b="1" dirty="0" smtClean="0"/>
              <a:t>:</a:t>
            </a:r>
          </a:p>
          <a:p>
            <a:r>
              <a:rPr lang="sk-SK" sz="4000" b="1" dirty="0"/>
              <a:t> </a:t>
            </a:r>
            <a:r>
              <a:rPr lang="sk-SK" sz="4000" b="1" dirty="0" smtClean="0"/>
              <a:t>                </a:t>
            </a:r>
            <a:r>
              <a:rPr lang="sk-SK" sz="4000" dirty="0" smtClean="0"/>
              <a:t>         </a:t>
            </a:r>
            <a:r>
              <a:rPr lang="sk-SK" sz="4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X [2, 3, 5]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24" name="Picture 20" descr="http://www.mathematica.sk/Geometria1/Theory/images/met4.GIF"/>
          <p:cNvPicPr>
            <a:picLocks noChangeAspect="1" noChangeArrowheads="1"/>
          </p:cNvPicPr>
          <p:nvPr/>
        </p:nvPicPr>
        <p:blipFill>
          <a:blip r:embed="rId2" cstate="print">
            <a:lum bright="20000" contrast="30000"/>
          </a:blip>
          <a:srcRect/>
          <a:stretch>
            <a:fillRect/>
          </a:stretch>
        </p:blipFill>
        <p:spPr bwMode="auto">
          <a:xfrm>
            <a:off x="0" y="1124744"/>
            <a:ext cx="8892480" cy="5733256"/>
          </a:xfrm>
          <a:prstGeom prst="rect">
            <a:avLst/>
          </a:prstGeom>
          <a:noFill/>
        </p:spPr>
      </p:pic>
      <p:sp>
        <p:nvSpPr>
          <p:cNvPr id="21" name="BlokTextu 20"/>
          <p:cNvSpPr txBox="1"/>
          <p:nvPr/>
        </p:nvSpPr>
        <p:spPr>
          <a:xfrm>
            <a:off x="611560" y="260648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000" b="1" dirty="0" smtClean="0"/>
              <a:t>Vzdialenosť dvoch bodov</a:t>
            </a:r>
            <a:endParaRPr lang="sk-SK" sz="6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79512" y="476672"/>
          <a:ext cx="8496006" cy="1584523"/>
        </p:xfrm>
        <a:graphic>
          <a:graphicData uri="http://schemas.openxmlformats.org/presentationml/2006/ole">
            <p:oleObj spid="_x0000_s23554" name="Rovnica" r:id="rId3" imgW="2450880" imgH="457200" progId="Equation.3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323528" y="2924944"/>
          <a:ext cx="8568952" cy="3672408"/>
        </p:xfrm>
        <a:graphic>
          <a:graphicData uri="http://schemas.openxmlformats.org/presentationml/2006/ole">
            <p:oleObj spid="_x0000_s23555" name="Rovnica" r:id="rId4" imgW="1346040" imgH="83808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57</Words>
  <Application>Microsoft Office PowerPoint</Application>
  <PresentationFormat>Prezentácia na obrazovke (4:3)</PresentationFormat>
  <Paragraphs>20</Paragraphs>
  <Slides>7</Slides>
  <Notes>1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9" baseType="lpstr">
      <vt:lpstr>Motív Office</vt:lpstr>
      <vt:lpstr>Microsoft Equation 3.0</vt:lpstr>
      <vt:lpstr>Sústava súradníc</vt:lpstr>
      <vt:lpstr>Snímka 2</vt:lpstr>
      <vt:lpstr>Snímka 3</vt:lpstr>
      <vt:lpstr>Snímka 4</vt:lpstr>
      <vt:lpstr>Snímka 5</vt:lpstr>
      <vt:lpstr>Snímka 6</vt:lpstr>
      <vt:lpstr>Snímka 7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Sústava súradníc</dc:title>
  <dc:creator>Anna Slovenkaiová</dc:creator>
  <cp:lastModifiedBy>Anna Slovenkaiová</cp:lastModifiedBy>
  <cp:revision>3</cp:revision>
  <dcterms:created xsi:type="dcterms:W3CDTF">2014-09-30T17:44:04Z</dcterms:created>
  <dcterms:modified xsi:type="dcterms:W3CDTF">2014-09-30T18:42:39Z</dcterms:modified>
</cp:coreProperties>
</file>