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6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4825" cy="9750425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B1C039-DED3-4512-866E-38AB369BD664}" type="datetimeFigureOut">
              <a:rPr lang="cs-CZ"/>
              <a:pPr/>
              <a:t>27.5.2018</a:t>
            </a:fld>
            <a:endParaRPr lang="cs-CZ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71946-C8E5-4F4A-B47D-078B42853A32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Skupina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Voľná form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CE9A8A-EBBB-4E6C-AB64-A438429B35B7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4E1C0B-918D-4751-BB45-CE5F2DBC71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8BA33-E8A9-464F-9E68-34A5B56E9308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07FE-C1C3-4F24-B41E-F383F582C4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CBBE7-9746-4788-B851-F656878361E2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79192-D6B4-4A32-9A05-B2D6EAD2BA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592FB-726F-4C95-AFBF-EB4CD40AF412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5D4C-28E4-488D-B206-BB73E77993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Výložk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F0417E-22A5-4F18-81BB-A29D796E561C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31EB78-013B-49B8-A8DD-BE1FCF0B32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2227F4-0639-4329-B47D-77A2B44E5376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34196B-3EFA-4B52-A90F-A3B42CBB1A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18630A-12BF-4DAF-989D-E94ADBF6AE53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61EAEA-21D1-4414-BDC4-2764F5A1C85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241002-30B7-4879-9643-7C7FB70E254F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81DC17-05C8-4D64-8B70-256C4E4D078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C9FA3-C8C5-4AD1-842B-A0F16AC50566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99EB-66F0-4771-AB7B-B6BD4131712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473D51-9F3C-48C7-841A-44985E64C7AD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192C3C-AC49-4259-8CA5-8CBE65261D2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Voľná forma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Výložk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2D4E35-A704-4552-B3A6-CCB36C5B0770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339174-6D73-4395-AFCB-0CB797FBF6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BBA03A1-036E-4494-842C-F19C38D88888}" type="datetimeFigureOut">
              <a:rPr lang="sk-SK"/>
              <a:pPr>
                <a:defRPr/>
              </a:pPr>
              <a:t>27. 5. 2018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25359F5-9993-47A9-A616-BF0DDFBF64D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5143512"/>
            <a:ext cx="7929586" cy="17144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1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EURO</a:t>
            </a:r>
            <a:endParaRPr lang="sk-SK" sz="1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Zástupný symbol obsahu 4" descr="e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2213" y="1500188"/>
            <a:ext cx="3721100" cy="51435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centrálna banka (ECB)</a:t>
            </a:r>
          </a:p>
        </p:txBody>
      </p:sp>
      <p:cxnSp>
        <p:nvCxnSpPr>
          <p:cNvPr id="4" name="Rovná spojnica 3"/>
          <p:cNvCxnSpPr/>
          <p:nvPr/>
        </p:nvCxnSpPr>
        <p:spPr>
          <a:xfrm>
            <a:off x="500063" y="1214438"/>
            <a:ext cx="8215312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71500" y="1428750"/>
            <a:ext cx="4143375" cy="4494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600" dirty="0">
                <a:latin typeface="+mn-lt"/>
              </a:rPr>
              <a:t>ECB je centrálnou bankou pre jednotnú európsku menu euro. </a:t>
            </a: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defRPr/>
            </a:pPr>
            <a:endParaRPr lang="sk-SK" sz="2600" dirty="0">
              <a:latin typeface="+mn-lt"/>
            </a:endParaRP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600" dirty="0">
                <a:latin typeface="+mn-lt"/>
              </a:rPr>
              <a:t>Hlavnou úlohou ECB je udržiavať kúpnu silu eura, a tým cenovú stabilitu v eurozóne.</a:t>
            </a: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defRPr/>
            </a:pPr>
            <a:endParaRPr lang="sk-SK" sz="2600" dirty="0">
              <a:latin typeface="+mn-lt"/>
            </a:endParaRP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600" dirty="0">
                <a:latin typeface="+mn-lt"/>
              </a:rPr>
              <a:t>Sídli vo Frankfurte n/Mohanom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208218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sz="4400" dirty="0" smtClean="0"/>
              <a:t>Ďakujem za pozornosť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ástupný symbol obsahu 1"/>
          <p:cNvSpPr>
            <a:spLocks noGrp="1"/>
          </p:cNvSpPr>
          <p:nvPr>
            <p:ph idx="1"/>
          </p:nvPr>
        </p:nvSpPr>
        <p:spPr>
          <a:xfrm>
            <a:off x="1000100" y="1428736"/>
            <a:ext cx="7929618" cy="3429023"/>
          </a:xfrm>
        </p:spPr>
        <p:txBody>
          <a:bodyPr/>
          <a:lstStyle/>
          <a:p>
            <a:r>
              <a:rPr lang="en-US" sz="3600" dirty="0" smtClean="0"/>
              <a:t>O eure</a:t>
            </a:r>
            <a:endParaRPr lang="sk-SK" sz="3600" dirty="0" smtClean="0"/>
          </a:p>
          <a:p>
            <a:r>
              <a:rPr lang="sk-SK" sz="3600" dirty="0" smtClean="0"/>
              <a:t>Stvárnenie znaku</a:t>
            </a:r>
            <a:endParaRPr lang="en-US" sz="3600" dirty="0" smtClean="0"/>
          </a:p>
          <a:p>
            <a:r>
              <a:rPr lang="en-US" sz="3600" dirty="0" smtClean="0"/>
              <a:t>Euro v sloven</a:t>
            </a:r>
            <a:r>
              <a:rPr lang="sk-SK" sz="3600" dirty="0" smtClean="0"/>
              <a:t>čine</a:t>
            </a:r>
          </a:p>
          <a:p>
            <a:r>
              <a:rPr lang="sk-SK" sz="3600" dirty="0" smtClean="0"/>
              <a:t>Euro bankovky</a:t>
            </a:r>
          </a:p>
          <a:p>
            <a:r>
              <a:rPr lang="sk-SK" sz="3600" dirty="0" smtClean="0"/>
              <a:t>Euro mince</a:t>
            </a:r>
          </a:p>
          <a:p>
            <a:r>
              <a:rPr lang="sk-SK" sz="3600" dirty="0" smtClean="0">
                <a:latin typeface="Lucida Sans Unicode" pitchFamily="34" charset="0"/>
              </a:rPr>
              <a:t>Ochranné prvky euro bankoviek</a:t>
            </a:r>
          </a:p>
          <a:p>
            <a:r>
              <a:rPr lang="sk-SK" sz="3600" dirty="0" smtClean="0"/>
              <a:t>Euro na Slovensku</a:t>
            </a:r>
          </a:p>
          <a:p>
            <a:r>
              <a:rPr lang="sk-SK" sz="3600" dirty="0" smtClean="0"/>
              <a:t>Európska centrálna banka (ECB)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Obsah</a:t>
            </a:r>
            <a:endParaRPr lang="sk-SK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500063" y="1214438"/>
            <a:ext cx="8215312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Názov meny </a:t>
            </a:r>
            <a:r>
              <a:rPr lang="sk-SK" sz="4400" dirty="0" smtClean="0">
                <a:solidFill>
                  <a:schemeClr val="bg2">
                    <a:lumMod val="50000"/>
                  </a:schemeClr>
                </a:solidFill>
              </a:rPr>
              <a:t>euro</a:t>
            </a:r>
            <a:r>
              <a:rPr lang="sk-SK" dirty="0" smtClean="0"/>
              <a:t> vybrali hlavy členských štátov, resp. príslušných vlád, na summite Európskej rady v Madride v decembri 1995.</a:t>
            </a:r>
          </a:p>
          <a:p>
            <a:pPr marL="365760" indent="-256032" fontAlgn="auto">
              <a:spcBef>
                <a:spcPts val="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Slovensko zaviedlo euro </a:t>
            </a:r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</a:rPr>
              <a:t>1. januára 2009 </a:t>
            </a:r>
            <a:r>
              <a:rPr lang="sk-SK" dirty="0" smtClean="0"/>
              <a:t>a stalo sa tak 16. krajinou eurozóny. </a:t>
            </a:r>
            <a:endParaRPr lang="en-US" dirty="0" smtClean="0"/>
          </a:p>
          <a:p>
            <a:pPr marL="365760" indent="-256032" fontAlgn="auto"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</a:rPr>
              <a:t>Eurozóna</a:t>
            </a:r>
            <a:r>
              <a:rPr lang="sk-SK" dirty="0" smtClean="0"/>
              <a:t> obsahuje zónu voľného obchodu, colnú úniu, voľný pohyb osôb, kapitálu, tovarov a služieb v rámci EÚ, koordináciu hospodárskych politík medzi krajinami EÚ a spoločnú menu euro.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 eure</a:t>
            </a:r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500063" y="1214438"/>
            <a:ext cx="8215312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9750">
              <a:buNone/>
            </a:pPr>
            <a:r>
              <a:rPr lang="sk-SK" dirty="0" smtClean="0"/>
              <a:t>Stvárnenie znaku eura € bolo inšpirované gréckym písmenom </a:t>
            </a:r>
            <a:r>
              <a:rPr lang="sk-SK" dirty="0" err="1" smtClean="0"/>
              <a:t>epsilon</a:t>
            </a:r>
            <a:r>
              <a:rPr lang="sk-SK" dirty="0" smtClean="0"/>
              <a:t> ako odkaz na kolísku európskej civilizácie a vyjadruje prvé písmeno slova Európa.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Stvárnenie znaku</a:t>
            </a:r>
            <a:endParaRPr lang="sk-SK" dirty="0"/>
          </a:p>
        </p:txBody>
      </p:sp>
      <p:pic>
        <p:nvPicPr>
          <p:cNvPr id="4" name="Obrázok 3" descr="e5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4" y="3000372"/>
            <a:ext cx="3786214" cy="2839160"/>
          </a:xfrm>
          <a:prstGeom prst="rect">
            <a:avLst/>
          </a:prstGeom>
        </p:spPr>
      </p:pic>
      <p:cxnSp>
        <p:nvCxnSpPr>
          <p:cNvPr id="5" name="Rovná spojnica 4"/>
          <p:cNvCxnSpPr/>
          <p:nvPr/>
        </p:nvCxnSpPr>
        <p:spPr>
          <a:xfrm>
            <a:off x="500063" y="1214438"/>
            <a:ext cx="8215312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233862"/>
          </a:xfrm>
        </p:spPr>
        <p:txBody>
          <a:bodyPr>
            <a:normAutofit fontScale="92500"/>
          </a:bodyPr>
          <a:lstStyle/>
          <a:p>
            <a:pPr marL="84138" indent="0" algn="just">
              <a:lnSpc>
                <a:spcPct val="110000"/>
              </a:lnSpc>
              <a:buFont typeface="Wingdings 3" pitchFamily="18" charset="2"/>
              <a:buNone/>
            </a:pPr>
            <a:r>
              <a:rPr lang="sk-SK" sz="2000" dirty="0" smtClean="0"/>
              <a:t>Slovo euro bolo kodifikované do slovenčiny, čo znamená, že sa</a:t>
            </a:r>
            <a:r>
              <a:rPr lang="en-US" sz="2000" dirty="0" smtClean="0"/>
              <a:t> </a:t>
            </a:r>
            <a:r>
              <a:rPr lang="sk-SK" sz="2000" dirty="0" smtClean="0"/>
              <a:t>má skloňovať. Ide o podstatné meno stredného rodu zakončené na samohlásku o, </a:t>
            </a:r>
            <a:r>
              <a:rPr lang="sk-SK" sz="2500" b="1" dirty="0" smtClean="0">
                <a:solidFill>
                  <a:srgbClr val="1FAECD"/>
                </a:solidFill>
              </a:rPr>
              <a:t>skloňujeme ho </a:t>
            </a:r>
            <a:r>
              <a:rPr lang="sk-SK" sz="2000" dirty="0" smtClean="0"/>
              <a:t>teda podľa </a:t>
            </a:r>
            <a:r>
              <a:rPr lang="sk-SK" sz="2500" b="1" dirty="0" smtClean="0">
                <a:solidFill>
                  <a:srgbClr val="1FAECD"/>
                </a:solidFill>
              </a:rPr>
              <a:t>vzoru mesto.</a:t>
            </a:r>
            <a:endParaRPr lang="en-US" sz="2500" b="1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  <a:buFont typeface="Wingdings 3" pitchFamily="18" charset="2"/>
              <a:buNone/>
            </a:pPr>
            <a:endParaRPr lang="sk-SK" sz="2500" dirty="0" smtClean="0"/>
          </a:p>
          <a:p>
            <a:pPr marL="84138" indent="0">
              <a:lnSpc>
                <a:spcPct val="90000"/>
              </a:lnSpc>
              <a:buFont typeface="Wingdings 3" pitchFamily="18" charset="2"/>
              <a:buNone/>
            </a:pPr>
            <a:r>
              <a:rPr lang="sk-SK" sz="2500" dirty="0" smtClean="0"/>
              <a:t> </a:t>
            </a:r>
            <a:r>
              <a:rPr lang="en-US" sz="2500" dirty="0" smtClean="0"/>
              <a:t>					</a:t>
            </a:r>
            <a:r>
              <a:rPr lang="en-US" sz="2000" dirty="0" smtClean="0"/>
              <a:t>s</a:t>
            </a:r>
            <a:r>
              <a:rPr lang="sk-SK" sz="2000" dirty="0" err="1" smtClean="0"/>
              <a:t>ingulár</a:t>
            </a:r>
            <a:r>
              <a:rPr lang="en-US" sz="2000" dirty="0" smtClean="0"/>
              <a:t> 	</a:t>
            </a:r>
            <a:r>
              <a:rPr lang="sk-SK" sz="2000" dirty="0" smtClean="0"/>
              <a:t>plurál</a:t>
            </a: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nominatív (kto, čo)</a:t>
            </a:r>
            <a:r>
              <a:rPr lang="en-US" sz="2000" dirty="0" smtClean="0"/>
              <a:t> </a:t>
            </a:r>
            <a:r>
              <a:rPr lang="en-US" sz="2500" dirty="0" smtClean="0"/>
              <a:t>		</a:t>
            </a:r>
            <a:r>
              <a:rPr lang="sk-SK" sz="2500" dirty="0" smtClean="0">
                <a:latin typeface="Times New Roman" charset="0"/>
              </a:rPr>
              <a:t>	</a:t>
            </a:r>
            <a:r>
              <a:rPr lang="sk-SK" sz="2500" b="1" dirty="0" smtClean="0">
                <a:solidFill>
                  <a:srgbClr val="1FAECD"/>
                </a:solidFill>
              </a:rPr>
              <a:t>euro</a:t>
            </a:r>
            <a:r>
              <a:rPr lang="en-US" sz="2500" b="1" dirty="0" smtClean="0">
                <a:solidFill>
                  <a:srgbClr val="1FAECD"/>
                </a:solidFill>
              </a:rPr>
              <a:t> 		</a:t>
            </a:r>
            <a:r>
              <a:rPr lang="sk-SK" sz="2500" b="1" dirty="0" smtClean="0">
                <a:solidFill>
                  <a:srgbClr val="1FAECD"/>
                </a:solidFill>
              </a:rPr>
              <a:t>eurá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genitív (koho, čoho)</a:t>
            </a:r>
            <a:r>
              <a:rPr lang="en-US" sz="2000" dirty="0" smtClean="0"/>
              <a:t> </a:t>
            </a:r>
            <a:r>
              <a:rPr lang="en-US" sz="2500" dirty="0" smtClean="0"/>
              <a:t>		</a:t>
            </a:r>
            <a:r>
              <a:rPr lang="sk-SK" sz="2500" dirty="0" smtClean="0">
                <a:latin typeface="Times New Roman" charset="0"/>
              </a:rPr>
              <a:t>	</a:t>
            </a:r>
            <a:r>
              <a:rPr lang="sk-SK" sz="2500" b="1" dirty="0" smtClean="0">
                <a:solidFill>
                  <a:srgbClr val="1FAECD"/>
                </a:solidFill>
              </a:rPr>
              <a:t>eura</a:t>
            </a:r>
            <a:r>
              <a:rPr lang="en-US" sz="2500" b="1" dirty="0" smtClean="0">
                <a:solidFill>
                  <a:srgbClr val="1FAECD"/>
                </a:solidFill>
              </a:rPr>
              <a:t> 		</a:t>
            </a:r>
            <a:r>
              <a:rPr lang="sk-SK" sz="2500" b="1" dirty="0" smtClean="0">
                <a:solidFill>
                  <a:srgbClr val="1FAECD"/>
                </a:solidFill>
              </a:rPr>
              <a:t>eur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datív (komu, čomu)</a:t>
            </a:r>
            <a:r>
              <a:rPr lang="en-US" sz="2000" dirty="0" smtClean="0"/>
              <a:t> </a:t>
            </a:r>
            <a:r>
              <a:rPr lang="en-US" sz="2500" dirty="0" smtClean="0"/>
              <a:t>		</a:t>
            </a:r>
            <a:r>
              <a:rPr lang="sk-SK" sz="2500" dirty="0" smtClean="0">
                <a:latin typeface="Times New Roman" charset="0"/>
              </a:rPr>
              <a:t>	</a:t>
            </a:r>
            <a:r>
              <a:rPr lang="sk-SK" sz="2500" b="1" dirty="0" smtClean="0">
                <a:solidFill>
                  <a:srgbClr val="1FAECD"/>
                </a:solidFill>
              </a:rPr>
              <a:t>euru</a:t>
            </a:r>
            <a:r>
              <a:rPr lang="en-US" sz="2500" b="1" dirty="0" smtClean="0">
                <a:solidFill>
                  <a:srgbClr val="1FAECD"/>
                </a:solidFill>
              </a:rPr>
              <a:t> 		</a:t>
            </a:r>
            <a:r>
              <a:rPr lang="sk-SK" sz="2500" b="1" dirty="0" smtClean="0">
                <a:solidFill>
                  <a:srgbClr val="1FAECD"/>
                </a:solidFill>
              </a:rPr>
              <a:t>eurám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akuzatív (koho, čo)</a:t>
            </a:r>
            <a:r>
              <a:rPr lang="en-US" sz="2500" dirty="0" smtClean="0"/>
              <a:t> 		</a:t>
            </a:r>
            <a:r>
              <a:rPr lang="sk-SK" sz="2500" dirty="0" smtClean="0">
                <a:latin typeface="Times New Roman" charset="0"/>
              </a:rPr>
              <a:t>	</a:t>
            </a:r>
            <a:r>
              <a:rPr lang="sk-SK" sz="2500" b="1" dirty="0" smtClean="0">
                <a:solidFill>
                  <a:srgbClr val="1FAECD"/>
                </a:solidFill>
              </a:rPr>
              <a:t>euro</a:t>
            </a:r>
            <a:r>
              <a:rPr lang="en-US" sz="2500" b="1" dirty="0" smtClean="0">
                <a:solidFill>
                  <a:srgbClr val="1FAECD"/>
                </a:solidFill>
              </a:rPr>
              <a:t> 		</a:t>
            </a:r>
            <a:r>
              <a:rPr lang="sk-SK" sz="2500" b="1" dirty="0" smtClean="0">
                <a:solidFill>
                  <a:srgbClr val="1FAECD"/>
                </a:solidFill>
              </a:rPr>
              <a:t>eurá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lokál (o kom, o čom)</a:t>
            </a:r>
            <a:r>
              <a:rPr lang="en-US" sz="2500" dirty="0" smtClean="0"/>
              <a:t> 	</a:t>
            </a:r>
            <a:r>
              <a:rPr lang="sk-SK" sz="2500" dirty="0" smtClean="0">
                <a:latin typeface="Times New Roman" charset="0"/>
              </a:rPr>
              <a:t>		</a:t>
            </a:r>
            <a:r>
              <a:rPr lang="sk-SK" sz="2500" b="1" dirty="0" smtClean="0">
                <a:solidFill>
                  <a:srgbClr val="1FAECD"/>
                </a:solidFill>
              </a:rPr>
              <a:t>eure</a:t>
            </a:r>
            <a:r>
              <a:rPr lang="en-US" sz="2500" b="1" dirty="0" smtClean="0">
                <a:solidFill>
                  <a:srgbClr val="1FAECD"/>
                </a:solidFill>
              </a:rPr>
              <a:t> 		</a:t>
            </a:r>
            <a:r>
              <a:rPr lang="sk-SK" sz="2500" b="1" dirty="0" smtClean="0">
                <a:solidFill>
                  <a:srgbClr val="1FAECD"/>
                </a:solidFill>
              </a:rPr>
              <a:t>eurách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r>
              <a:rPr lang="sk-SK" sz="2000" dirty="0" smtClean="0"/>
              <a:t>inštrumentál (s kým, s čím)</a:t>
            </a:r>
            <a:r>
              <a:rPr lang="en-US" sz="2000" dirty="0" smtClean="0"/>
              <a:t> </a:t>
            </a:r>
            <a:r>
              <a:rPr lang="en-US" sz="2500" dirty="0" smtClean="0"/>
              <a:t>	</a:t>
            </a:r>
            <a:r>
              <a:rPr lang="sk-SK" sz="2500" dirty="0" smtClean="0">
                <a:latin typeface="Times New Roman" charset="0"/>
              </a:rPr>
              <a:t>	</a:t>
            </a:r>
            <a:r>
              <a:rPr lang="sk-SK" sz="2500" b="1" dirty="0" smtClean="0">
                <a:solidFill>
                  <a:srgbClr val="1FAECD"/>
                </a:solidFill>
              </a:rPr>
              <a:t>eurom</a:t>
            </a:r>
            <a:r>
              <a:rPr lang="en-US" sz="2500" b="1" dirty="0" smtClean="0">
                <a:solidFill>
                  <a:srgbClr val="1FAECD"/>
                </a:solidFill>
              </a:rPr>
              <a:t> 	</a:t>
            </a:r>
            <a:r>
              <a:rPr lang="sk-SK" sz="2500" b="1" dirty="0" smtClean="0">
                <a:solidFill>
                  <a:srgbClr val="1FAECD"/>
                </a:solidFill>
              </a:rPr>
              <a:t>eurami</a:t>
            </a:r>
            <a:endParaRPr lang="sk-SK" sz="2500" dirty="0" smtClean="0">
              <a:solidFill>
                <a:srgbClr val="1FAECD"/>
              </a:solidFill>
            </a:endParaRPr>
          </a:p>
          <a:p>
            <a:pPr marL="84138" indent="0">
              <a:lnSpc>
                <a:spcPct val="90000"/>
              </a:lnSpc>
            </a:pPr>
            <a:endParaRPr lang="sk-SK" sz="2500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Euro v slovenčine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500063" y="1214438"/>
            <a:ext cx="8215312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Obrázok 4" descr="e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1" y="0"/>
            <a:ext cx="3857620" cy="695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BlokTextu 5"/>
          <p:cNvSpPr txBox="1">
            <a:spLocks noChangeArrowheads="1"/>
          </p:cNvSpPr>
          <p:nvPr/>
        </p:nvSpPr>
        <p:spPr bwMode="auto">
          <a:xfrm>
            <a:off x="428625" y="428625"/>
            <a:ext cx="464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latin typeface="Lucida Sans Unicode" pitchFamily="34" charset="0"/>
              </a:rPr>
              <a:t>Euro</a:t>
            </a:r>
            <a:r>
              <a:rPr lang="sk-SK" sz="4000" dirty="0" smtClean="0">
                <a:latin typeface="Lucida Sans Unicode" pitchFamily="34" charset="0"/>
              </a:rPr>
              <a:t> bankovky</a:t>
            </a:r>
            <a:endParaRPr lang="sk-SK" sz="4000" dirty="0">
              <a:latin typeface="Lucida Sans Unicode" pitchFamily="34" charset="0"/>
            </a:endParaRPr>
          </a:p>
        </p:txBody>
      </p:sp>
      <p:cxnSp>
        <p:nvCxnSpPr>
          <p:cNvPr id="8" name="Rovná spojnica 7"/>
          <p:cNvCxnSpPr/>
          <p:nvPr/>
        </p:nvCxnSpPr>
        <p:spPr>
          <a:xfrm>
            <a:off x="571500" y="1143000"/>
            <a:ext cx="4500563" cy="15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42938" y="1785938"/>
            <a:ext cx="4572000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000" dirty="0" err="1" smtClean="0">
                <a:latin typeface="+mn-lt"/>
              </a:rPr>
              <a:t>Eurobankovky</a:t>
            </a:r>
            <a:r>
              <a:rPr lang="sk-SK" sz="2000" dirty="0" smtClean="0">
                <a:latin typeface="+mn-lt"/>
              </a:rPr>
              <a:t> </a:t>
            </a:r>
            <a:r>
              <a:rPr lang="sk-SK" sz="2000" dirty="0">
                <a:latin typeface="+mn-lt"/>
              </a:rPr>
              <a:t>všetkých krajín EU sú rovnaké a obsahujú národnostne a politicky neutrálne symboly.</a:t>
            </a: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defRPr/>
            </a:pPr>
            <a:endParaRPr lang="sk-SK" sz="2000" dirty="0">
              <a:latin typeface="+mn-lt"/>
            </a:endParaRP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000" dirty="0">
                <a:latin typeface="+mn-lt"/>
              </a:rPr>
              <a:t>Na prednej strane sú okná a brány, na zadnej strane mosty. </a:t>
            </a: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endParaRPr lang="sk-SK" sz="2000" dirty="0">
              <a:latin typeface="+mn-lt"/>
            </a:endParaRP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000" dirty="0">
                <a:latin typeface="+mn-lt"/>
              </a:rPr>
              <a:t>Je nutné si zapamätať, že existujú len nominálne hodnoty 5, 10, 20, 50, 100, 200, 500 EURO.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Obrázok 3" descr="e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1190625"/>
            <a:ext cx="4572027" cy="519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BlokTextu 4"/>
          <p:cNvSpPr txBox="1">
            <a:spLocks noChangeArrowheads="1"/>
          </p:cNvSpPr>
          <p:nvPr/>
        </p:nvSpPr>
        <p:spPr bwMode="auto">
          <a:xfrm>
            <a:off x="428625" y="428625"/>
            <a:ext cx="464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latin typeface="Lucida Sans Unicode" pitchFamily="34" charset="0"/>
              </a:rPr>
              <a:t>Euro</a:t>
            </a:r>
            <a:r>
              <a:rPr lang="sk-SK" sz="4000" dirty="0" smtClean="0">
                <a:latin typeface="Lucida Sans Unicode" pitchFamily="34" charset="0"/>
              </a:rPr>
              <a:t> mince</a:t>
            </a:r>
            <a:endParaRPr lang="sk-SK" sz="4000" dirty="0">
              <a:latin typeface="Lucida Sans Unicode" pitchFamily="34" charset="0"/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500063" y="1071563"/>
            <a:ext cx="8429625" cy="158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71500" y="1857375"/>
            <a:ext cx="342900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000" dirty="0">
                <a:latin typeface="+mn-lt"/>
              </a:rPr>
              <a:t>Existuje  8 </a:t>
            </a:r>
            <a:r>
              <a:rPr lang="sk-SK" sz="2000" dirty="0" err="1">
                <a:latin typeface="+mn-lt"/>
              </a:rPr>
              <a:t>eurových</a:t>
            </a:r>
            <a:r>
              <a:rPr lang="sk-SK" sz="2000" dirty="0">
                <a:latin typeface="+mn-lt"/>
              </a:rPr>
              <a:t> mincí v hodnote: </a:t>
            </a:r>
            <a:br>
              <a:rPr lang="sk-SK" sz="2000" dirty="0">
                <a:latin typeface="+mn-lt"/>
              </a:rPr>
            </a:br>
            <a:r>
              <a:rPr lang="sk-SK" sz="2000" dirty="0">
                <a:latin typeface="+mn-lt"/>
              </a:rPr>
              <a:t>2 eurá, 1 euro a 50, 20, 10, 5, 2, 1 centov.</a:t>
            </a: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defRPr/>
            </a:pPr>
            <a:endParaRPr lang="sk-SK" sz="2000" dirty="0">
              <a:latin typeface="+mn-lt"/>
            </a:endParaRPr>
          </a:p>
          <a:p>
            <a:pPr marL="265113" indent="-265113" fontAlgn="auto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sk-SK" sz="2000" dirty="0">
                <a:latin typeface="+mn-lt"/>
              </a:rPr>
              <a:t>Všetky mince majú jednotnú prednú stranu. </a:t>
            </a:r>
            <a:br>
              <a:rPr lang="sk-SK" sz="2000" dirty="0">
                <a:latin typeface="+mn-lt"/>
              </a:rPr>
            </a:br>
            <a:r>
              <a:rPr lang="sk-SK" sz="2000" dirty="0">
                <a:latin typeface="+mn-lt"/>
              </a:rPr>
              <a:t>Zadná strana mincí je národná.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Obrázok 3" descr="e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500188"/>
            <a:ext cx="49911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BlokTextu 4"/>
          <p:cNvSpPr txBox="1">
            <a:spLocks noChangeArrowheads="1"/>
          </p:cNvSpPr>
          <p:nvPr/>
        </p:nvSpPr>
        <p:spPr bwMode="auto">
          <a:xfrm>
            <a:off x="428625" y="428625"/>
            <a:ext cx="8286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4000" dirty="0">
                <a:latin typeface="Lucida Sans Unicode" pitchFamily="34" charset="0"/>
              </a:rPr>
              <a:t>Ochranné prvky </a:t>
            </a:r>
            <a:r>
              <a:rPr lang="sk-SK" sz="4000" dirty="0" smtClean="0">
                <a:latin typeface="Lucida Sans Unicode" pitchFamily="34" charset="0"/>
              </a:rPr>
              <a:t>euro bankoviek</a:t>
            </a:r>
            <a:endParaRPr lang="sk-SK" sz="4000" dirty="0">
              <a:latin typeface="Lucida Sans Unicode" pitchFamily="34" charset="0"/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571500" y="1143000"/>
            <a:ext cx="7643813" cy="15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Zástupný symbol obsahu 4" descr="e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58063" y="142875"/>
            <a:ext cx="1238250" cy="12382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Euro na Slovensku</a:t>
            </a:r>
            <a:endParaRPr lang="sk-SK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571500" y="1500188"/>
            <a:ext cx="8215313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Obrázok 6" descr="e1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643063"/>
            <a:ext cx="2000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Obrázok 7" descr="e12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3714750"/>
            <a:ext cx="2001838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Obrázok 8" descr="e13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13" y="1714500"/>
            <a:ext cx="164306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Obrázok 9" descr="e14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38" y="1857375"/>
            <a:ext cx="1281112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Obrázok 10" descr="e15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2313" y="200025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Obrázok 11" descr="e16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125" y="4000500"/>
            <a:ext cx="1281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Obrázok 12" descr="e17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6375" y="4071938"/>
            <a:ext cx="12239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Obrázok 13" descr="e18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750" y="4143375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BlokTextu 14"/>
          <p:cNvSpPr txBox="1">
            <a:spLocks noChangeArrowheads="1"/>
          </p:cNvSpPr>
          <p:nvPr/>
        </p:nvSpPr>
        <p:spPr bwMode="auto">
          <a:xfrm>
            <a:off x="1000125" y="350043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1 euro</a:t>
            </a:r>
          </a:p>
        </p:txBody>
      </p:sp>
      <p:sp>
        <p:nvSpPr>
          <p:cNvPr id="21517" name="BlokTextu 15"/>
          <p:cNvSpPr txBox="1">
            <a:spLocks noChangeArrowheads="1"/>
          </p:cNvSpPr>
          <p:nvPr/>
        </p:nvSpPr>
        <p:spPr bwMode="auto">
          <a:xfrm>
            <a:off x="1143000" y="56435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2 eurá</a:t>
            </a:r>
          </a:p>
        </p:txBody>
      </p:sp>
      <p:sp>
        <p:nvSpPr>
          <p:cNvPr id="21518" name="BlokTextu 16"/>
          <p:cNvSpPr txBox="1">
            <a:spLocks noChangeArrowheads="1"/>
          </p:cNvSpPr>
          <p:nvPr/>
        </p:nvSpPr>
        <p:spPr bwMode="auto">
          <a:xfrm>
            <a:off x="3286125" y="35718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50 centov</a:t>
            </a:r>
          </a:p>
        </p:txBody>
      </p:sp>
      <p:sp>
        <p:nvSpPr>
          <p:cNvPr id="21519" name="BlokTextu 17"/>
          <p:cNvSpPr txBox="1">
            <a:spLocks noChangeArrowheads="1"/>
          </p:cNvSpPr>
          <p:nvPr/>
        </p:nvSpPr>
        <p:spPr bwMode="auto">
          <a:xfrm>
            <a:off x="5286375" y="35718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20 centov</a:t>
            </a:r>
          </a:p>
        </p:txBody>
      </p:sp>
      <p:sp>
        <p:nvSpPr>
          <p:cNvPr id="21520" name="BlokTextu 18"/>
          <p:cNvSpPr txBox="1">
            <a:spLocks noChangeArrowheads="1"/>
          </p:cNvSpPr>
          <p:nvPr/>
        </p:nvSpPr>
        <p:spPr bwMode="auto">
          <a:xfrm>
            <a:off x="7143750" y="35718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10 centov</a:t>
            </a:r>
          </a:p>
        </p:txBody>
      </p:sp>
      <p:sp>
        <p:nvSpPr>
          <p:cNvPr id="21521" name="BlokTextu 19"/>
          <p:cNvSpPr txBox="1">
            <a:spLocks noChangeArrowheads="1"/>
          </p:cNvSpPr>
          <p:nvPr/>
        </p:nvSpPr>
        <p:spPr bwMode="auto">
          <a:xfrm>
            <a:off x="3357563" y="557212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5 centov</a:t>
            </a:r>
          </a:p>
        </p:txBody>
      </p:sp>
      <p:sp>
        <p:nvSpPr>
          <p:cNvPr id="21522" name="BlokTextu 20"/>
          <p:cNvSpPr txBox="1">
            <a:spLocks noChangeArrowheads="1"/>
          </p:cNvSpPr>
          <p:nvPr/>
        </p:nvSpPr>
        <p:spPr bwMode="auto">
          <a:xfrm>
            <a:off x="7143750" y="56435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1 cent</a:t>
            </a:r>
          </a:p>
        </p:txBody>
      </p:sp>
      <p:sp>
        <p:nvSpPr>
          <p:cNvPr id="21523" name="BlokTextu 21"/>
          <p:cNvSpPr txBox="1">
            <a:spLocks noChangeArrowheads="1"/>
          </p:cNvSpPr>
          <p:nvPr/>
        </p:nvSpPr>
        <p:spPr bwMode="auto">
          <a:xfrm>
            <a:off x="5286375" y="56435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Lucida Sans Unicode" pitchFamily="34" charset="0"/>
              </a:rPr>
              <a:t>2 centy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239</Words>
  <Application>Microsoft Office PowerPoint</Application>
  <PresentationFormat>Prezentácia na obrazovke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Hala</vt:lpstr>
      <vt:lpstr>EURO</vt:lpstr>
      <vt:lpstr>Obsah</vt:lpstr>
      <vt:lpstr>O eure</vt:lpstr>
      <vt:lpstr>Stvárnenie znaku</vt:lpstr>
      <vt:lpstr>Euro v slovenčine</vt:lpstr>
      <vt:lpstr>Snímka 6</vt:lpstr>
      <vt:lpstr>Snímka 7</vt:lpstr>
      <vt:lpstr>Snímka 8</vt:lpstr>
      <vt:lpstr>Euro na Slovensku</vt:lpstr>
      <vt:lpstr>Európska centrálna banka (ECB)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</dc:title>
  <dc:creator>MY</dc:creator>
  <cp:lastModifiedBy>spravca</cp:lastModifiedBy>
  <cp:revision>20</cp:revision>
  <dcterms:created xsi:type="dcterms:W3CDTF">2009-03-30T20:49:01Z</dcterms:created>
  <dcterms:modified xsi:type="dcterms:W3CDTF">2018-05-27T19:03:15Z</dcterms:modified>
</cp:coreProperties>
</file>