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318" r:id="rId2"/>
    <p:sldId id="316" r:id="rId3"/>
    <p:sldId id="317" r:id="rId4"/>
    <p:sldId id="256" r:id="rId5"/>
    <p:sldId id="257" r:id="rId6"/>
    <p:sldId id="258" r:id="rId7"/>
    <p:sldId id="259" r:id="rId8"/>
    <p:sldId id="266" r:id="rId9"/>
    <p:sldId id="260" r:id="rId10"/>
    <p:sldId id="265" r:id="rId11"/>
    <p:sldId id="283" r:id="rId12"/>
    <p:sldId id="284" r:id="rId13"/>
    <p:sldId id="261" r:id="rId14"/>
    <p:sldId id="262" r:id="rId15"/>
    <p:sldId id="263" r:id="rId16"/>
    <p:sldId id="309" r:id="rId17"/>
    <p:sldId id="264" r:id="rId18"/>
    <p:sldId id="267" r:id="rId19"/>
    <p:sldId id="310" r:id="rId20"/>
    <p:sldId id="268" r:id="rId21"/>
    <p:sldId id="311" r:id="rId22"/>
    <p:sldId id="269" r:id="rId23"/>
    <p:sldId id="270" r:id="rId24"/>
    <p:sldId id="278" r:id="rId25"/>
    <p:sldId id="271" r:id="rId26"/>
    <p:sldId id="315" r:id="rId27"/>
    <p:sldId id="272" r:id="rId28"/>
    <p:sldId id="273" r:id="rId29"/>
    <p:sldId id="281" r:id="rId30"/>
    <p:sldId id="282" r:id="rId31"/>
    <p:sldId id="314" r:id="rId32"/>
    <p:sldId id="312" r:id="rId33"/>
    <p:sldId id="274" r:id="rId34"/>
    <p:sldId id="285" r:id="rId35"/>
    <p:sldId id="286" r:id="rId36"/>
    <p:sldId id="287" r:id="rId37"/>
    <p:sldId id="289" r:id="rId38"/>
    <p:sldId id="293" r:id="rId39"/>
    <p:sldId id="294" r:id="rId40"/>
    <p:sldId id="295" r:id="rId41"/>
    <p:sldId id="296" r:id="rId42"/>
    <p:sldId id="288" r:id="rId43"/>
    <p:sldId id="290" r:id="rId44"/>
    <p:sldId id="292" r:id="rId45"/>
    <p:sldId id="291" r:id="rId46"/>
    <p:sldId id="297" r:id="rId47"/>
    <p:sldId id="298" r:id="rId48"/>
    <p:sldId id="299" r:id="rId49"/>
    <p:sldId id="320" r:id="rId50"/>
    <p:sldId id="319" r:id="rId51"/>
    <p:sldId id="301" r:id="rId52"/>
    <p:sldId id="302" r:id="rId53"/>
    <p:sldId id="300" r:id="rId54"/>
    <p:sldId id="308" r:id="rId55"/>
    <p:sldId id="321" r:id="rId56"/>
    <p:sldId id="322" r:id="rId57"/>
    <p:sldId id="303" r:id="rId58"/>
    <p:sldId id="306" r:id="rId59"/>
    <p:sldId id="304" r:id="rId60"/>
    <p:sldId id="307" r:id="rId61"/>
    <p:sldId id="275" r:id="rId62"/>
  </p:sldIdLst>
  <p:sldSz cx="9144000" cy="6858000" type="screen4x3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ovenkaiová" initials="SLO" lastIdx="1" clrIdx="0">
    <p:extLst>
      <p:ext uri="{19B8F6BF-5375-455C-9EA6-DF929625EA0E}">
        <p15:presenceInfo xmlns:p15="http://schemas.microsoft.com/office/powerpoint/2012/main" userId="Slovenkaiov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1771" autoAdjust="0"/>
  </p:normalViewPr>
  <p:slideViewPr>
    <p:cSldViewPr>
      <p:cViewPr varScale="1">
        <p:scale>
          <a:sx n="113" d="100"/>
          <a:sy n="113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6T22:24:04.5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8908-3D23-460E-8B39-C750024670D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A9E8-B7E3-4A4D-BB15-3B5C815AE99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93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A9E8-B7E3-4A4D-BB15-3B5C815AE99C}" type="slidenum">
              <a:rPr lang="sk-SK" smtClean="0"/>
              <a:pPr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200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/>
              <a:t>https://www.google.sk/search?q=wilhelm+schickard&amp;client=opera&amp;hs=qFw&amp;source=lnms&amp;tbm=isch&amp;sa=X&amp;ei=LUWyVPe0G8WyUYeGhJAL&amp;ved=0CAgQ_AUoAQ&amp;biw=1280&amp;bih=692#imgdii=_&amp;imgrc=qSLlNOKNx8toUM%253A%3B8AIRz18sj3MwkM%3Bhttp%253A%252F%252Fwww.arithmometre.org%252FConferenceHistoireMachinesCalculer%252FWilhelmSchickardPortrait1.jpg%3Bhttp%253A%252F%252Fimgarcade.com%252F1%252Fwilhelm-schickard%252F%3B962%3B693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A9E8-B7E3-4A4D-BB15-3B5C815AE99C}" type="slidenum">
              <a:rPr lang="sk-SK" smtClean="0"/>
              <a:pPr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658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b="1" dirty="0"/>
              <a:t>Počítače 0. generácie</a:t>
            </a:r>
            <a:r>
              <a:rPr lang="sk-SK" dirty="0"/>
              <a:t/>
            </a:r>
            <a:br>
              <a:rPr lang="sk-SK" dirty="0"/>
            </a:br>
            <a:r>
              <a:rPr lang="sk-SK" sz="1200" dirty="0"/>
              <a:t>Elektromechanické počítače  </a:t>
            </a:r>
          </a:p>
          <a:p>
            <a:r>
              <a:rPr lang="sk-SK" sz="1200" dirty="0"/>
              <a:t>Základná súčiastka elektromagnetické relé  </a:t>
            </a:r>
          </a:p>
          <a:p>
            <a:r>
              <a:rPr lang="sk-SK" sz="1200" dirty="0"/>
              <a:t>Počítač Mark 1  -dĺžka 10,6 metra </a:t>
            </a:r>
          </a:p>
          <a:p>
            <a:pPr>
              <a:buNone/>
            </a:pPr>
            <a:r>
              <a:rPr lang="sk-SK" sz="1200" dirty="0"/>
              <a:t>     výška 2,6 metra, vážil 5 ton, bol zhotovený z        800 000 súčiastok a obsahoval 497 míľ drôtu.</a:t>
            </a:r>
          </a:p>
          <a:p>
            <a:endParaRPr lang="sk-SK" sz="1000" dirty="0"/>
          </a:p>
          <a:p>
            <a:endParaRPr lang="sk-SK" sz="1000" dirty="0"/>
          </a:p>
          <a:p>
            <a:endParaRPr lang="sk-SK" sz="1000" dirty="0"/>
          </a:p>
          <a:p>
            <a:endParaRPr lang="sk-SK" sz="1000" dirty="0"/>
          </a:p>
          <a:p>
            <a:endParaRPr lang="sk-SK" sz="1000" dirty="0"/>
          </a:p>
          <a:p>
            <a:endParaRPr lang="sk-SK" sz="1000" dirty="0"/>
          </a:p>
          <a:p>
            <a:r>
              <a:rPr lang="sk-SK" sz="1000" dirty="0"/>
              <a:t>http://tips.vlaurie.com/2012/10/some-computer-history/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A9E8-B7E3-4A4D-BB15-3B5C815AE99C}" type="slidenum">
              <a:rPr lang="sk-SK" smtClean="0"/>
              <a:pPr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663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BA9E8-B7E3-4A4D-BB15-3B5C815AE99C}" type="slidenum">
              <a:rPr lang="sk-SK" smtClean="0"/>
              <a:pPr/>
              <a:t>45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661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8523953"/>
      </p:ext>
    </p:extLst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353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24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88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9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621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7809514"/>
      </p:ext>
    </p:extLst>
  </p:cSld>
  <p:clrMapOvr>
    <a:masterClrMapping/>
  </p:clrMapOvr>
  <p:transition>
    <p:wheel spokes="8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2727635"/>
      </p:ext>
    </p:extLst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142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3813169"/>
      </p:ext>
    </p:extLst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4899366"/>
      </p:ext>
    </p:extLst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922842"/>
      </p:ext>
    </p:extLst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4258337"/>
      </p:ext>
    </p:extLst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76451"/>
      </p:ext>
    </p:extLst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0921522"/>
      </p:ext>
    </p:extLst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5002149"/>
      </p:ext>
    </p:extLst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EF0B-C9C1-429F-AE22-7890496C7233}" type="datetimeFigureOut">
              <a:rPr lang="sk-SK" smtClean="0"/>
              <a:pPr/>
              <a:t>1. 10. 2020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7D3E23-E0E7-4345-818D-26980B68E06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814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>
    <p:wheel spokes="8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istoricky-vyvoj-a-rozdelenie-pc.webnode.sk/historicky-vyvoj-pocitacov-generacia-pocitacov/analogove-stroje/" TargetMode="External"/><Relationship Id="rId2" Type="http://schemas.openxmlformats.org/officeDocument/2006/relationships/hyperlink" Target="https://historicky-vyvoj-a-rozdelenie-pc.webnode.sk/historicky-vyvoj-pocitacov-generacia-pocitacov/prve-programovatelne-stroj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Alan_M._Tu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sk.wikipedia.org/w/index.php?title=Howard_Aiken&amp;action=edit&amp;redlink=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Von_Neumannova_architekt%C3%BAra" TargetMode="External"/><Relationship Id="rId2" Type="http://schemas.openxmlformats.org/officeDocument/2006/relationships/hyperlink" Target="https://sk.wikipedia.org/wiki/John_von_Neuman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Inform%C3%A1cia" TargetMode="External"/><Relationship Id="rId2" Type="http://schemas.openxmlformats.org/officeDocument/2006/relationships/hyperlink" Target="https://sk.wikipedia.org/wiki/Ved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.wikipedia.org/wiki/Informa%C4%8Dn%C3%A9_technol%C3%B3gie" TargetMode="External"/><Relationship Id="rId4" Type="http://schemas.openxmlformats.org/officeDocument/2006/relationships/hyperlink" Target="https://sk.wikipedia.org/wiki/Veda_o_po%C4%8D%C3%ADta%C4%8Doch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vystava.sav.sk/osobne-pocitace/osobne-pocitace-sk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sk.wingwit.com/Hardware/computer-drives-storage/52213.html" TargetMode="External"/><Relationship Id="rId3" Type="http://schemas.openxmlformats.org/officeDocument/2006/relationships/hyperlink" Target="http://sk.wikipedia.org/wiki/Dejiny_po&#269;&#237;ta&#269;ov" TargetMode="External"/><Relationship Id="rId7" Type="http://schemas.openxmlformats.org/officeDocument/2006/relationships/hyperlink" Target="http://zscidca.edupage.org/files/Historia_PC_-_prezentacia.pdf" TargetMode="External"/><Relationship Id="rId2" Type="http://schemas.openxmlformats.org/officeDocument/2006/relationships/hyperlink" Target="http://windows.microsoft.com/sk-sk/windows/introduction-to-comput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storicky-vyvoj-a-rozdelenie-pc.webnode.sk/druhy-pocitacov/" TargetMode="External"/><Relationship Id="rId5" Type="http://schemas.openxmlformats.org/officeDocument/2006/relationships/hyperlink" Target="http://encyklopediapoznania.sk/data/eknihy/informatika/dejiny_pocitacov.pdf" TargetMode="External"/><Relationship Id="rId4" Type="http://schemas.openxmlformats.org/officeDocument/2006/relationships/hyperlink" Target="http://www.klubvtn.info/info_201_1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mmoldava.sk/ICV/INF/hotpot/informacie/prevody.htm" TargetMode="External"/><Relationship Id="rId2" Type="http://schemas.openxmlformats.org/officeDocument/2006/relationships/hyperlink" Target="https://www.gymmoldava.sk/ICV/INF/hotpot/informacie/prevod_dvojkova_desiatkova.ht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javanha.com/media/2013/06/il_fullxfull_387592429_bj2l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9335A78-650C-4781-A2A7-388E88343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Úvod do informatiky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BC4AF57A-C25E-4E3C-ADD4-98EC8C64E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1146609"/>
      </p:ext>
    </p:extLst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251520" y="5009886"/>
            <a:ext cx="8640960" cy="1690134"/>
          </a:xfrm>
        </p:spPr>
        <p:txBody>
          <a:bodyPr>
            <a:normAutofit fontScale="92500"/>
          </a:bodyPr>
          <a:lstStyle/>
          <a:p>
            <a:pPr algn="ctr"/>
            <a:endParaRPr lang="sk-SK" dirty="0"/>
          </a:p>
          <a:p>
            <a:pPr algn="ctr"/>
            <a:endParaRPr lang="sk-SK" dirty="0"/>
          </a:p>
          <a:p>
            <a:pPr algn="ctr">
              <a:buNone/>
            </a:pPr>
            <a:r>
              <a:rPr lang="sk-SK" dirty="0"/>
              <a:t>     </a:t>
            </a:r>
            <a:r>
              <a:rPr lang="sk-SK" sz="3600" dirty="0"/>
              <a:t>Počítací stroj od </a:t>
            </a:r>
            <a:r>
              <a:rPr lang="sk-SK" sz="3600" dirty="0" err="1"/>
              <a:t>Wilhelma</a:t>
            </a:r>
            <a:r>
              <a:rPr lang="sk-SK" sz="3600" dirty="0"/>
              <a:t> </a:t>
            </a:r>
            <a:r>
              <a:rPr lang="sk-SK" sz="3600" dirty="0" err="1"/>
              <a:t>Schickarda</a:t>
            </a:r>
            <a:r>
              <a:rPr lang="sk-SK" sz="3600" dirty="0"/>
              <a:t> </a:t>
            </a:r>
          </a:p>
        </p:txBody>
      </p:sp>
      <p:pic>
        <p:nvPicPr>
          <p:cNvPr id="18434" name="Picture 2" descr="http://spillerlaszlo.files.wordpress.com/2010/08/schickardmach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7980"/>
            <a:ext cx="6840760" cy="543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F1BA28F-59B9-4D50-AF3A-F5C76DED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32656"/>
            <a:ext cx="8568951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/>
              <a:t>Rok1673</a:t>
            </a:r>
            <a:br>
              <a:rPr lang="sk-SK" sz="2400" b="1" dirty="0"/>
            </a:br>
            <a:r>
              <a:rPr lang="sk-SK" sz="2400" b="1" u="sng" dirty="0" err="1"/>
              <a:t>Leibnitzov</a:t>
            </a:r>
            <a:r>
              <a:rPr lang="sk-SK" sz="2400" b="1" u="sng" dirty="0"/>
              <a:t> kalkulátor</a:t>
            </a:r>
            <a:r>
              <a:rPr lang="sk-SK" sz="2400" dirty="0"/>
              <a:t> – jeho autorom je nemecký filozof a matematik </a:t>
            </a:r>
            <a:r>
              <a:rPr lang="sk-SK" sz="2400" b="1" i="1" dirty="0" err="1"/>
              <a:t>Wilhelm</a:t>
            </a:r>
            <a:r>
              <a:rPr lang="sk-SK" sz="2400" b="1" i="1" dirty="0"/>
              <a:t> </a:t>
            </a:r>
            <a:r>
              <a:rPr lang="sk-SK" sz="2400" b="1" i="1" dirty="0" err="1"/>
              <a:t>Gottfried</a:t>
            </a:r>
            <a:r>
              <a:rPr lang="sk-SK" sz="2400" b="1" dirty="0"/>
              <a:t> von </a:t>
            </a:r>
            <a:r>
              <a:rPr lang="sk-SK" sz="2400" b="1" i="1" dirty="0" err="1"/>
              <a:t>Leibniz</a:t>
            </a:r>
            <a:r>
              <a:rPr lang="sk-SK" sz="2400" dirty="0"/>
              <a:t>. Kalkulátor dokázal čísla násobiť, deliť ako aj počítať s odmocninami. Na základe jeho princípu boli zostrojené takmer všetky ďalšie mechanické počítacie stroje.</a:t>
            </a:r>
            <a:br>
              <a:rPr lang="sk-SK" sz="2400" dirty="0"/>
            </a:br>
            <a:endParaRPr lang="sk-SK" sz="2400" dirty="0"/>
          </a:p>
        </p:txBody>
      </p:sp>
      <p:pic>
        <p:nvPicPr>
          <p:cNvPr id="7" name="Obrázok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A14CC14-E942-44BF-BC05-57698890D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" y="3789040"/>
            <a:ext cx="889813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5530"/>
      </p:ext>
    </p:extLst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D574304-9C61-429E-AF12-0970F84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624110"/>
            <a:ext cx="7740352" cy="1004690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800" dirty="0">
                <a:hlinkClick r:id="rId2"/>
              </a:rPr>
              <a:t>Prvé programovateľné</a:t>
            </a:r>
            <a:r>
              <a:rPr lang="sk-SK" sz="4800" dirty="0"/>
              <a:t/>
            </a:r>
            <a:br>
              <a:rPr lang="sk-SK" sz="4800" dirty="0"/>
            </a:br>
            <a:endParaRPr lang="sk-SK" sz="4800" dirty="0"/>
          </a:p>
        </p:txBody>
      </p:sp>
      <p:sp>
        <p:nvSpPr>
          <p:cNvPr id="6" name="Nadpis 1">
            <a:extLst>
              <a:ext uri="{FF2B5EF4-FFF2-40B4-BE49-F238E27FC236}">
                <a16:creationId xmlns="" xmlns:a16="http://schemas.microsoft.com/office/drawing/2014/main" id="{7F0EF17D-C648-4FB4-B08A-B7DC4E09BCCC}"/>
              </a:ext>
            </a:extLst>
          </p:cNvPr>
          <p:cNvSpPr txBox="1">
            <a:spLocks/>
          </p:cNvSpPr>
          <p:nvPr/>
        </p:nvSpPr>
        <p:spPr>
          <a:xfrm>
            <a:off x="1547664" y="1916832"/>
            <a:ext cx="7524328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5900" dirty="0">
                <a:hlinkClick r:id="rId3"/>
              </a:rPr>
              <a:t>Analógové</a:t>
            </a:r>
            <a:r>
              <a:rPr lang="sk-SK" sz="4800" dirty="0"/>
              <a:t/>
            </a:r>
            <a:br>
              <a:rPr lang="sk-SK" sz="4800" dirty="0"/>
            </a:br>
            <a:endParaRPr lang="sk-SK" sz="4800" dirty="0"/>
          </a:p>
        </p:txBody>
      </p:sp>
      <p:pic>
        <p:nvPicPr>
          <p:cNvPr id="8" name="Obrázok 7">
            <a:extLst>
              <a:ext uri="{FF2B5EF4-FFF2-40B4-BE49-F238E27FC236}">
                <a16:creationId xmlns="" xmlns:a16="http://schemas.microsoft.com/office/drawing/2014/main" id="{E9B7CDF3-C5D4-41FD-955A-2ACA8AEC3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29" y="2780928"/>
            <a:ext cx="2903979" cy="249289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="" xmlns:a16="http://schemas.microsoft.com/office/drawing/2014/main" id="{357044B1-CC5A-4A95-800C-96A8547C31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68960"/>
            <a:ext cx="2195313" cy="16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5391"/>
      </p:ext>
    </p:extLst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790" y="231935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sk-SK" sz="4400" b="1" dirty="0"/>
              <a:t>Počítače 0. generácie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12568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sk-SK" sz="2600" b="1" dirty="0">
                <a:solidFill>
                  <a:schemeClr val="tx1"/>
                </a:solidFill>
              </a:rPr>
              <a:t>1935 – 1945</a:t>
            </a:r>
          </a:p>
          <a:p>
            <a:pPr marL="0" indent="0" algn="just">
              <a:buNone/>
            </a:pPr>
            <a:endParaRPr lang="sk-SK" sz="26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sk-SK" sz="2600" b="1" dirty="0">
                <a:solidFill>
                  <a:schemeClr val="tx1"/>
                </a:solidFill>
              </a:rPr>
              <a:t> 1936 </a:t>
            </a:r>
            <a:r>
              <a:rPr lang="sk-SK" sz="2600" b="1" dirty="0">
                <a:solidFill>
                  <a:schemeClr val="tx1"/>
                </a:solidFill>
                <a:hlinkClick r:id="rId3" tooltip="Alan M. Turing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Alan M. </a:t>
            </a:r>
            <a:r>
              <a:rPr lang="sk-SK" sz="2600" b="1" dirty="0" err="1">
                <a:solidFill>
                  <a:schemeClr val="tx1"/>
                </a:solidFill>
                <a:hlinkClick r:id="rId3" tooltip="Alan M. Turing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Turing</a:t>
            </a:r>
            <a:r>
              <a:rPr lang="sk-SK" sz="2600" b="1" dirty="0">
                <a:solidFill>
                  <a:schemeClr val="tx1"/>
                </a:solidFill>
              </a:rPr>
              <a:t> – univerzálna elektronická kalkulačke s názvom </a:t>
            </a:r>
            <a:r>
              <a:rPr lang="sk-SK" sz="2600" b="1" dirty="0" err="1">
                <a:solidFill>
                  <a:srgbClr val="FF0000"/>
                </a:solidFill>
              </a:rPr>
              <a:t>Turingov</a:t>
            </a:r>
            <a:r>
              <a:rPr lang="sk-SK" sz="2600" b="1" dirty="0">
                <a:solidFill>
                  <a:srgbClr val="FF0000"/>
                </a:solidFill>
              </a:rPr>
              <a:t> stroj. </a:t>
            </a:r>
            <a:r>
              <a:rPr lang="sk-SK" sz="2600" b="1" dirty="0">
                <a:solidFill>
                  <a:schemeClr val="tx1"/>
                </a:solidFill>
              </a:rPr>
              <a:t>Riešil</a:t>
            </a:r>
            <a:r>
              <a:rPr lang="sk-SK" sz="2600" b="1" dirty="0">
                <a:solidFill>
                  <a:srgbClr val="FF0000"/>
                </a:solidFill>
              </a:rPr>
              <a:t> </a:t>
            </a:r>
            <a:r>
              <a:rPr lang="sk-SK" sz="2600" b="1" dirty="0">
                <a:solidFill>
                  <a:schemeClr val="tx1"/>
                </a:solidFill>
              </a:rPr>
              <a:t> ľubovoľnú výpočtovú a logickú operáciu. Napriek tomu, že stroj nebol nikdy zostrojený jeho myšlienka sa použila na zostrojenie neskorších počítačov. 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600" b="1" dirty="0">
                <a:solidFill>
                  <a:schemeClr val="tx1"/>
                </a:solidFill>
              </a:rPr>
              <a:t>Elektromechanické počítače - základná súčiastka elektromagnetické relé</a:t>
            </a:r>
          </a:p>
          <a:p>
            <a:pPr algn="just">
              <a:buFont typeface="Wingdings" pitchFamily="2" charset="2"/>
              <a:buChar char="Ø"/>
            </a:pPr>
            <a:r>
              <a:rPr lang="pl-PL" sz="2600" b="1" dirty="0">
                <a:solidFill>
                  <a:schemeClr val="tx1"/>
                </a:solidFill>
              </a:rPr>
              <a:t>1937 </a:t>
            </a:r>
            <a:r>
              <a:rPr lang="pl-PL" sz="2600" b="1" dirty="0">
                <a:solidFill>
                  <a:schemeClr val="tx1"/>
                </a:solidFill>
                <a:hlinkClick r:id="rId4" tooltip="Howard Aiken (stránka neexistuje)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Howard Aiken</a:t>
            </a:r>
            <a:r>
              <a:rPr lang="pl-PL" sz="2600" b="1" dirty="0">
                <a:solidFill>
                  <a:schemeClr val="tx1"/>
                </a:solidFill>
              </a:rPr>
              <a:t> - n</a:t>
            </a:r>
            <a:r>
              <a:rPr lang="sk-SK" sz="2600" b="1" dirty="0" err="1">
                <a:solidFill>
                  <a:schemeClr val="tx1"/>
                </a:solidFill>
              </a:rPr>
              <a:t>avrhol</a:t>
            </a:r>
            <a:r>
              <a:rPr lang="sk-SK" sz="2600" b="1" dirty="0">
                <a:solidFill>
                  <a:schemeClr val="tx1"/>
                </a:solidFill>
              </a:rPr>
              <a:t> elektromechanické zariadenie nazvané automaticko-sekvenčná kalkulačka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600" b="1" dirty="0">
                <a:solidFill>
                  <a:schemeClr val="tx1"/>
                </a:solidFill>
              </a:rPr>
              <a:t>Počítač </a:t>
            </a:r>
            <a:r>
              <a:rPr lang="sk-SK" sz="3000" b="1" dirty="0">
                <a:solidFill>
                  <a:schemeClr val="tx1"/>
                </a:solidFill>
              </a:rPr>
              <a:t>Mark 1  </a:t>
            </a:r>
            <a:r>
              <a:rPr lang="sk-SK" sz="2600" b="1" dirty="0">
                <a:solidFill>
                  <a:schemeClr val="tx1"/>
                </a:solidFill>
              </a:rPr>
              <a:t>- dĺžka 10,6 metra,  výška 2,6 metra, vážil     5 ton, bol zhotovený z 800 000 súčiastok a obsahoval 497 míľ drôtu. Pracoval v desiatkovej sústave.</a:t>
            </a:r>
          </a:p>
          <a:p>
            <a:endParaRPr lang="sk-SK" dirty="0"/>
          </a:p>
          <a:p>
            <a:endParaRPr lang="sk-SK" sz="1600" dirty="0"/>
          </a:p>
          <a:p>
            <a:endParaRPr lang="sk-SK" sz="1600" dirty="0"/>
          </a:p>
          <a:p>
            <a:endParaRPr lang="sk-SK" sz="1600" dirty="0"/>
          </a:p>
          <a:p>
            <a:endParaRPr lang="sk-SK" sz="1600" dirty="0"/>
          </a:p>
          <a:p>
            <a:endParaRPr lang="sk-SK" sz="1600" dirty="0"/>
          </a:p>
          <a:p>
            <a:endParaRPr lang="sk-SK" sz="1600" dirty="0"/>
          </a:p>
        </p:txBody>
      </p:sp>
      <p:pic>
        <p:nvPicPr>
          <p:cNvPr id="17412" name="Picture 4" descr="http://www.tme.eu/html/gfx/ramka_915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0"/>
            <a:ext cx="1656184" cy="194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57224" y="6165304"/>
            <a:ext cx="7772400" cy="34787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800" dirty="0"/>
              <a:t>          </a:t>
            </a:r>
            <a:r>
              <a:rPr lang="sk-SK" sz="4800" b="1" dirty="0"/>
              <a:t>Počítač </a:t>
            </a:r>
            <a:r>
              <a:rPr lang="sk-SK" sz="4800" b="1" dirty="0" err="1"/>
              <a:t>Mark</a:t>
            </a:r>
            <a:r>
              <a:rPr lang="sk-SK" sz="4800" b="1" dirty="0"/>
              <a:t> 1 </a:t>
            </a:r>
          </a:p>
        </p:txBody>
      </p:sp>
      <p:pic>
        <p:nvPicPr>
          <p:cNvPr id="5" name="Picture 2" descr="F:\Informatika\prezen\vyuka\historia\manchester.mark1.jpg">
            <a:extLst>
              <a:ext uri="{FF2B5EF4-FFF2-40B4-BE49-F238E27FC236}">
                <a16:creationId xmlns="" xmlns:a16="http://schemas.microsoft.com/office/drawing/2014/main" id="{8094075A-CAA0-4398-B294-AAC4126E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4" y="37102"/>
            <a:ext cx="7789854" cy="61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75657" y="624110"/>
            <a:ext cx="70587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b="1" dirty="0"/>
              <a:t>Počítače 1. generácie</a:t>
            </a:r>
            <a:r>
              <a:rPr lang="sk-SK" sz="4800" dirty="0"/>
              <a:t/>
            </a:r>
            <a:br>
              <a:rPr lang="sk-SK" sz="4800" dirty="0"/>
            </a:b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12776"/>
            <a:ext cx="9069563" cy="53285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b="1" dirty="0"/>
              <a:t> 1945 - 1952</a:t>
            </a:r>
          </a:p>
          <a:p>
            <a:pPr>
              <a:buFont typeface="Wingdings" pitchFamily="2" charset="2"/>
              <a:buChar char="v"/>
            </a:pPr>
            <a:r>
              <a:rPr lang="sk-SK" sz="2800" b="1" dirty="0" err="1"/>
              <a:t>zkonštruované</a:t>
            </a:r>
            <a:r>
              <a:rPr lang="sk-SK" sz="2800" b="1" dirty="0"/>
              <a:t> pomocou </a:t>
            </a:r>
            <a:r>
              <a:rPr lang="sk-SK" sz="2800" b="1" dirty="0">
                <a:solidFill>
                  <a:srgbClr val="FF0000"/>
                </a:solidFill>
              </a:rPr>
              <a:t>vákuovej elektrónky</a:t>
            </a:r>
          </a:p>
          <a:p>
            <a:pPr algn="just">
              <a:buFont typeface="Wingdings" pitchFamily="2" charset="2"/>
              <a:buChar char="v"/>
            </a:pPr>
            <a:r>
              <a:rPr lang="sk-SK" sz="2800" b="1" dirty="0"/>
              <a:t>prvý univerzálny plne elektronický počítač           s názvom </a:t>
            </a:r>
            <a:r>
              <a:rPr lang="sk-SK" sz="2800" b="1" dirty="0">
                <a:solidFill>
                  <a:srgbClr val="FF0000"/>
                </a:solidFill>
              </a:rPr>
              <a:t>ENIAC</a:t>
            </a:r>
            <a:r>
              <a:rPr lang="sk-SK" sz="2800" b="1" dirty="0"/>
              <a:t> (</a:t>
            </a:r>
            <a:r>
              <a:rPr lang="sk-SK" sz="2800" b="1" dirty="0" err="1"/>
              <a:t>Electronic</a:t>
            </a:r>
            <a:r>
              <a:rPr lang="sk-SK" sz="2800" b="1" dirty="0"/>
              <a:t> </a:t>
            </a:r>
            <a:r>
              <a:rPr lang="sk-SK" sz="2800" b="1" dirty="0" err="1"/>
              <a:t>Numerical</a:t>
            </a:r>
            <a:r>
              <a:rPr lang="sk-SK" sz="2800" b="1" dirty="0"/>
              <a:t> </a:t>
            </a:r>
            <a:r>
              <a:rPr lang="sk-SK" sz="2800" b="1" dirty="0" err="1"/>
              <a:t>Integrator</a:t>
            </a:r>
            <a:r>
              <a:rPr lang="sk-SK" sz="2800" b="1" dirty="0"/>
              <a:t> and </a:t>
            </a:r>
            <a:r>
              <a:rPr lang="sk-SK" sz="2800" b="1" dirty="0" err="1"/>
              <a:t>Computer</a:t>
            </a:r>
            <a:r>
              <a:rPr lang="sk-SK" sz="2800" b="1" dirty="0"/>
              <a:t>)</a:t>
            </a:r>
          </a:p>
          <a:p>
            <a:pPr algn="just">
              <a:buFont typeface="Wingdings" pitchFamily="2" charset="2"/>
              <a:buChar char="v"/>
            </a:pPr>
            <a:r>
              <a:rPr lang="sk-SK" sz="2800" b="1" dirty="0">
                <a:solidFill>
                  <a:srgbClr val="FF0000"/>
                </a:solidFill>
                <a:hlinkClick r:id="rId2" tooltip="John von Neuman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John von </a:t>
            </a:r>
            <a:r>
              <a:rPr lang="sk-SK" sz="2800" b="1" dirty="0" err="1">
                <a:solidFill>
                  <a:srgbClr val="FF0000"/>
                </a:solidFill>
                <a:hlinkClick r:id="rId2" tooltip="John von Neuman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Neumann</a:t>
            </a: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/>
              <a:t>navrhol </a:t>
            </a:r>
            <a:r>
              <a:rPr lang="sk-SK" sz="2800" b="1" dirty="0">
                <a:solidFill>
                  <a:srgbClr val="FF0000"/>
                </a:solidFill>
                <a:hlinkClick r:id="rId3" tooltip="Von Neumannova architektúra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schému počítača</a:t>
            </a:r>
            <a:r>
              <a:rPr lang="sk-SK" sz="2800" b="1" dirty="0"/>
              <a:t>, ktorá je používaná dodnes. Navrhol aby sa program i dáta ukladali do rovnakej pamäte.</a:t>
            </a:r>
          </a:p>
          <a:p>
            <a:pPr>
              <a:buFont typeface="Wingdings" pitchFamily="2" charset="2"/>
              <a:buChar char="v"/>
            </a:pPr>
            <a:r>
              <a:rPr lang="sk-SK" sz="2800" b="1" dirty="0"/>
              <a:t>Rok 1952- Firma IBM zostrojila svoj prvý elektronický digitálny počítač </a:t>
            </a:r>
            <a:r>
              <a:rPr lang="sk-SK" sz="2800" b="1" dirty="0">
                <a:solidFill>
                  <a:srgbClr val="FF0000"/>
                </a:solidFill>
              </a:rPr>
              <a:t>- IBM 701</a:t>
            </a:r>
          </a:p>
        </p:txBody>
      </p:sp>
      <p:pic>
        <p:nvPicPr>
          <p:cNvPr id="14338" name="Picture 2" descr="http://mag.repro.cz/files/obrazky/tub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0769" y="5392765"/>
            <a:ext cx="1473227" cy="128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0" name="Picture 4" descr="http://semiaccurate.com/assets/uploads/2011/06/IB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240734" cy="11247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149B76C2-061D-4E3B-93F8-4C7D459E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7692136" cy="5877272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66EBCE74-B6EF-47D8-BE6F-46D132953B88}"/>
              </a:ext>
            </a:extLst>
          </p:cNvPr>
          <p:cNvSpPr txBox="1"/>
          <p:nvPr/>
        </p:nvSpPr>
        <p:spPr>
          <a:xfrm>
            <a:off x="2339752" y="623731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/>
              <a:t>ENIAC</a:t>
            </a:r>
          </a:p>
        </p:txBody>
      </p:sp>
    </p:spTree>
    <p:extLst>
      <p:ext uri="{BB962C8B-B14F-4D97-AF65-F5344CB8AC3E}">
        <p14:creationId xmlns:p14="http://schemas.microsoft.com/office/powerpoint/2010/main" val="3300879162"/>
      </p:ext>
    </p:extLst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" name="Picture 2" descr="https://www-03.ibm.com/ibm/history/exhibits/701/images/14152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7166"/>
            <a:ext cx="8712968" cy="543197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Obdĺžnik 7"/>
          <p:cNvSpPr/>
          <p:nvPr/>
        </p:nvSpPr>
        <p:spPr>
          <a:xfrm>
            <a:off x="500319" y="5949280"/>
            <a:ext cx="8215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400" b="1" dirty="0"/>
              <a:t>Počítač IBM  701 </a:t>
            </a:r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993" y="188640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b="1" dirty="0"/>
              <a:t>Počítače 2. generácie</a:t>
            </a:r>
            <a:r>
              <a:rPr lang="sk-SK" sz="4800" dirty="0"/>
              <a:t/>
            </a:r>
            <a:br>
              <a:rPr lang="sk-SK" sz="4800" dirty="0"/>
            </a:b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993" y="836712"/>
            <a:ext cx="8926896" cy="590465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sk-SK" sz="2800" dirty="0"/>
              <a:t> </a:t>
            </a:r>
            <a:r>
              <a:rPr lang="sk-SK" sz="2800" b="1" dirty="0"/>
              <a:t>1952 – 1960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sk-SK" sz="2800" b="1" dirty="0"/>
              <a:t> polovodičové  tranzistory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sk-SK" sz="2800" b="1" dirty="0"/>
              <a:t>Prvým počítačom obsahujúcim tranzistory bol počítač </a:t>
            </a:r>
            <a:r>
              <a:rPr lang="sk-SK" sz="2800" b="1" dirty="0">
                <a:solidFill>
                  <a:srgbClr val="FF0000"/>
                </a:solidFill>
                <a:hlinkClick r:id="rId2" action="ppaction://hlinksldjump"/>
              </a:rPr>
              <a:t>EDVAC</a:t>
            </a:r>
            <a:endParaRPr lang="sk-SK" sz="2800" b="1" dirty="0">
              <a:solidFill>
                <a:srgbClr val="FF0000"/>
              </a:solidFill>
            </a:endParaRPr>
          </a:p>
          <a:p>
            <a:pPr algn="just"/>
            <a:endParaRPr lang="sk-SK" sz="2800" b="1" dirty="0"/>
          </a:p>
          <a:p>
            <a:pPr algn="just">
              <a:buFont typeface="Wingdings" pitchFamily="2" charset="2"/>
              <a:buChar char="ü"/>
            </a:pPr>
            <a:r>
              <a:rPr lang="sk-SK" sz="2800" b="1" dirty="0"/>
              <a:t>  Rok 1953- firma IBM začala úspešne predávať prvý masovo vyrábaný počítač </a:t>
            </a:r>
            <a:r>
              <a:rPr lang="sk-SK" sz="2800" b="1" dirty="0">
                <a:hlinkClick r:id="rId3" action="ppaction://hlinksldjump"/>
              </a:rPr>
              <a:t>IBM 650 </a:t>
            </a:r>
            <a:endParaRPr lang="sk-SK" sz="2800" b="1" dirty="0"/>
          </a:p>
          <a:p>
            <a:pPr algn="just"/>
            <a:endParaRPr lang="sk-SK" sz="2800" b="1" dirty="0"/>
          </a:p>
          <a:p>
            <a:pPr algn="just">
              <a:buFont typeface="Wingdings" pitchFamily="2" charset="2"/>
              <a:buChar char="ü"/>
            </a:pPr>
            <a:r>
              <a:rPr lang="sk-SK" sz="2800" b="1" dirty="0"/>
              <a:t>  Samotný počítač vážil „iba“ 900 kg </a:t>
            </a:r>
          </a:p>
          <a:p>
            <a:pPr algn="just">
              <a:buFont typeface="Wingdings" pitchFamily="2" charset="2"/>
              <a:buChar char="ü"/>
            </a:pPr>
            <a:r>
              <a:rPr lang="sk-SK" sz="2800" b="1" dirty="0"/>
              <a:t> programovacie jazyky: </a:t>
            </a:r>
            <a:r>
              <a:rPr lang="sk-SK" sz="2800" b="1" dirty="0" err="1"/>
              <a:t>Fortran</a:t>
            </a:r>
            <a:r>
              <a:rPr lang="sk-SK" sz="2800" b="1" dirty="0"/>
              <a:t>, </a:t>
            </a:r>
            <a:r>
              <a:rPr lang="sk-SK" sz="2800" b="1" dirty="0" err="1"/>
              <a:t>Cobol</a:t>
            </a:r>
            <a:r>
              <a:rPr lang="sk-SK" sz="2800" b="1" dirty="0"/>
              <a:t>, </a:t>
            </a:r>
          </a:p>
          <a:p>
            <a:pPr algn="just">
              <a:buFont typeface="Wingdings" pitchFamily="2" charset="2"/>
              <a:buChar char="ü"/>
            </a:pPr>
            <a:r>
              <a:rPr lang="sk-SK" sz="2800" b="1" dirty="0"/>
              <a:t> vznikla prvá počítačová hra</a:t>
            </a:r>
            <a:r>
              <a:rPr lang="sk-SK" sz="2800" dirty="0"/>
              <a:t> </a:t>
            </a:r>
            <a:r>
              <a:rPr lang="sk-SK" sz="2800" dirty="0">
                <a:solidFill>
                  <a:srgbClr val="FF0000"/>
                </a:solidFill>
                <a:hlinkClick r:id="rId4" action="ppaction://hlinksldjump"/>
              </a:rPr>
              <a:t>SpaceWar.</a:t>
            </a:r>
            <a:r>
              <a:rPr lang="sk-SK" sz="2800" dirty="0"/>
              <a:t> </a:t>
            </a:r>
            <a:endParaRPr lang="sk-SK" sz="2800" b="1" dirty="0"/>
          </a:p>
          <a:p>
            <a:pPr algn="just">
              <a:buFont typeface="Wingdings" pitchFamily="2" charset="2"/>
              <a:buChar char="ü"/>
            </a:pPr>
            <a:endParaRPr lang="sk-SK" sz="2800" b="1" dirty="0"/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hlinkClick r:id="rId2" action="ppaction://hlinksldjump"/>
            <a:extLst>
              <a:ext uri="{FF2B5EF4-FFF2-40B4-BE49-F238E27FC236}">
                <a16:creationId xmlns="" xmlns:a16="http://schemas.microsoft.com/office/drawing/2014/main" id="{E00BC6EE-0B9C-4339-8E82-F84230970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25" y="0"/>
            <a:ext cx="528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9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F39295C-FAB1-4615-98EE-CD37792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48680"/>
            <a:ext cx="8712967" cy="61206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sk-SK" sz="2800" b="1" dirty="0"/>
              <a:t>Informatika</a:t>
            </a:r>
            <a:r>
              <a:rPr lang="sk-SK" sz="2800" dirty="0"/>
              <a:t> je </a:t>
            </a:r>
            <a:r>
              <a:rPr lang="sk-SK" sz="2800" dirty="0">
                <a:hlinkClick r:id="rId2" tooltip="Veda"/>
              </a:rPr>
              <a:t>veda</a:t>
            </a:r>
            <a:r>
              <a:rPr lang="sk-SK" sz="2800" dirty="0"/>
              <a:t> o </a:t>
            </a:r>
            <a:r>
              <a:rPr lang="sk-SK" sz="2800" dirty="0">
                <a:hlinkClick r:id="rId3" tooltip="Informácia"/>
              </a:rPr>
              <a:t>informácii</a:t>
            </a:r>
            <a:r>
              <a:rPr lang="sk-SK" sz="2800" dirty="0"/>
              <a:t> a jej automatickom spracovaní (je to veda o algoritmickom riešení problémov).</a:t>
            </a:r>
          </a:p>
          <a:p>
            <a:pPr marL="0" indent="0" algn="just">
              <a:buNone/>
            </a:pPr>
            <a:r>
              <a:rPr lang="sk-SK" sz="2800" dirty="0"/>
              <a:t>Súčasť </a:t>
            </a:r>
            <a:r>
              <a:rPr lang="sk-SK" sz="2800" dirty="0">
                <a:hlinkClick r:id="rId4" tooltip="Veda o počítačoch"/>
              </a:rPr>
              <a:t>vedy o počítačoch</a:t>
            </a:r>
            <a:r>
              <a:rPr lang="sk-SK" sz="2800" dirty="0"/>
              <a:t> a </a:t>
            </a:r>
            <a:r>
              <a:rPr lang="sk-SK" sz="2800" dirty="0">
                <a:hlinkClick r:id="rId5" tooltip="Informačné technológie"/>
              </a:rPr>
              <a:t>informačných technológiách</a:t>
            </a:r>
            <a:r>
              <a:rPr lang="sk-SK" sz="2800" dirty="0"/>
              <a:t>. Jej súčasné využitie je úzko späté s rozvojom výpočtovej techniky. </a:t>
            </a:r>
          </a:p>
          <a:p>
            <a:pPr marL="0" indent="0" algn="just">
              <a:buNone/>
            </a:pPr>
            <a:r>
              <a:rPr lang="sk-SK" sz="2800" b="1" dirty="0"/>
              <a:t>Hlavný predmet štúdia:</a:t>
            </a:r>
          </a:p>
          <a:p>
            <a:pPr marL="712788" indent="814388" algn="just">
              <a:tabLst>
                <a:tab pos="803275" algn="l"/>
              </a:tabLst>
            </a:pPr>
            <a:r>
              <a:rPr lang="sk-SK" sz="2800" dirty="0"/>
              <a:t> </a:t>
            </a:r>
            <a:r>
              <a:rPr lang="sk-SK" sz="3000" b="1" dirty="0"/>
              <a:t>štruktúra, </a:t>
            </a:r>
          </a:p>
          <a:p>
            <a:pPr marL="712788" indent="814388" algn="just">
              <a:tabLst>
                <a:tab pos="803275" algn="l"/>
              </a:tabLst>
            </a:pPr>
            <a:r>
              <a:rPr lang="sk-SK" sz="3000" b="1" dirty="0"/>
              <a:t>vytváranie, </a:t>
            </a:r>
          </a:p>
          <a:p>
            <a:pPr marL="712788" indent="814388" algn="just">
              <a:tabLst>
                <a:tab pos="803275" algn="l"/>
              </a:tabLst>
            </a:pPr>
            <a:r>
              <a:rPr lang="sk-SK" sz="3000" b="1" dirty="0"/>
              <a:t>manažment, </a:t>
            </a:r>
          </a:p>
          <a:p>
            <a:pPr marL="712788" indent="814388" algn="just">
              <a:tabLst>
                <a:tab pos="803275" algn="l"/>
              </a:tabLst>
            </a:pPr>
            <a:r>
              <a:rPr lang="sk-SK" sz="3000" b="1" dirty="0"/>
              <a:t>uchovanie, </a:t>
            </a:r>
          </a:p>
          <a:p>
            <a:pPr marL="712788" indent="814388" algn="just">
              <a:tabLst>
                <a:tab pos="803275" algn="l"/>
              </a:tabLst>
            </a:pPr>
            <a:r>
              <a:rPr lang="sk-SK" sz="3000" b="1" dirty="0"/>
              <a:t>získavanie, </a:t>
            </a:r>
          </a:p>
          <a:p>
            <a:pPr marL="712788" indent="814388" algn="just">
              <a:tabLst>
                <a:tab pos="803275" algn="l"/>
              </a:tabLst>
            </a:pPr>
            <a:r>
              <a:rPr lang="sk-SK" sz="3000" b="1" dirty="0"/>
              <a:t>rozširovanie a prenos informácií.</a:t>
            </a:r>
          </a:p>
        </p:txBody>
      </p:sp>
    </p:spTree>
    <p:extLst>
      <p:ext uri="{BB962C8B-B14F-4D97-AF65-F5344CB8AC3E}">
        <p14:creationId xmlns:p14="http://schemas.microsoft.com/office/powerpoint/2010/main" val="3479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columbia.edu/cu/computinghistory/650-2.jpg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0291" y="404951"/>
            <a:ext cx="7613709" cy="4503405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971600" y="5589240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800" b="1" dirty="0"/>
              <a:t>                    IBM 650</a:t>
            </a:r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hlinkClick r:id="rId2" action="ppaction://hlinksldjump"/>
            <a:extLst>
              <a:ext uri="{FF2B5EF4-FFF2-40B4-BE49-F238E27FC236}">
                <a16:creationId xmlns="" xmlns:a16="http://schemas.microsoft.com/office/drawing/2014/main" id="{494BEBD8-2B0A-4B8B-94BD-DB5B65CE9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6475"/>
            <a:ext cx="6705050" cy="67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400" b="1" dirty="0"/>
              <a:t>Počítače 3. generácie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3" y="1412776"/>
            <a:ext cx="8964488" cy="449844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800" b="1" dirty="0"/>
              <a:t>1960 - 1970</a:t>
            </a:r>
          </a:p>
          <a:p>
            <a:pPr>
              <a:buFont typeface="Wingdings" pitchFamily="2" charset="2"/>
              <a:buChar char="q"/>
            </a:pPr>
            <a:r>
              <a:rPr lang="sk-SK" sz="2800" b="1" dirty="0"/>
              <a:t>Objavujú sa integrované obvody s veľkým množstvom tranzistorov </a:t>
            </a:r>
          </a:p>
          <a:p>
            <a:pPr>
              <a:buFont typeface="Wingdings" pitchFamily="2" charset="2"/>
              <a:buChar char="q"/>
            </a:pPr>
            <a:r>
              <a:rPr lang="sk-SK" sz="2800" b="1" dirty="0"/>
              <a:t>Zvyšuje sa stupeň inteligencie</a:t>
            </a:r>
          </a:p>
          <a:p>
            <a:pPr>
              <a:buFont typeface="Wingdings" pitchFamily="2" charset="2"/>
              <a:buChar char="q"/>
            </a:pPr>
            <a:r>
              <a:rPr lang="sk-SK" sz="2800" b="1" dirty="0"/>
              <a:t>Majú už stavebnicovú konštrukciu </a:t>
            </a:r>
          </a:p>
          <a:p>
            <a:pPr>
              <a:buFont typeface="Wingdings" pitchFamily="2" charset="2"/>
              <a:buChar char="q"/>
            </a:pPr>
            <a:endParaRPr lang="sk-SK" dirty="0"/>
          </a:p>
        </p:txBody>
      </p:sp>
      <p:pic>
        <p:nvPicPr>
          <p:cNvPr id="4" name="Picture 2" descr="http://upload.wikimedia.org/wikipedia/commons/f/fc/Ch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5283" y="5148409"/>
            <a:ext cx="2628521" cy="170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b="1" dirty="0"/>
              <a:t>Počítače 4. generácie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7" cy="504056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3200" b="1" dirty="0"/>
              <a:t>1970 - 1990</a:t>
            </a:r>
          </a:p>
          <a:p>
            <a:pPr algn="just">
              <a:buFont typeface="Arial" pitchFamily="34" charset="0"/>
              <a:buChar char="•"/>
            </a:pPr>
            <a:r>
              <a:rPr lang="sk-SK" sz="3200" b="1" dirty="0"/>
              <a:t>Dochádza k </a:t>
            </a:r>
            <a:r>
              <a:rPr lang="sk-SK" sz="3200" b="1" dirty="0" err="1"/>
              <a:t>miniturizácii</a:t>
            </a:r>
            <a:r>
              <a:rPr lang="sk-SK" sz="3200" b="1" dirty="0"/>
              <a:t> počítačov, malé rozmery, veľká rýchlosť </a:t>
            </a:r>
          </a:p>
          <a:p>
            <a:pPr algn="just">
              <a:buFont typeface="Arial" pitchFamily="34" charset="0"/>
              <a:buChar char="•"/>
            </a:pPr>
            <a:r>
              <a:rPr lang="sk-SK" sz="3200" b="1" dirty="0"/>
              <a:t>Objavuje sa postupne mikroprocesor, modem, </a:t>
            </a:r>
            <a:r>
              <a:rPr lang="sk-SK" sz="3200" b="1" dirty="0" err="1"/>
              <a:t>hard</a:t>
            </a:r>
            <a:r>
              <a:rPr lang="sk-SK" sz="3200" b="1" dirty="0"/>
              <a:t> disk ,...</a:t>
            </a:r>
          </a:p>
          <a:p>
            <a:pPr algn="just">
              <a:buFont typeface="Arial" pitchFamily="34" charset="0"/>
              <a:buChar char="•"/>
            </a:pPr>
            <a:r>
              <a:rPr lang="sk-SK" sz="3200" b="1" dirty="0"/>
              <a:t>Rozširujú sa programové aplikácie a operačné systémy </a:t>
            </a:r>
          </a:p>
          <a:p>
            <a:pPr algn="just">
              <a:buFont typeface="Arial" pitchFamily="34" charset="0"/>
              <a:buChar char="•"/>
            </a:pPr>
            <a:r>
              <a:rPr lang="sk-SK" sz="3200" b="1" dirty="0"/>
              <a:t>Vznikajú veľké firmy – Microsoft, Apple, Hewlett Packard </a:t>
            </a:r>
          </a:p>
        </p:txBody>
      </p:sp>
      <p:pic>
        <p:nvPicPr>
          <p:cNvPr id="11266" name="Picture 2" descr="http://upload.wikimedia.org/wikipedia/commons/thumb/5/52/Intel_4004.jpg/220px-Intel_400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1324" y="188640"/>
            <a:ext cx="1482675" cy="142876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letemsvetemapplem.eu/wp-content/uploads/2012/07/Macintosh-IIf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814" y="188640"/>
            <a:ext cx="5773317" cy="496855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Obdĺžnik 2"/>
          <p:cNvSpPr/>
          <p:nvPr/>
        </p:nvSpPr>
        <p:spPr>
          <a:xfrm>
            <a:off x="1187624" y="5330532"/>
            <a:ext cx="8604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400" b="1" dirty="0"/>
              <a:t>Počítač firmy Apple z roku 1984</a:t>
            </a:r>
          </a:p>
          <a:p>
            <a:pPr algn="ctr"/>
            <a:r>
              <a:rPr lang="sk-SK" sz="4400" dirty="0"/>
              <a:t> </a:t>
            </a:r>
          </a:p>
          <a:p>
            <a:pPr algn="ctr"/>
            <a:r>
              <a:rPr lang="sk-SK" dirty="0"/>
              <a:t>http://www.letemsvetemapplem.eu/wp-content/uploads/2012/07/Macintosh-IIfx.jpg</a:t>
            </a:r>
          </a:p>
        </p:txBody>
      </p: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b="1" dirty="0"/>
              <a:t>Počítače 5. generácie</a:t>
            </a:r>
            <a:r>
              <a:rPr lang="sk-SK" sz="4400" dirty="0"/>
              <a:t/>
            </a:r>
            <a:br>
              <a:rPr lang="sk-SK" sz="4400" dirty="0"/>
            </a:b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575" y="1637815"/>
            <a:ext cx="880891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				 </a:t>
            </a:r>
            <a:r>
              <a:rPr lang="sk-SK" sz="3900" b="1" dirty="0"/>
              <a:t>1990 - x</a:t>
            </a:r>
          </a:p>
          <a:p>
            <a:pPr>
              <a:buFont typeface="Wingdings" pitchFamily="2" charset="2"/>
              <a:buChar char="Ø"/>
            </a:pPr>
            <a:r>
              <a:rPr lang="sk-SK" sz="3900" b="1" dirty="0"/>
              <a:t>Niekde sú opisované ako stroje s umelou inteligenciou</a:t>
            </a:r>
          </a:p>
          <a:p>
            <a:endParaRPr lang="sk-SK" dirty="0"/>
          </a:p>
        </p:txBody>
      </p:sp>
      <p:sp>
        <p:nvSpPr>
          <p:cNvPr id="8194" name="AutoShape 2" descr="data:image/png;base64,iVBORw0KGgoAAAANSUhEUgAAAU8AAACWCAMAAABpVfqTAAAAh1BMVEX///8AAAAlJSUjIyMgICAbGxv39/cYGBgaGhr6+vr09PQSEhINDQ0WFha+vr4nJyfl5eWcnJyioqLe3t6oqKjNzc3Hx8fs7OzW1taNjY1fX1/o6OhWVlawsLC2traTk5M7OzswMDBDQ0Nra2uFhYV5eXlGRkZ0dHROTk41NTV2dnZiYmKHh4cib79XAAAZn0lEQVR4nO1d52KjuhKODC4U07vpxcY27/98V6KKjmwnu3tPvh/nJBvqMH1Go6+vX/ziF7/4xS9+8Z8Fw6qGoAVFmmWprfiGyv7pJ/pnwVpadt2DIaKnrB/+9LP9a2AMO0S0SwLPsC4N+Q4XS5Afd/iHXLn80ef7p8D6DiRl5qkzbHiwFBeAq8f87GP9o9ATAJ7eGvsdhCcA9v+NMmW+iTcYjQaOsO3irEID+x/k0YNkGb4nF1ni5JF45FrLcN5H+TMrPmd1GQXwgUlwgk8D4SN3/gGwku7LmRPzJe34KHZuaSBrni8IRgnf9zRI5ec1QgfESeC/SVaf5z3ScxRwe+uePwFT1wrnXvGh6KSKoEuHRblCTqKWusgg3zTrxbtKMdBeedirSMLRPwvW8tK8IiSVp5ohkZ6uZZBZXfkFmioge9GrLMDf6DsdLC+7VrIdJbIhvazoWT24Aj4RiGSfcYH+6g3hp/jL7DxrBDkNeB6SM7eFD3xtVnhAp2e7qbgA5x1DLUdvnPxhmEIBIxHuzIGTK+sfdD/0FIBU3XSoBYL37pUU+G9/jFsZPcih20OfeJAH3xAUCw5wjfXDrJcMEQ4GdJqefYJo22f8LEzveQIcTZ/B+SZ8l4m8FCBcE/sLIPaSRhCezU9qaQJedTJehRWEgN9TNAdC+3VDsAWHAISLdzhwygdus685gq1jjZ+UeT2NIGPuIDGv8juSsZGpWRskC6/nfsQhl2uVkdf0fC4f/jkYGQ3OFCJmLBO6l0O4YCNFJRf4c3/TwvceoobqlP/z22B4g95+H3p6AidqR51BGLytsyUANh/rg2Ta3LFg4aOa24nC3Mv/iS0995tPfRWWHYEjtdvtwb74hL7OgLv9YDMWJ/3aWzZ7iuAEBAJ0R66egeXx3zdySzCVEIn5jubB8zOiADV/QnJ8NmV0JTDnpUlXMjMVows9MXqeiU4nAgMdQWiAdrsjCJVPuUYyqdIPJkLKJJ052LgTPmeI+LNXaPouBlWLHdjvStbMPuiXnQCJvCPIYKizpTntqRNHkBHTF3cARNJLbMHBi0s5h1oz9j4ZASFLShOeYw8dguA6fSCzJ/UfWWSPirYGmjy/xcRbKc8jOae44+3DIcP9Fa/ZGdAvnInbZZn0cXSky8OKmiekVw4hiEkvsgzGv4LzrmRNUQP2Zy+uv+TkHbgeAQ9zF7gThzepjy5XZW6rpI4JRurlHUhFzZrnMicxaV3fgFs++pw1mYXRk3h15qHYkPh5kKhUoXurkhMw74uRAhr0UmtS/LnKmRmfdXDrR9/u0Ddw8OjSmuGgOtghgIfOEMpHalN3UMN/Jv3IKvfSoJeCXksOQ+gtriAD9mt5HAu36NaMeSemJ1N+GKWfCYHffDbKJYCagVLQd+de8tENQTF/EiGgL6+Wzgl5LuOKKfI5/jTvhBd9lJ5w0U+EwIck5vMRBBccd6VFB1nvYbW7R6xPWFO1DF9TgvSROE4OEYZhnrvPnAOFHwIezIY3s/Awt9CcKxoROg5edXyC6ImxJHhX4FklqgSdBrQ8eKQLYBUQbgo6WNXwgsy9041jfHWTrLCDQFE0TVHkoAD7UxzuOFGk726qGSQVJxOTcWYuMZ8QxTZG7SY4AxeOf88FbQUduu4TioNSkMK2lyh6UAX5UdeL6TgpFN+SpjgF+fICeg+e54MEeX3X1N/qnNwxWoUzEmPwGy+GIIDaW0U+B34i/PV1LxEKeulsQrWZTEpRAd3bSwym/8pIQkUYiDAJfGtR4O61GUVBCLwaczHkhAa8o2yhKR6y23MxYfzYcKUKQUs0xJ+Y0T2sp5W1GTnoBJ3n07mQuNR1HrzJMegJqOTbedW2esxt31pXOaUlQsHHBWAxvCnYkM43YU2jBtgr63MOgrq14inloI2l0OfFTpPWY3gwmRFvBZ0Gd2X+derWKfkM75NXP7O6/DyVhXeOQGLd1i/JBjEnKzzOwFluZdBy7BdxzkRuNJ4BwBrCMoD/Vrmjy6cnYJxAaCz67gjcxVLis2EMAQk27ekBVJWo8A7cQCcwqLUvj1T0ZSItZqUAPBb8Ug+npzxryRUQrRUKD8oRXDFRkyv108Bep6c39MpZWWwFPVvhL7+7uBVxe8iTNPxPbJMW3m8VPUvfzplUUXoCwvmCEZ7lY+dDVoEH7hJF0Xfjev4BMpMYDcqMzbL2UkHPR7VugKMqix4qqxx2qJXVxUsoStzRR2r/fKHwzgLeaAUe/nSaOsiU+fOML2T3OEKZT1qYUB/eg0lOPxgFotagP9nCgvdKfa75xwxq2KqdSMaLwal23beVMEIbFd6vdeH9XkSAeqHCGUBTVEYiiF4wjJ3rbvO4/SSPJn1LEy5k1XRU/eWcQMAaSy+6l8ZljnNkKtjew1QB8Yp1rUwBVFlqndlEMfrWll4lKqi68B6XhXf/hQAcUvBaZRp36FcHzDfGaSCcuHzU//bSouGx0rpiyUfhNY9DCv2I7HY6dVcRl/dNCRu5OsqtnU3Ims7GLjbGyCIo4oiYudKwJZNsLaG3gCr8XtskvXqg+aTDIR3nDEYVOAEsF94suYx7+ArIkiZzfm6CfVxtEz1RGpff7+iSNU9AlDeGenpGlbXiM7j3uxhk0jReVD2kXbueAlhs5rLEYW9WMPLU5fXKman7MMy1A1kTlnrKve7jMhU5V1P04EyLYuke7cTbxs4jqziXxDxxlD36sgpZSFaaIvRF+EpZWWt1xLTPv+yEug1WOHQzoNQ0yqMuJS3nvxgjoUtiUrRIb4xNL3JTeOcf8hT734gkPm9cT+ScyCU9VxSOD/BikDMV9yifSiVCK1X90OS7l+pQVl33paDQlhbOXQ0NGd8tC++owQZllqfyLQwJg1bPWXo8Yvnw1nqVxsKoVUyXmAWQf6QhLmvCtaim56wEq3JUshklUiHqljFKb3X5Vaw6DqUBnVaG1p1KMwQEr5J0Wt4rBV8A66kgtRUley7Nod4/spBIqLVPWziedj8l5dqwWXRuIgr0PgvuDqvFVRx6BrnfXNabEnhju/Yywal8TMTmTOm4BVtS9FajYxe+XAqe73euMK2RrJBPHCPJFTGhoyPaOhKz2qCy13kO1W+VezoIQ82p481w8/PawLdbgb8hdR9uWpchbCjdWiEI3m64eKKMkdSQc2znrOCOiEnBQPtahV4P0FlUFMFO6FBWC6vI6QRirf+I4pQ52Fy0YJCkU1isGV029tzY9IbKA5Q4+U2KCoiGfEvPnmvIClnVR3wGXLfg1sPpLoNxdGFlXN0TMpE6DqYqXZvb9zWUXrSaWPMAv2a6NcDabclnMvJKAWH9CqC21SWwZJwl5zw40vSxzABhH7di5kav28PwWchLVxMK+j6Y8PWtqfzYljUYJfbl2VAqQPlZdmB7R4O1LRBjtAg4xhtVtBRgqDxfRtWSauUFD8J0lAGqyjtRzcouzqBmAE15FdRfZ6LAKe/7trFMLdT3EmuL5JD0sClbi6uGA9n+5TUSEkZOvhw98BQBf9xDqsVjWiI4PV3LdikUPamyd9RcBQkhmShJFxvpea31kVrHmg+iDqHnZtWIen/Bg2zBYgMBo+fTvvKA5yApd45szCeua9zV6tdKWv06e0fznL0Q1AsTHlOwRk/GlFRL98DdV1C5WA75M/B840lU32ZJHExJg4HY1TZIlWnNnvx5T6OCBRJkJxAWs5JW9wFK5YWc5VbQaRgHLfIBO+HfBJNvejAtQQsyJ296/LlTeI9j1NXgiDS9j460CL3RXZ4Enn7ZQFhCfmONNESdnArBKmcTBj2QkiICfXQzTV//IAxIDLd+RRqyaJarCV+l6U8rFSSEeGxB7L6NZlVfztx75XWI7i3QfMOSWBV0PcNWaZFiUKgGmjmAKB4+FJIi1DageiHqqriXc27M6Y/GmKoueHL2jM48jSi5o/dHDoRbbxJHlYtZAkUoTZqev21QZwo3+qes+Yis5RVu1RVyim+Bb+GKo8ATRRlSnZj6lHQtgxGwmPmfX4tuWp79rMZE8NE1fyaPLIV4PJKnew3bFTLc3YmOZ45vvM/NmXK78nmkICpZlNtVgr7blqaXxjYEWV5Tl5N7pXvimzKx/J3pBeomtIfWMLt4sLxEBGI6q/rfAou4ULGzW+LUSJJHWqAJHIaumgemZ9sJWlONNkuknHdiU4/bPI2IHwVhiZeEfFVGuGlznSFaP/flgCSdDDUlLwHA8f/A3BnmjJGTYD0DW6VrGD/mq8TyHjwJ/LUU56qDHrjghHwK7movFjv3/UjAB9x8N6CeLrls3wUHZ0+SQmME46iL3Vj08z4h0ll6QxjGkl0ecHuaR57JiowKg8AWdTIskV9/gN16CfuT8HByEiX/MqA/QWPRw2C6Aj4Lpurs8BIa0ZID+9DboHivwzrF6nqpgyeC4uco2lOeRFVGNuP4picErYKRCadFJE/Vrla/8yAOrK8tfeDWSLjFDTxg5D9H0XuPntvX21gP/lhrzXu9djAkCVMOhsOBM73b88DVSi0z4WQdjMAJqX2UF7Xpe47cj/um5nT9taFK5CgwYibOVnN00JqokoNeffOvxmZ1cfCTI1K7kDPdeSlXE/xTI+a/gHB40HnjTYU6Lv5eYEEjCFEQv+WeUMfXfYlULOPU2NbbdxASJOUweti52oIY4p+6dEilr3REPGZ7LiSdlz7hU6vMunXv4HxAmdnVgqmptAmPYz7Qt/aG9RDG7Yyqo9QZXJ1FaXiCEdSxybMIciE6n0/nFJRPLeGxB57Sc221tuDUpUoOCiqjDthFX3s3K6XRXAaoc2lb/VKXvDNtTE7o6o9igIBkcfHB5abuaITbL7EI3LaXWlBYqBQjanBN4T2uGmwG0RSzWAHCOhrqPrylfozxwGKE0ffaky2dmKqLHPhPKVa3e9BagXQVjCHUoKIGJKbYJoLisH8QP68Om1ECJ2yUwGOqjlrfbpKco2BYmCzFLsAeq9vgU9KOGaPmqR7TnWASZK2yVgyJic/8CAYMGc/QUy3O9SgBHm92Mub1gzBJz1EAJhIFdAijte9fb0wA7CPvHrShgz4RIqld4f1e9O9tDJ5lslvl4OfNKIG2e9nUfV9nv+Z9nUn+HDFS8cLKyGRgNHXytXXTwNiz00HD7IIVxE3hPRz3PB8GLsiE/VTT/bBsrGe76ra3+3xTRzhBz+H9hZfm94l9rTE3m4EYnbeMvVUKgF+4ZS40t4WMrgvvJ6ctvLNCkGaFUpVUor51HT1aw5pYWtSncRLNPp05JueQeMZr/YVqX6ieH1KfbPegmBZrR4nw3Jnjj9SOgsF1YXR8F7RnoTVGaY8gUp+3L4EI6obbvJFLacB389lr8zog59Dn1l5t3SpC/LeceBjBNLq8EqaDgpqWewrVP1A1Ke5nI+3eK/pCzx4IuDZry8Yc6GaGjMzMksAKEXbgcJjfjC+5BWzvQ8Qfio1aa9R5HIdrWeKs6nKiSO05fsAWhwE58plsGePdm/VIItaHOHbSl71xVXZEnj/fpzrV35ibUeBO1kRh8BUw7St1xawI1DVOcUefuKaghOsXfUSQqZBdsvf8VH+IMTqbdHTSZ9Abt+R+ZrpH+26IXIwqBA6kZl3l5PjeOycTZ7UYd7o0SWbo+ffrH0PmRnhzwO6LELHk3W32k1qesaWeX6G2KzwIgiRCP0EaUPRxQMohD1rjP/bdY8YLG0E/FwP3W5649J+Z2W5jhlNeKCtIfpCmsjBXcW9xMFUXHPc0tRPLRt/QzbTHxNs2GK5OwoHHz5JNNyuMo3HVJh+fTM6eHylYCphU6SsJP7Qk/5ZH12caKJ6gW5aqSpKkqqqlG4Im25l7R7kGuhRtGhS+LpXeEIe9ZvxMXNxN7PzKFAzRiQ5WTcqnXJmxi76mPVnJMgRPttObk8f3iKJgXMGfKUqMYjdB+2Tpr20toWJFUmabF8uqOto75JmHkUjTNHwUKorC2H3eUlvWfKMuErf5uc6vfNZe4UHoGKrVg2MdWBv4VtBRf8i07b0NT53zpMvBITe3Ts6eo9hJMvjQmucJJTwPzWa5OXF5xP25NsdhBBPPBCSfmIfWmPc2f9yyovnVBUz6acRIo8C6lJZLJ+j72f6Q4anjdDm0i0rmRvWTJLYmWBd2ScLLHTsKZ1c2bG1f8I3PNZ8fzkCCJjpqGK9xtBEl0y5iYhoW7b7npS+2SLNDQT/Xgh4vdWT0vHmn746bhnwL671PnrZvkRmqg+WhLrh+C/U8evT8ij/gtDX0bH7Pql/LRfkWHjLVBMWrg36Eiyyr3TtBX0l96U19RSywF4KkfFZ/OF8zj5CSGA462n/M2VDGN3t+hfGJiZIVK7SqI8TJe8bkmzl1hG5hBW6030duIEnZmWi9tq4gB6TjdtV7oJ4l6KWJyWzPEgEOui2C3Fu50KB939m97zVUPNZ6lpV5qq1ygE83qVz46ZGlzaoDGKOvd3yOoGrJHsa3Zx5Emf/mzPTedYPdSieVEPZ+NT+wGdSzbxJKdm28Mqm3AinvKYYOqn1qVh3sbFJyXLwbBfj9ngPizfsgLWtYGRAXOv2yQQ5kbe37BlTBSpvNKL3N1rsOQYjfDGEgQWiFa5XZRKxJKC66HQP+hKawXF/Z8mkTWO3Mz9bbRxZdfnsEotWnZ44be5QH6oKGyrXq6cZmygV1AtHU8qIFsH7CgzMNzzw/tzSAvQFfnMl++eOUvP02QftmO+g5RWYvTVcu9Op8O1Op5/fSPLd1lECNi+aisQ7Qr9rfXluHQgaPv0/w/2HK4bTfFfkyWmlzf2qfB118jOwN15/Ck+86GohIclHykpgw2r29s/SMBIw90XDtTmYNlNlS+TbojTdeATlMnYz7eGMDaiSqioI6dFP3FTGvMpGwmlpVJN3zXEKqbt+CGu0G+Q5nJoFsgPCtxgaxZ7aNntPO4Ek6u3Ksyn03KmIS7mKCNgJGTE0R8zQZ1MmVMoMmMmvWsTPzt9KxZQGpo4vTa55PMFKj2CkI7lWzDAfuhFvC6Ley75ZCY3A+7xl18B1vetmUv7mtVQPiG6ESStt1ZueAO0yIXdvv6IITdTyXRXg+3zRbs4Ma7MsOMHLbRYps3p5Ym+eZmjfgvuzBDQYpqrj/9MXXupUVHns0GQjt75YQOjioM6TMiB7B9TvlHMFb4kF1e+O1mi+P/1sCcjqxr6rjBj9FLpKquBzq9qR5EBakmzhadWiPZl18/750y62nOoF7aTng/toWI+Yg8FF5AM61mEN/PxfR6ndKFM8u8fI91BFehvbjWRffAn2l6uuTNI6paHToK0yKJB6vRTOoiCR6X5KfxZRYThKIrtyGUTwDWNlxftbFt0BbW27wCEkud/Cge5eRe8kBGFTQzQLRsOy2Eakw9SX2RDz8sGtaosmc1DegrEU3G8tEHdBwJOBoKhlNU0xnmrqWxfQObdPKh4lc6dY74W4JF2jQ6YWi3DdBWM24GeR7YZp+guZ+yiTjBBCHJqbu2U69EonL6+XvITh+sXey/bomm5Z+Aub6lij2S401qpZQAPBu4emrGpi5WIIfnuhTORyUF90MH0KgQQblSZYgYr0M1NbZqh9Dvr5ei381zjV1pdpDncqTNNAEQbdU9WKaJqrCG4LgKUGauHFdvDyd+P2RU8ypsbXl5IVtkOxj17T088ukN7QZ22+l5BjTEpQ0ybElRhjE2ElSWfN11WTYMoE0mH0sKfHQVi1htmnpx/Bc3cTF+siOul9of5ayQQRBkswRI8I7Vb2rbiBYqqTqgpzUbUzbhB3rTjzPbYvw7Tjwa0El++GN3JagOyMWDrVtG/dcmu7Eyaaln4O66hGRbmf0FlgPX+HnoFnRyYadA/VuqM31B/2jyUdZSbexhGuV3gdUuZ7mCU0d3Foe8rypaeknoS/vpaZ/bmOwF7FbHEwtdYL+8/7RJNTTfUF9vxSSfxTKQsMrmpe3pWnpR3Fw5pUowbzW7wI7N7Gh2+iI45M/L+gYpjdDQMj/gudMQDjxr82oVOi6Rz+W8dgKMwHPqSAkI9479xugjycIMd61bVpyPr/V8Qdg5WA0mvUwOXD+5xENBB7b/4S0M+QHoT4ASLH2WlZ+p872SSgg7H45aHnTGYKNYfkrcRBuPIgzxRcErbjG37WnPTHMTuCtB9fs7NyNBPibcTGUIstS+YXNqr4P18oBkeSorPui5sT0LzCU/wgYy/f6Xq8CXXrWq7bfQMOnfrZb5t+G4I6zShIASWWC9jzv+n8w3/Gvge0G0Lc2nTFue3FfcebCJK9fjMHssPRSabwZ4UaXs6t+ifkCeisJ96iPGCALRFMilfyKOTlwcvJ83frKg2tMsPnAL1p0iwHLYRc0hbZGSDzpq1ibwfaLKVTLjLhTPThkf3LrpRerM+1+MQUD0pIWm2kXfLceLvyVd1KwupJEFD6EpWtANf/QjI9/E4wkyNW4C4D6j8/ttIs226H8qRkffxKGR7qi/nCx/CC5HuvS8NMWOm8e4FNWANFmOP83YHU5uxWasTL/gZEswQsyN6qnW4huJtdbxyo4PVsS3nq7df3HwOpa6oRh/rwVsuYLgmHoEIYg+J5sZ0kzQALQYX4rFF/v7Y7BYORsE0jBf5Q9cTCmavio4+vpuleIPM9d95lkRYDmhuiqOTNBoh7A9rx1C3PRSpkP7en7H8Sjb4m+dGSo/nvG6HOohl7ISJ0eJC0epu5+QQq/tlL3yoUC6W8e5D2wWJbpR9a5/N+DMYLEdZOAeEu/X/ziF7/4xX8I/wMn5aujfV3aB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data:image/png;base64,iVBORw0KGgoAAAANSUhEUgAAAU8AAACWCAMAAABpVfqTAAAAh1BMVEX///8AAAAlJSUjIyMgICAbGxv39/cYGBgaGhr6+vr09PQSEhINDQ0WFha+vr4nJyfl5eWcnJyioqLe3t6oqKjNzc3Hx8fs7OzW1taNjY1fX1/o6OhWVlawsLC2traTk5M7OzswMDBDQ0Nra2uFhYV5eXlGRkZ0dHROTk41NTV2dnZiYmKHh4cib79XAAAZn0lEQVR4nO1d52KjuhKODC4U07vpxcY27/98V6KKjmwnu3tPvh/nJBvqMH1Go6+vX/ziF7/4xS9+8Z8Fw6qGoAVFmmWprfiGyv7pJ/pnwVpadt2DIaKnrB/+9LP9a2AMO0S0SwLPsC4N+Q4XS5Afd/iHXLn80ef7p8D6DiRl5qkzbHiwFBeAq8f87GP9o9ATAJ7eGvsdhCcA9v+NMmW+iTcYjQaOsO3irEID+x/k0YNkGb4nF1ni5JF45FrLcN5H+TMrPmd1GQXwgUlwgk8D4SN3/gGwku7LmRPzJe34KHZuaSBrni8IRgnf9zRI5ec1QgfESeC/SVaf5z3ScxRwe+uePwFT1wrnXvGh6KSKoEuHRblCTqKWusgg3zTrxbtKMdBeedirSMLRPwvW8tK8IiSVp5ohkZ6uZZBZXfkFmioge9GrLMDf6DsdLC+7VrIdJbIhvazoWT24Aj4RiGSfcYH+6g3hp/jL7DxrBDkNeB6SM7eFD3xtVnhAp2e7qbgA5x1DLUdvnPxhmEIBIxHuzIGTK+sfdD/0FIBU3XSoBYL37pUU+G9/jFsZPcih20OfeJAH3xAUCw5wjfXDrJcMEQ4GdJqefYJo22f8LEzveQIcTZ/B+SZ8l4m8FCBcE/sLIPaSRhCezU9qaQJedTJehRWEgN9TNAdC+3VDsAWHAISLdzhwygdus685gq1jjZ+UeT2NIGPuIDGv8juSsZGpWRskC6/nfsQhl2uVkdf0fC4f/jkYGQ3OFCJmLBO6l0O4YCNFJRf4c3/TwvceoobqlP/z22B4g95+H3p6AidqR51BGLytsyUANh/rg2Ta3LFg4aOa24nC3Mv/iS0995tPfRWWHYEjtdvtwb74hL7OgLv9YDMWJ/3aWzZ7iuAEBAJ0R66egeXx3zdySzCVEIn5jubB8zOiADV/QnJ8NmV0JTDnpUlXMjMVows9MXqeiU4nAgMdQWiAdrsjCJVPuUYyqdIPJkLKJJ052LgTPmeI+LNXaPouBlWLHdjvStbMPuiXnQCJvCPIYKizpTntqRNHkBHTF3cARNJLbMHBi0s5h1oz9j4ZASFLShOeYw8dguA6fSCzJ/UfWWSPirYGmjy/xcRbKc8jOae44+3DIcP9Fa/ZGdAvnInbZZn0cXSky8OKmiekVw4hiEkvsgzGv4LzrmRNUQP2Zy+uv+TkHbgeAQ9zF7gThzepjy5XZW6rpI4JRurlHUhFzZrnMicxaV3fgFs++pw1mYXRk3h15qHYkPh5kKhUoXurkhMw74uRAhr0UmtS/LnKmRmfdXDrR9/u0Ddw8OjSmuGgOtghgIfOEMpHalN3UMN/Jv3IKvfSoJeCXksOQ+gtriAD9mt5HAu36NaMeSemJ1N+GKWfCYHffDbKJYCagVLQd+de8tENQTF/EiGgL6+Wzgl5LuOKKfI5/jTvhBd9lJ5w0U+EwIck5vMRBBccd6VFB1nvYbW7R6xPWFO1DF9TgvSROE4OEYZhnrvPnAOFHwIezIY3s/Awt9CcKxoROg5edXyC6ImxJHhX4FklqgSdBrQ8eKQLYBUQbgo6WNXwgsy9041jfHWTrLCDQFE0TVHkoAD7UxzuOFGk726qGSQVJxOTcWYuMZ8QxTZG7SY4AxeOf88FbQUduu4TioNSkMK2lyh6UAX5UdeL6TgpFN+SpjgF+fICeg+e54MEeX3X1N/qnNwxWoUzEmPwGy+GIIDaW0U+B34i/PV1LxEKeulsQrWZTEpRAd3bSwym/8pIQkUYiDAJfGtR4O61GUVBCLwaczHkhAa8o2yhKR6y23MxYfzYcKUKQUs0xJ+Y0T2sp5W1GTnoBJ3n07mQuNR1HrzJMegJqOTbedW2esxt31pXOaUlQsHHBWAxvCnYkM43YU2jBtgr63MOgrq14inloI2l0OfFTpPWY3gwmRFvBZ0Gd2X+derWKfkM75NXP7O6/DyVhXeOQGLd1i/JBjEnKzzOwFluZdBy7BdxzkRuNJ4BwBrCMoD/Vrmjy6cnYJxAaCz67gjcxVLis2EMAQk27ekBVJWo8A7cQCcwqLUvj1T0ZSItZqUAPBb8Ug+npzxryRUQrRUKD8oRXDFRkyv108Bep6c39MpZWWwFPVvhL7+7uBVxe8iTNPxPbJMW3m8VPUvfzplUUXoCwvmCEZ7lY+dDVoEH7hJF0Xfjev4BMpMYDcqMzbL2UkHPR7VugKMqix4qqxx2qJXVxUsoStzRR2r/fKHwzgLeaAUe/nSaOsiU+fOML2T3OEKZT1qYUB/eg0lOPxgFotagP9nCgvdKfa75xwxq2KqdSMaLwal23beVMEIbFd6vdeH9XkSAeqHCGUBTVEYiiF4wjJ3rbvO4/SSPJn1LEy5k1XRU/eWcQMAaSy+6l8ZljnNkKtjew1QB8Yp1rUwBVFlqndlEMfrWll4lKqi68B6XhXf/hQAcUvBaZRp36FcHzDfGaSCcuHzU//bSouGx0rpiyUfhNY9DCv2I7HY6dVcRl/dNCRu5OsqtnU3Ims7GLjbGyCIo4oiYudKwJZNsLaG3gCr8XtskvXqg+aTDIR3nDEYVOAEsF94suYx7+ArIkiZzfm6CfVxtEz1RGpff7+iSNU9AlDeGenpGlbXiM7j3uxhk0jReVD2kXbueAlhs5rLEYW9WMPLU5fXKman7MMy1A1kTlnrKve7jMhU5V1P04EyLYuke7cTbxs4jqziXxDxxlD36sgpZSFaaIvRF+EpZWWt1xLTPv+yEug1WOHQzoNQ0yqMuJS3nvxgjoUtiUrRIb4xNL3JTeOcf8hT734gkPm9cT+ScyCU9VxSOD/BikDMV9yifSiVCK1X90OS7l+pQVl33paDQlhbOXQ0NGd8tC++owQZllqfyLQwJg1bPWXo8Yvnw1nqVxsKoVUyXmAWQf6QhLmvCtaim56wEq3JUshklUiHqljFKb3X5Vaw6DqUBnVaG1p1KMwQEr5J0Wt4rBV8A66kgtRUley7Nod4/spBIqLVPWziedj8l5dqwWXRuIgr0PgvuDqvFVRx6BrnfXNabEnhju/Yywal8TMTmTOm4BVtS9FajYxe+XAqe73euMK2RrJBPHCPJFTGhoyPaOhKz2qCy13kO1W+VezoIQ82p481w8/PawLdbgb8hdR9uWpchbCjdWiEI3m64eKKMkdSQc2znrOCOiEnBQPtahV4P0FlUFMFO6FBWC6vI6QRirf+I4pQ52Fy0YJCkU1isGV029tzY9IbKA5Q4+U2KCoiGfEvPnmvIClnVR3wGXLfg1sPpLoNxdGFlXN0TMpE6DqYqXZvb9zWUXrSaWPMAv2a6NcDabclnMvJKAWH9CqC21SWwZJwl5zw40vSxzABhH7di5kav28PwWchLVxMK+j6Y8PWtqfzYljUYJfbl2VAqQPlZdmB7R4O1LRBjtAg4xhtVtBRgqDxfRtWSauUFD8J0lAGqyjtRzcouzqBmAE15FdRfZ6LAKe/7trFMLdT3EmuL5JD0sClbi6uGA9n+5TUSEkZOvhw98BQBf9xDqsVjWiI4PV3LdikUPamyd9RcBQkhmShJFxvpea31kVrHmg+iDqHnZtWIen/Bg2zBYgMBo+fTvvKA5yApd45szCeua9zV6tdKWv06e0fznL0Q1AsTHlOwRk/GlFRL98DdV1C5WA75M/B840lU32ZJHExJg4HY1TZIlWnNnvx5T6OCBRJkJxAWs5JW9wFK5YWc5VbQaRgHLfIBO+HfBJNvejAtQQsyJ296/LlTeI9j1NXgiDS9j460CL3RXZ4Enn7ZQFhCfmONNESdnArBKmcTBj2QkiICfXQzTV//IAxIDLd+RRqyaJarCV+l6U8rFSSEeGxB7L6NZlVfztx75XWI7i3QfMOSWBV0PcNWaZFiUKgGmjmAKB4+FJIi1DageiHqqriXc27M6Y/GmKoueHL2jM48jSi5o/dHDoRbbxJHlYtZAkUoTZqev21QZwo3+qes+Yis5RVu1RVyim+Bb+GKo8ATRRlSnZj6lHQtgxGwmPmfX4tuWp79rMZE8NE1fyaPLIV4PJKnew3bFTLc3YmOZ45vvM/NmXK78nmkICpZlNtVgr7blqaXxjYEWV5Tl5N7pXvimzKx/J3pBeomtIfWMLt4sLxEBGI6q/rfAou4ULGzW+LUSJJHWqAJHIaumgemZ9sJWlONNkuknHdiU4/bPI2IHwVhiZeEfFVGuGlznSFaP/flgCSdDDUlLwHA8f/A3BnmjJGTYD0DW6VrGD/mq8TyHjwJ/LUU56qDHrjghHwK7movFjv3/UjAB9x8N6CeLrls3wUHZ0+SQmME46iL3Vj08z4h0ll6QxjGkl0ecHuaR57JiowKg8AWdTIskV9/gN16CfuT8HByEiX/MqA/QWPRw2C6Aj4Lpurs8BIa0ZID+9DboHivwzrF6nqpgyeC4uco2lOeRFVGNuP4picErYKRCadFJE/Vrla/8yAOrK8tfeDWSLjFDTxg5D9H0XuPntvX21gP/lhrzXu9djAkCVMOhsOBM73b88DVSi0z4WQdjMAJqX2UF7Xpe47cj/um5nT9taFK5CgwYibOVnN00JqokoNeffOvxmZ1cfCTI1K7kDPdeSlXE/xTI+a/gHB40HnjTYU6Lv5eYEEjCFEQv+WeUMfXfYlULOPU2NbbdxASJOUweti52oIY4p+6dEilr3REPGZ7LiSdlz7hU6vMunXv4HxAmdnVgqmptAmPYz7Qt/aG9RDG7Yyqo9QZXJ1FaXiCEdSxybMIciE6n0/nFJRPLeGxB57Sc221tuDUpUoOCiqjDthFX3s3K6XRXAaoc2lb/VKXvDNtTE7o6o9igIBkcfHB5abuaITbL7EI3LaXWlBYqBQjanBN4T2uGmwG0RSzWAHCOhrqPrylfozxwGKE0ffaky2dmKqLHPhPKVa3e9BagXQVjCHUoKIGJKbYJoLisH8QP68Om1ECJ2yUwGOqjlrfbpKco2BYmCzFLsAeq9vgU9KOGaPmqR7TnWASZK2yVgyJic/8CAYMGc/QUy3O9SgBHm92Mub1gzBJz1EAJhIFdAijte9fb0wA7CPvHrShgz4RIqld4f1e9O9tDJ5lslvl4OfNKIG2e9nUfV9nv+Z9nUn+HDFS8cLKyGRgNHXytXXTwNiz00HD7IIVxE3hPRz3PB8GLsiE/VTT/bBsrGe76ra3+3xTRzhBz+H9hZfm94l9rTE3m4EYnbeMvVUKgF+4ZS40t4WMrgvvJ6ctvLNCkGaFUpVUor51HT1aw5pYWtSncRLNPp05JueQeMZr/YVqX6ieH1KfbPegmBZrR4nw3Jnjj9SOgsF1YXR8F7RnoTVGaY8gUp+3L4EI6obbvJFLacB389lr8zog59Dn1l5t3SpC/LeceBjBNLq8EqaDgpqWewrVP1A1Ke5nI+3eK/pCzx4IuDZry8Yc6GaGjMzMksAKEXbgcJjfjC+5BWzvQ8Qfio1aa9R5HIdrWeKs6nKiSO05fsAWhwE58plsGePdm/VIItaHOHbSl71xVXZEnj/fpzrV35ibUeBO1kRh8BUw7St1xawI1DVOcUefuKaghOsXfUSQqZBdsvf8VH+IMTqbdHTSZ9Abt+R+ZrpH+26IXIwqBA6kZl3l5PjeOycTZ7UYd7o0SWbo+ffrH0PmRnhzwO6LELHk3W32k1qesaWeX6G2KzwIgiRCP0EaUPRxQMohD1rjP/bdY8YLG0E/FwP3W5649J+Z2W5jhlNeKCtIfpCmsjBXcW9xMFUXHPc0tRPLRt/QzbTHxNs2GK5OwoHHz5JNNyuMo3HVJh+fTM6eHylYCphU6SsJP7Qk/5ZH12caKJ6gW5aqSpKkqqqlG4Im25l7R7kGuhRtGhS+LpXeEIe9ZvxMXNxN7PzKFAzRiQ5WTcqnXJmxi76mPVnJMgRPttObk8f3iKJgXMGfKUqMYjdB+2Tpr20toWJFUmabF8uqOto75JmHkUjTNHwUKorC2H3eUlvWfKMuErf5uc6vfNZe4UHoGKrVg2MdWBv4VtBRf8i07b0NT53zpMvBITe3Ts6eo9hJMvjQmucJJTwPzWa5OXF5xP25NsdhBBPPBCSfmIfWmPc2f9yyovnVBUz6acRIo8C6lJZLJ+j72f6Q4anjdDm0i0rmRvWTJLYmWBd2ScLLHTsKZ1c2bG1f8I3PNZ8fzkCCJjpqGK9xtBEl0y5iYhoW7b7npS+2SLNDQT/Xgh4vdWT0vHmn746bhnwL671PnrZvkRmqg+WhLrh+C/U8evT8ij/gtDX0bH7Pql/LRfkWHjLVBMWrg36Eiyyr3TtBX0l96U19RSywF4KkfFZ/OF8zj5CSGA462n/M2VDGN3t+hfGJiZIVK7SqI8TJe8bkmzl1hG5hBW6030duIEnZmWi9tq4gB6TjdtV7oJ4l6KWJyWzPEgEOui2C3Fu50KB939m97zVUPNZ6lpV5qq1ygE83qVz46ZGlzaoDGKOvd3yOoGrJHsa3Zx5Emf/mzPTedYPdSieVEPZ+NT+wGdSzbxJKdm28Mqm3AinvKYYOqn1qVh3sbFJyXLwbBfj9ngPizfsgLWtYGRAXOv2yQQ5kbe37BlTBSpvNKL3N1rsOQYjfDGEgQWiFa5XZRKxJKC66HQP+hKawXF/Z8mkTWO3Mz9bbRxZdfnsEotWnZ44be5QH6oKGyrXq6cZmygV1AtHU8qIFsH7CgzMNzzw/tzSAvQFfnMl++eOUvP02QftmO+g5RWYvTVcu9Op8O1Op5/fSPLd1lECNi+aisQ7Qr9rfXluHQgaPv0/w/2HK4bTfFfkyWmlzf2qfB118jOwN15/Ck+86GohIclHykpgw2r29s/SMBIw90XDtTmYNlNlS+TbojTdeATlMnYz7eGMDaiSqioI6dFP3FTGvMpGwmlpVJN3zXEKqbt+CGu0G+Q5nJoFsgPCtxgaxZ7aNntPO4Ek6u3Ksyn03KmIS7mKCNgJGTE0R8zQZ1MmVMoMmMmvWsTPzt9KxZQGpo4vTa55PMFKj2CkI7lWzDAfuhFvC6Ley75ZCY3A+7xl18B1vetmUv7mtVQPiG6ESStt1ZueAO0yIXdvv6IITdTyXRXg+3zRbs4Ma7MsOMHLbRYps3p5Ym+eZmjfgvuzBDQYpqrj/9MXXupUVHns0GQjt75YQOjioM6TMiB7B9TvlHMFb4kF1e+O1mi+P/1sCcjqxr6rjBj9FLpKquBzq9qR5EBakmzhadWiPZl18/750y62nOoF7aTng/toWI+Yg8FF5AM61mEN/PxfR6ndKFM8u8fI91BFehvbjWRffAn2l6uuTNI6paHToK0yKJB6vRTOoiCR6X5KfxZRYThKIrtyGUTwDWNlxftbFt0BbW27wCEkud/Cge5eRe8kBGFTQzQLRsOy2Eakw9SX2RDz8sGtaosmc1DegrEU3G8tEHdBwJOBoKhlNU0xnmrqWxfQObdPKh4lc6dY74W4JF2jQ6YWi3DdBWM24GeR7YZp+guZ+yiTjBBCHJqbu2U69EonL6+XvITh+sXey/bomm5Z+Aub6lij2S401qpZQAPBu4emrGpi5WIIfnuhTORyUF90MH0KgQQblSZYgYr0M1NbZqh9Dvr5ei381zjV1pdpDncqTNNAEQbdU9WKaJqrCG4LgKUGauHFdvDyd+P2RU8ypsbXl5IVtkOxj17T088ukN7QZ22+l5BjTEpQ0ybElRhjE2ElSWfN11WTYMoE0mH0sKfHQVi1htmnpx/Bc3cTF+siOul9of5ayQQRBkswRI8I7Vb2rbiBYqqTqgpzUbUzbhB3rTjzPbYvw7Tjwa0El++GN3JagOyMWDrVtG/dcmu7Eyaaln4O66hGRbmf0FlgPX+HnoFnRyYadA/VuqM31B/2jyUdZSbexhGuV3gdUuZ7mCU0d3Foe8rypaeknoS/vpaZ/bmOwF7FbHEwtdYL+8/7RJNTTfUF9vxSSfxTKQsMrmpe3pWnpR3Fw5pUowbzW7wI7N7Gh2+iI45M/L+gYpjdDQMj/gudMQDjxr82oVOi6Rz+W8dgKMwHPqSAkI9479xugjycIMd61bVpyPr/V8Qdg5WA0mvUwOXD+5xENBB7b/4S0M+QHoT4ASLH2WlZ+p872SSgg7H45aHnTGYKNYfkrcRBuPIgzxRcErbjG37WnPTHMTuCtB9fs7NyNBPibcTGUIstS+YXNqr4P18oBkeSorPui5sT0LzCU/wgYy/f6Xq8CXXrWq7bfQMOnfrZb5t+G4I6zShIASWWC9jzv+n8w3/Gvge0G0Lc2nTFue3FfcebCJK9fjMHssPRSabwZ4UaXs6t+ifkCeisJ96iPGCALRFMilfyKOTlwcvJ83frKg2tMsPnAL1p0iwHLYRc0hbZGSDzpq1ibwfaLKVTLjLhTPThkf3LrpRerM+1+MQUD0pIWm2kXfLceLvyVd1KwupJEFD6EpWtANf/QjI9/E4wkyNW4C4D6j8/ttIs226H8qRkffxKGR7qi/nCx/CC5HuvS8NMWOm8e4FNWANFmOP83YHU5uxWasTL/gZEswQsyN6qnW4huJtdbxyo4PVsS3nq7df3HwOpa6oRh/rwVsuYLgmHoEIYg+J5sZ0kzQALQYX4rFF/v7Y7BYORsE0jBf5Q9cTCmavio4+vpuleIPM9d95lkRYDmhuiqOTNBoh7A9rx1C3PRSpkP7en7H8Sjb4m+dGSo/nvG6HOohl7ISJ0eJC0epu5+QQq/tlL3yoUC6W8e5D2wWJbpR9a5/N+DMYLEdZOAeEu/X/ziF7/4xX8I/wMn5aujfV3aB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0" name="Picture 8" descr="http://imagine.com.co/wp-content/uploads/2014/01/eset_antivirus_cotizaci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472" y="5157192"/>
            <a:ext cx="3007932" cy="1530302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wheel spokes="8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="" xmlns:a16="http://schemas.microsoft.com/office/drawing/2014/main" id="{2C3C4C40-F74C-4FA9-A070-B44D692EA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8894"/>
              </p:ext>
            </p:extLst>
          </p:nvPr>
        </p:nvGraphicFramePr>
        <p:xfrm>
          <a:off x="179512" y="764704"/>
          <a:ext cx="8784976" cy="666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kument" r:id="rId3" imgW="7726680" imgH="5610240" progId="Word.Document.8">
                  <p:embed/>
                </p:oleObj>
              </mc:Choice>
              <mc:Fallback>
                <p:oleObj name="Dokument" r:id="rId3" imgW="7726680" imgH="5610240" progId="Word.Document.8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="" xmlns:a16="http://schemas.microsoft.com/office/drawing/2014/main" id="{149B2DA7-25E9-4E79-8EA4-D9C13AC0D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8784976" cy="666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CCCAC26C-F244-45BB-A657-D46D08A66D39}"/>
              </a:ext>
            </a:extLst>
          </p:cNvPr>
          <p:cNvSpPr txBox="1"/>
          <p:nvPr/>
        </p:nvSpPr>
        <p:spPr>
          <a:xfrm>
            <a:off x="2555776" y="188640"/>
            <a:ext cx="328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ZHRNUTIE</a:t>
            </a:r>
          </a:p>
        </p:txBody>
      </p:sp>
    </p:spTree>
    <p:extLst>
      <p:ext uri="{BB962C8B-B14F-4D97-AF65-F5344CB8AC3E}">
        <p14:creationId xmlns:p14="http://schemas.microsoft.com/office/powerpoint/2010/main" val="2261733965"/>
      </p:ext>
    </p:extLst>
  </p:cSld>
  <p:clrMapOvr>
    <a:masterClrMapping/>
  </p:clrMapOvr>
  <p:transition>
    <p:wheel spokes="8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86470" y="3645024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3200" b="1" dirty="0"/>
              <a:t>Počítače dnešnej doby </a:t>
            </a:r>
            <a:endParaRPr lang="sk-SK" sz="2400" b="1" dirty="0"/>
          </a:p>
        </p:txBody>
      </p:sp>
      <p:pic>
        <p:nvPicPr>
          <p:cNvPr id="43010" name="Picture 2" descr="http://www.technobuffalo.com/wp-content/uploads/2012/10/imac-2012-vs-imac-201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12921"/>
            <a:ext cx="5695949" cy="3286124"/>
          </a:xfrm>
          <a:prstGeom prst="rect">
            <a:avLst/>
          </a:prstGeom>
          <a:noFill/>
        </p:spPr>
      </p:pic>
      <p:pic>
        <p:nvPicPr>
          <p:cNvPr id="43016" name="Picture 8" descr="https://www.apple.com/euro/macbook-pro/c/generic_us/images/overview_her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437112"/>
            <a:ext cx="6733341" cy="203584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400" b="1" dirty="0"/>
              <a:t>Typy počítačov – osobné počítače 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2132856"/>
            <a:ext cx="5673242" cy="379647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sz="2800" b="1" dirty="0"/>
              <a:t>Stolné počítače</a:t>
            </a:r>
          </a:p>
          <a:p>
            <a:pPr>
              <a:buFont typeface="Wingdings" pitchFamily="2" charset="2"/>
              <a:buChar char="v"/>
            </a:pPr>
            <a:r>
              <a:rPr lang="sk-SK" sz="2800" b="1" dirty="0"/>
              <a:t>Notebooky</a:t>
            </a:r>
          </a:p>
          <a:p>
            <a:pPr>
              <a:buFont typeface="Wingdings" pitchFamily="2" charset="2"/>
              <a:buChar char="v"/>
            </a:pPr>
            <a:r>
              <a:rPr lang="sk-SK" sz="2800" b="1" dirty="0" err="1"/>
              <a:t>Netbooky</a:t>
            </a:r>
            <a:r>
              <a:rPr lang="sk-SK" sz="2800" b="1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sk-SK" sz="2800" b="1" dirty="0"/>
              <a:t>Telefóny typu smartphone</a:t>
            </a:r>
          </a:p>
          <a:p>
            <a:pPr>
              <a:buFont typeface="Wingdings" pitchFamily="2" charset="2"/>
              <a:buChar char="v"/>
            </a:pPr>
            <a:r>
              <a:rPr lang="sk-SK" sz="2800" b="1" dirty="0"/>
              <a:t>Počítače </a:t>
            </a:r>
            <a:r>
              <a:rPr lang="sk-SK" sz="2800" b="1" dirty="0" err="1"/>
              <a:t>Tablet</a:t>
            </a:r>
            <a:r>
              <a:rPr lang="sk-SK" sz="2800" b="1" dirty="0"/>
              <a:t> PC</a:t>
            </a:r>
          </a:p>
          <a:p>
            <a:pPr>
              <a:buFont typeface="Wingdings" pitchFamily="2" charset="2"/>
              <a:buChar char="v"/>
            </a:pPr>
            <a:r>
              <a:rPr lang="sk-SK" sz="2800" b="1" dirty="0"/>
              <a:t>Pracovné stanice </a:t>
            </a:r>
          </a:p>
          <a:p>
            <a:endParaRPr lang="sk-SK" b="1" dirty="0"/>
          </a:p>
          <a:p>
            <a:endParaRPr lang="sk-SK" dirty="0"/>
          </a:p>
        </p:txBody>
      </p:sp>
      <p:pic>
        <p:nvPicPr>
          <p:cNvPr id="6146" name="Picture 2" descr="http://upload.wikimedia.org/wikipedia/commons/thumb/c/c1/Computer-aj_aj_ashton_01.svg/2000px-Computer-aj_aj_ashton_0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440453"/>
            <a:ext cx="3316578" cy="3899229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98219" y="2659536"/>
            <a:ext cx="5136181" cy="3251686"/>
          </a:xfrm>
        </p:spPr>
        <p:txBody>
          <a:bodyPr>
            <a:normAutofit fontScale="92500" lnSpcReduction="20000"/>
          </a:bodyPr>
          <a:lstStyle/>
          <a:p>
            <a:endParaRPr lang="sk-SK" dirty="0"/>
          </a:p>
          <a:p>
            <a:endParaRPr lang="sk-SK" dirty="0"/>
          </a:p>
          <a:p>
            <a:pPr>
              <a:buNone/>
            </a:pPr>
            <a:r>
              <a:rPr lang="sk-SK" sz="2600" b="1" dirty="0"/>
              <a:t>Stolný počítač</a:t>
            </a:r>
          </a:p>
          <a:p>
            <a:pPr>
              <a:buNone/>
            </a:pPr>
            <a:r>
              <a:rPr lang="sk-SK" sz="2400" b="1" dirty="0"/>
              <a:t>                                    Notebook</a:t>
            </a:r>
          </a:p>
          <a:p>
            <a:pPr>
              <a:buNone/>
            </a:pPr>
            <a:r>
              <a:rPr lang="sk-SK" dirty="0"/>
              <a:t>                                             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2800" b="1" dirty="0"/>
              <a:t>                                                  Netbook   </a:t>
            </a:r>
          </a:p>
        </p:txBody>
      </p:sp>
      <p:pic>
        <p:nvPicPr>
          <p:cNvPr id="43010" name="Picture 2" descr="http://www.datart.sk/public/9a/1c/6a/46807_24028_stolni_PC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50" y="286546"/>
            <a:ext cx="3548272" cy="2643182"/>
          </a:xfrm>
          <a:prstGeom prst="rect">
            <a:avLst/>
          </a:prstGeom>
          <a:noFill/>
        </p:spPr>
      </p:pic>
      <p:pic>
        <p:nvPicPr>
          <p:cNvPr id="43012" name="Picture 4" descr="http://www.notebookshop.sk/notebooky/pictures/store/macbookalu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73441" y="60953"/>
            <a:ext cx="3643338" cy="3134368"/>
          </a:xfrm>
          <a:prstGeom prst="rect">
            <a:avLst/>
          </a:prstGeom>
          <a:noFill/>
        </p:spPr>
      </p:pic>
      <p:cxnSp>
        <p:nvCxnSpPr>
          <p:cNvPr id="7" name="Rovná spojovacia šípka 6"/>
          <p:cNvCxnSpPr>
            <a:cxnSpLocks/>
          </p:cNvCxnSpPr>
          <p:nvPr/>
        </p:nvCxnSpPr>
        <p:spPr>
          <a:xfrm flipH="1" flipV="1">
            <a:off x="2987824" y="2204864"/>
            <a:ext cx="1400105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5400000" flipH="1" flipV="1">
            <a:off x="6659325" y="294528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4" name="AutoShape 6" descr="data:image/jpeg;base64,/9j/4AAQSkZJRgABAQAAAQABAAD/2wCEAAkGBxISEhQUExIVFBUTFBQUFhQVFRUUGBUWFRQWFhQWFRcYHSggGBolGxQWITQhJSsrLi4uFx8zODQsNygtLisBCgoKDg0OGhAQGywfICQ3NCwtLC4sMDIsLC0sNSw0LCwsLCwsLCw1LCwsNyssLCwsLCwsLSwsNywrLDcsLCwsLP/AABEIANwA5QMBIgACEQEDEQH/xAAcAAEAAAcBAAAAAAAAAAAAAAAAAQIDBAUGBwj/xABGEAABAwICBQgGBwYEBwAAAAABAAIRAwQSIQUxQVFhBgcTInGBkaEyQlKSscEIFDNygqLRI1NissLhJJOzwxVDRGNkc/H/xAAZAQEAAwEBAAAAAAAAAAAAAAAAAQIDBQT/xAAnEQEAAgEDAwMEAwAAAAAAAAAAAQIDBBESITFRE0GBUqHw8QVhkf/aAAwDAQACEQMRAD8A7iiIgIiICIiAiIgIiICIiAiIgIiICIiAiIgIiICIiAiIgIiICIiAiIgIiICIiAiIgIiICLE33Kayo1Oiq3dvTqAAlj6rGOE5iQTllmr62v6VQTTqseN7Htd8CguEREBERAREQEREBERAREQEREBERAREQEREBERAREQEREBERB5C5e1+k0lfOOf+KrjPc2oWjyaFjaNkDgLajGuJzOMDDkSNWam07Wx3Nw/Xjr1ne9UcfmqjLNrsg0ap1xktaUm/ZS14r3VLPlDe0jFO8uWQfVr1WjwlbRo3nG0qyP8AGPd99tN/m5srUTbNB/uCq9IgK04beERlq6XZc7WkW+l0FT71Mj+RwVW35/ngxUsWuE+kysWzxhzT8VzO4uCWENmSI8dfksKbV49XwhUnHaPZbnXy73S5/LTLFaXA3wabo7JInyWZ0fz1aJqQHPrUZ/eUjA7TTLl5qawgjE0xInLZOakqETl+nlsVJjZZ7BsuWWjq32d9buO7pWA+BMrM0a7HiWua4b2kH4LxGqlCs5hljyw72ktPiFA9uIvHllyz0jS+zvrgcDVe4eDiQs7Zc7umKf8A1QqDdUpUz5hoPmg9TIvOtlz76Qb9pQt6nYHsP8xHks7ZfSAb/wA2xI406wPk5o+KDtqLTeQvOPaaUe+nSbUp1KbcZZUDes2QC5paTMEidXpBbkgIiICIiAiIgIiICIiAiIgKnXqYWud7IJ8BKqLGcp62Czun+xb1neFNxQeNqWZHEjzK2SyuejIOAPAnIzBkQJ3xrE7QsBYMmowfxDyz+S2M0F79Jj5VmXmz32mF1R0uxpfFuxoqZQBiDQGVGtIaSA8h1SetkcDdRGJYeoSSSdvADyGSuzSUhpL0+jsx57rSEVyaSlNJRwk3hboWg7FWNNQ6NV4ylbG3Z7IVT/htMjIEd5+ardEp6Mgqvp194TytHaWNOjR7RHmqbtGuiQ4fBZ2tQ9Yaipeh18RP6qs6engjPPlrzrJ/A9/6qjUplpgiFnSxYnSPp9gC8+XFWsbw3x5JtO0ur/RttZu7qp7FBrJ/9lQH/bXoFcW+jVaRSvavt1KNP/La9x/1B4LtK8zYREQEREBERAREQEREBERAWt85FXDou+P/AI1VvvMLfmtkWk889Ys0NdxrcKTPer02nyJQeaNA0sVdg+8fBpW3OtjuWD5C22O6j2ab3ebR/Ut9fo8rtaDaMc7+XE/kb3jLG3hrTqCpm3WxPsTuUlPR+JwBykgEwXQNpgZmBnluXu2h4o1F4Weg+SlzeY+gph2ADES4NEnUAXayo3HIq/bim0rHCcJwM6TONmCcQz1iRs2LenX9uKlnZ0CBa0qtN9Wo8YOmfILi/EB1dkHs1ALaG2lfE8saXsxvNN9reOaQwuJaDRf+yJAMTwXgyZrVnrERE+f39nTxcbx0neY77fr7uDXWjKlMxUpvYdz2OZ/MFbGgV3/TNhc/VLqatasX24ayi9lE1WY3OFQO6FsOBAbBHslaRyU0GxtC6qXVCmWB1Bn7cPplmJ5BLHhpLPTbJA1dimmWtqzPjp0/tNomtor56/45uKKmNuuy1eS9jUGIaOe4fvLK5bWb3NL2k9zVzzStpQFRwodJgxEAVQA4AAelqznEr4rVyTtEfnwpltOON5YeyZ6p1FXY0efdPkcj8vBVm2W0LZtGWYe0Ej+F3YclvwiI6vDfU9ejn11a4SeC1e9+0d2x4CF0/lLosszjXke0ZFctuT13fed8VztdWK1jZ1NBl9SJl6P+j3a4NFud+9uaru4NYz+grpq0vmctej0PaDa5r3n8dV7h5ELdFzHREREBERAREQEREBERAREQFzvn6rYdEvHt1qLfB+P+ldEXKfpGVo0fQb7V209zaVX5kIOb8ztj0lxXd7NEN9+o0/0LqNTRvBaBzIhzTdVAJA6FpbvH7Q/pmuyUDTqCQe45FdHBaa0hz89ItklqNTRnBUDo8gyJBG0ZLdn2I3Kg/R4W8ZnmnTtReKu12LKOsA7ZG3arfogDJpU53tBYe4sIW3P0crepo3grxkhScMtdtrp9N5e11ZjiAMTauIwPVIeDiG3PUsiOU1x1ZuS4CZZVoMIOUdboyJVxU0dwVtU0bwSeFu8IiL17T+fCtQ081rhU+qWTqgzD6bugdIO97Z45laRetfUq1HuADn1HvdGrE5xJjhJWz1NF8FTGiTuWmPhSZmGOaMmSIiZYWytltGh7KDwKmsNEGdS2rR2jYgkKmbUREPNTQ5LWaly40d+xL49ET5Z/ArziQvU3OTDdH3LvZoVI7cJjzK8vU6JcQ0a3ENHaTA+K5uoyc61jxu7Wgw+na/w9gcirbo9H2bPZtqM9vRtJ8ys0qdvSDGtaNTWho7hCqLyukIiICIiAiIgIiICIiAiIgLi/0k7iKdlT9p9d/uNY3/cXaF595+NMUbyvbMt6javQtrNeWyQHOLMg7U7Jh1Sg1HkVyydYNqMFvTrNqODiXOcx4IEQ1wnLuW6WnO1RbBqW1QA5EBzX9+I4ZI7FyVsAxkoV3yY3LWuS1ekM7Yq26y9CaP5z9GVIH1l1InZUpuaB2kDD5raNH6at6/2VzRq/cqMcfAFeTwoEDgrerKPSh7Cwb1A0gvJ1npq6owKVzWYBqDarwPCYWw6I5e6QDgHXfV31RIGzW2Dt2nVKtGWPdScU+z0abYKU2Q4Lj1DnAumtc6oxlZjBiL6Fy5kjbAIdmN0rIWHOnZOgVPrtLjLKjR7pxeS0jJX6mc47fS6h/wANbwVRmjmDaFp1jy40dU1aRLeFUOp/zgLZbG+ZUE07qnUHBzXfApMzPaUbRHeGVp0GDUJVcOVk19Te0qvSc7WR4LOYXmejS+eOsWaLuI9bome9WZi8pXBOSVt0l9Zsicd1btPYarZ8pXZufa7iwYyM6lywHsayo8+bQua80ttj0vZiJwve8/go1HA+ICyyd2mCNqvUyIizbCIiAiIgIiICIiAiIgIi1Xl/ytbYUciDWeDgB1NGo1HcB5nvgMLzocp8LTaUXw932zh6rCPs+10ieHauRVrJhjFTY6NWwjs1qjfXb3FzzVDw92IkElzyTMF06yTric1G5rvBktwNJByeKmRyAExOe+EGPutGMJORbuiCFj62idx8cvisvUuASAZaJ6xeC0AbMzrP6dipYpMNMyCcjqA2nd/ZBg36PcNngqLrYrPkmY1kgmCJyGs9ilLhtaFIwHRHcoEHcfis8abDsI81KbRp1EfBBgxHBTgrLP0fOyfNW79H8I8kFoHqpSqQZBwneMj4hTusTv8AFQ+rPG4oMxY8pbyl9ndVh2vL/J8hbNo/nV0lTgOfSqj/ALlOD4sLVz8gjWw9xUBVA2ub2hTvKvGPDdOXPLWppKnSY+i2n0TnPlri7ES3CMiMoE7TrWQ5h7bFpWf3dtWf4upM/rWi0zLcUy3VMZeK6r9Hq3BuLyoPVpUmT997yf8ATCiZ3TEbO4oiKEiIiAiIgIiICIiAiK00rpGnbUn1qrsLKYkn4ADaScgN5QWvKTTtKyoOrVNmTWDW951NH67ACdi85ab0zUuKz7h721HVSMtYAzwU2R6LWg5DtJMklZTlryqrX9bpMIFNkinSJkNadpj1jAJ7ANi1YZOxPp6xHVjIdpgyeCCs8DEC6m0CYJZDnGcobijfvUHBmLW+m2SZqF0NyJEY8ifLsyVOi1k9Z5pjW0uLnRxzkSdUbB2qpSDn9YODsJJE5B28kznr3cdyCNNz6jwA8VCBiz1QPbcCcu5Unglwlk5lxaw5kbYyEBRe7EZcwEBxkMjXqMGBA7M/BUwWzrcwbXGe4dfWEEkgHW5gORc6SY9Vox7O9TUH9Z0YHlzIl09UDVhLTkdewqrbk4zhc1xLcy6AGjZBGQnPYfgpWNzIdTxkiWtbnhjW7YZ7PkgptmSMEkjINJOEDWczJP68FAPb1sXV1YQd28mI7teYRoAJkuZu3n7xdMDh+qmotJxOa4GBEnbwbHf5qRBpmSDIBgEHXxG2FOyq7MAnIwdufzVNgkkuYHxAIHq7dZjMyoMcBObmN2Rl1t5mQPiiFcVd7Wny+CjLNxHYQVb0ZJdhcDtJdniJ47fBRaSCQRiPpHCQIHAHVqQXApNOp3iD/dRFjM+g7gCJHcYVCjWwySSwyC0Z5RmJIEEyFkKmnK1VjxUe17QPScxhdG9roxDbmgtG6O6uGoOqNuEtneXZwfJd25mOTtO1sRWbix3f7V2IzDQXCkG/w4Ti/EuL8ndGvvLilQaXBlQg1SNbaQg1O8jqji4L1BZYAxraYwtY0Na2IwtAgAcIChKuiIgIiICIiAiIgIiIJajw0FziAACSSYAAzJJ2BcD5w+WRv6uCmSLakeoNXSO1Gq4eMDYDvJWa52+W3SOdZW7uowxcPHrOac6Q4AjrbzlsM8xDkFYFVGuVBpVQFBUwA7AqVSzYTO3ft8daqAqV79g/+BBRfRMQ2oQJnCJwzEaoO7YqZZUHsu8vnPkroIgsKh9phHHd2TB8lBrmjMPLDvMydw66yAb3dhIUjqIOweA+UILemHNOIYXGI6wyjhrVIDEcRZIIgYc44zkfDdxVf6i2dUbcvnt81HoKjfRqGN2rXukFBbteBkHFjTvyxOE7HDj58EpgyQCDliJPlmOAGUfFVWOexpb0bXA5AmSR4T4qi1zAIeHSJgtBEzrMNzAUoQA14mBx4Z4NWrUZ1eKlbAnrYJ1Trd2zI2bdyqUiA137TAQJLJDiTOUgmSc/JXNqH0m9PFN4JgteRMkRkwgyBq7UFkJkkHETlPDhHf4qV8EjFh6uZnPYYiRw8lUNOB1mGTJDmgQeDTIOvJbZzc8mPrNcPe2adEhztZD6hjC3PXqBPAAbUS37mx5N9BRFR4Iq1w17gdbWxLGRsOcnieC6VbsiFbWNvhCvEFVERQCIiAiIgIiICIiDReU/NvZ3NR9UMfSqPJc59J8YnEyXFjgWSTrIGclaXpDmmrNk0bhrhsbVYWnvewkflXblAtG5B5uveRWkKOu2Lx7VJzag92Q/8qwlYGmcLwabj6tRpY73XAFep327TsVrdaJpvEOa1wOxwBHgUHmN0wp6OCMy4HaQA4HukEea7npDm2sKmqgKZ1zSLqXkwhp7wta0hzSjPoblw4VWNqDsBbhPjKDm3QT6L2HgSWfzgDzR9u9oktMe1EjxGS2W/wCbq/pThpsqgauiqQ4/hqBoHiVgLmwuLck1KVaiR6zqb2j/ADB1T3FBaKDjCuGXjnCThqDeQ10/i9LwKpkSZgDcBMDLiSUEGNgcdqFTEqUohKpXCdYUxUpQUXW7d0dmSoGzGwns2TvgQJV4VIUFG2s6tSpTY2ajnODWNyEuOQmBnE/NeiuR/J5tpQZSGeES53tPObnePkAtH5oeTOIm8qNy61OgDu1VKg7fRHY7euu02QFKRrVMowkIJmqKg1RUAiIgIiICIiAiIgIiICIiAoQoogkNMblTdbNKrog17SXI2yrmaltSc4+uGBr/AH2w7zWs3/NNau+yq1qPDEKre/pAXfmXR0QcUv8AmqvWfZVqNb7wfQMfnBPeFrOkOS+kKEmpZ1sI9ZgFYHiOiLiB2gL0hCYUHlI1hOE5O9k5OHa05jvUQV6h0hoqhXGGtRp1RuqMa8fmBWr6R5r9G1Zw0nUCdtGo5scQx2Jn5UHB1kuTOg33tzTt2SA4zUePUpt9N3bmAOLguh3vM5+5vDG6rSBJ/EwgflW2cguRrdHU34nirWqkY6gbhAa2cLGiSYEkztJ7AA2HR9iylTbTY0NYxoY1o1Na0QAO4K5hRRBCEhRRBBR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3016" name="AutoShape 8" descr="data:image/jpeg;base64,/9j/4AAQSkZJRgABAQAAAQABAAD/2wCEAAkGBxISEhQUExIVFBUTFBQUFhQVFRUUGBUWFRQWFhQWFRcYHSggGBolGxQWITQhJSsrLi4uFx8zODQsNygtLisBCgoKDg0OGhAQGywfICQ3NCwtLC4sMDIsLC0sNSw0LCwsLCwsLCw1LCwsNyssLCwsLCwsLSwsNywrLDcsLCwsLP/AABEIANwA5QMBIgACEQEDEQH/xAAcAAEAAAcBAAAAAAAAAAAAAAAAAQIDBAUGBwj/xABGEAABAwICBQgGBwYEBwAAAAABAAIRAwQSIQUxQVFhBgcTInGBkaEyQlKSscEIFDNygqLRI1NissLhJJOzwxVDRGNkc/H/xAAZAQEAAwEBAAAAAAAAAAAAAAAAAQIDBQT/xAAnEQEAAgEDAwMEAwAAAAAAAAAAAQIDBBESITFRE0GBUqHw8QVhkf/aAAwDAQACEQMRAD8A7iiIgIiICIiAiIgIiICIiAiIgIiICIiAiIgIiICIiAiIgIiICIiAiIgIiICIiAiIgIiICLE33Kayo1Oiq3dvTqAAlj6rGOE5iQTllmr62v6VQTTqseN7Htd8CguEREBERAREQEREBERAREQEREBERAREQEREBERAREQEREBERB5C5e1+k0lfOOf+KrjPc2oWjyaFjaNkDgLajGuJzOMDDkSNWam07Wx3Nw/Xjr1ne9UcfmqjLNrsg0ap1xktaUm/ZS14r3VLPlDe0jFO8uWQfVr1WjwlbRo3nG0qyP8AGPd99tN/m5srUTbNB/uCq9IgK04beERlq6XZc7WkW+l0FT71Mj+RwVW35/ngxUsWuE+kysWzxhzT8VzO4uCWENmSI8dfksKbV49XwhUnHaPZbnXy73S5/LTLFaXA3wabo7JInyWZ0fz1aJqQHPrUZ/eUjA7TTLl5qawgjE0xInLZOakqETl+nlsVJjZZ7BsuWWjq32d9buO7pWA+BMrM0a7HiWua4b2kH4LxGqlCs5hljyw72ktPiFA9uIvHllyz0jS+zvrgcDVe4eDiQs7Zc7umKf8A1QqDdUpUz5hoPmg9TIvOtlz76Qb9pQt6nYHsP8xHks7ZfSAb/wA2xI406wPk5o+KDtqLTeQvOPaaUe+nSbUp1KbcZZUDes2QC5paTMEidXpBbkgIiICIiAiIgIiICIiAiIgKnXqYWud7IJ8BKqLGcp62Czun+xb1neFNxQeNqWZHEjzK2SyuejIOAPAnIzBkQJ3xrE7QsBYMmowfxDyz+S2M0F79Jj5VmXmz32mF1R0uxpfFuxoqZQBiDQGVGtIaSA8h1SetkcDdRGJYeoSSSdvADyGSuzSUhpL0+jsx57rSEVyaSlNJRwk3hboWg7FWNNQ6NV4ylbG3Z7IVT/htMjIEd5+ardEp6Mgqvp194TytHaWNOjR7RHmqbtGuiQ4fBZ2tQ9Yaipeh18RP6qs6engjPPlrzrJ/A9/6qjUplpgiFnSxYnSPp9gC8+XFWsbw3x5JtO0ur/RttZu7qp7FBrJ/9lQH/bXoFcW+jVaRSvavt1KNP/La9x/1B4LtK8zYREQEREBERAREQEREBERAWt85FXDou+P/AI1VvvMLfmtkWk889Ys0NdxrcKTPer02nyJQeaNA0sVdg+8fBpW3OtjuWD5C22O6j2ab3ebR/Ut9fo8rtaDaMc7+XE/kb3jLG3hrTqCpm3WxPsTuUlPR+JwBykgEwXQNpgZmBnluXu2h4o1F4Weg+SlzeY+gph2ADES4NEnUAXayo3HIq/bim0rHCcJwM6TONmCcQz1iRs2LenX9uKlnZ0CBa0qtN9Wo8YOmfILi/EB1dkHs1ALaG2lfE8saXsxvNN9reOaQwuJaDRf+yJAMTwXgyZrVnrERE+f39nTxcbx0neY77fr7uDXWjKlMxUpvYdz2OZ/MFbGgV3/TNhc/VLqatasX24ayi9lE1WY3OFQO6FsOBAbBHslaRyU0GxtC6qXVCmWB1Bn7cPplmJ5BLHhpLPTbJA1dimmWtqzPjp0/tNomtor56/45uKKmNuuy1eS9jUGIaOe4fvLK5bWb3NL2k9zVzzStpQFRwodJgxEAVQA4AAelqznEr4rVyTtEfnwpltOON5YeyZ6p1FXY0efdPkcj8vBVm2W0LZtGWYe0Ej+F3YclvwiI6vDfU9ejn11a4SeC1e9+0d2x4CF0/lLosszjXke0ZFctuT13fed8VztdWK1jZ1NBl9SJl6P+j3a4NFud+9uaru4NYz+grpq0vmctej0PaDa5r3n8dV7h5ELdFzHREREBERAREQEREBERAREQFzvn6rYdEvHt1qLfB+P+ldEXKfpGVo0fQb7V209zaVX5kIOb8ztj0lxXd7NEN9+o0/0LqNTRvBaBzIhzTdVAJA6FpbvH7Q/pmuyUDTqCQe45FdHBaa0hz89ItklqNTRnBUDo8gyJBG0ZLdn2I3Kg/R4W8ZnmnTtReKu12LKOsA7ZG3arfogDJpU53tBYe4sIW3P0crepo3grxkhScMtdtrp9N5e11ZjiAMTauIwPVIeDiG3PUsiOU1x1ZuS4CZZVoMIOUdboyJVxU0dwVtU0bwSeFu8IiL17T+fCtQ081rhU+qWTqgzD6bugdIO97Z45laRetfUq1HuADn1HvdGrE5xJjhJWz1NF8FTGiTuWmPhSZmGOaMmSIiZYWytltGh7KDwKmsNEGdS2rR2jYgkKmbUREPNTQ5LWaly40d+xL49ET5Z/ArziQvU3OTDdH3LvZoVI7cJjzK8vU6JcQ0a3ENHaTA+K5uoyc61jxu7Wgw+na/w9gcirbo9H2bPZtqM9vRtJ8ys0qdvSDGtaNTWho7hCqLyukIiICIiAiIgIiICIiAiIgLi/0k7iKdlT9p9d/uNY3/cXaF595+NMUbyvbMt6javQtrNeWyQHOLMg7U7Jh1Sg1HkVyydYNqMFvTrNqODiXOcx4IEQ1wnLuW6WnO1RbBqW1QA5EBzX9+I4ZI7FyVsAxkoV3yY3LWuS1ekM7Yq26y9CaP5z9GVIH1l1InZUpuaB2kDD5raNH6at6/2VzRq/cqMcfAFeTwoEDgrerKPSh7Cwb1A0gvJ1npq6owKVzWYBqDarwPCYWw6I5e6QDgHXfV31RIGzW2Dt2nVKtGWPdScU+z0abYKU2Q4Lj1DnAumtc6oxlZjBiL6Fy5kjbAIdmN0rIWHOnZOgVPrtLjLKjR7pxeS0jJX6mc47fS6h/wANbwVRmjmDaFp1jy40dU1aRLeFUOp/zgLZbG+ZUE07qnUHBzXfApMzPaUbRHeGVp0GDUJVcOVk19Te0qvSc7WR4LOYXmejS+eOsWaLuI9bome9WZi8pXBOSVt0l9Zsicd1btPYarZ8pXZufa7iwYyM6lywHsayo8+bQua80ttj0vZiJwve8/go1HA+ICyyd2mCNqvUyIizbCIiAiIgIiICIiAiIgIi1Xl/ytbYUciDWeDgB1NGo1HcB5nvgMLzocp8LTaUXw932zh6rCPs+10ieHauRVrJhjFTY6NWwjs1qjfXb3FzzVDw92IkElzyTMF06yTric1G5rvBktwNJByeKmRyAExOe+EGPutGMJORbuiCFj62idx8cvisvUuASAZaJ6xeC0AbMzrP6dipYpMNMyCcjqA2nd/ZBg36PcNngqLrYrPkmY1kgmCJyGs9ilLhtaFIwHRHcoEHcfis8abDsI81KbRp1EfBBgxHBTgrLP0fOyfNW79H8I8kFoHqpSqQZBwneMj4hTusTv8AFQ+rPG4oMxY8pbyl9ndVh2vL/J8hbNo/nV0lTgOfSqj/ALlOD4sLVz8gjWw9xUBVA2ub2hTvKvGPDdOXPLWppKnSY+i2n0TnPlri7ES3CMiMoE7TrWQ5h7bFpWf3dtWf4upM/rWi0zLcUy3VMZeK6r9Hq3BuLyoPVpUmT997yf8ATCiZ3TEbO4oiKEiIiAiIgIiICIiAiK00rpGnbUn1qrsLKYkn4ADaScgN5QWvKTTtKyoOrVNmTWDW951NH67ACdi85ab0zUuKz7h721HVSMtYAzwU2R6LWg5DtJMklZTlryqrX9bpMIFNkinSJkNadpj1jAJ7ANi1YZOxPp6xHVjIdpgyeCCs8DEC6m0CYJZDnGcobijfvUHBmLW+m2SZqF0NyJEY8ifLsyVOi1k9Z5pjW0uLnRxzkSdUbB2qpSDn9YODsJJE5B28kznr3cdyCNNz6jwA8VCBiz1QPbcCcu5Unglwlk5lxaw5kbYyEBRe7EZcwEBxkMjXqMGBA7M/BUwWzrcwbXGe4dfWEEkgHW5gORc6SY9Vox7O9TUH9Z0YHlzIl09UDVhLTkdewqrbk4zhc1xLcy6AGjZBGQnPYfgpWNzIdTxkiWtbnhjW7YZ7PkgptmSMEkjINJOEDWczJP68FAPb1sXV1YQd28mI7teYRoAJkuZu3n7xdMDh+qmotJxOa4GBEnbwbHf5qRBpmSDIBgEHXxG2FOyq7MAnIwdufzVNgkkuYHxAIHq7dZjMyoMcBObmN2Rl1t5mQPiiFcVd7Wny+CjLNxHYQVb0ZJdhcDtJdniJ47fBRaSCQRiPpHCQIHAHVqQXApNOp3iD/dRFjM+g7gCJHcYVCjWwySSwyC0Z5RmJIEEyFkKmnK1VjxUe17QPScxhdG9roxDbmgtG6O6uGoOqNuEtneXZwfJd25mOTtO1sRWbix3f7V2IzDQXCkG/w4Ti/EuL8ndGvvLilQaXBlQg1SNbaQg1O8jqji4L1BZYAxraYwtY0Na2IwtAgAcIChKuiIgIiICIiAiIgIiIJajw0FziAACSSYAAzJJ2BcD5w+WRv6uCmSLakeoNXSO1Gq4eMDYDvJWa52+W3SOdZW7uowxcPHrOac6Q4AjrbzlsM8xDkFYFVGuVBpVQFBUwA7AqVSzYTO3ft8daqAqV79g/+BBRfRMQ2oQJnCJwzEaoO7YqZZUHsu8vnPkroIgsKh9phHHd2TB8lBrmjMPLDvMydw66yAb3dhIUjqIOweA+UILemHNOIYXGI6wyjhrVIDEcRZIIgYc44zkfDdxVf6i2dUbcvnt81HoKjfRqGN2rXukFBbteBkHFjTvyxOE7HDj58EpgyQCDliJPlmOAGUfFVWOexpb0bXA5AmSR4T4qi1zAIeHSJgtBEzrMNzAUoQA14mBx4Z4NWrUZ1eKlbAnrYJ1Trd2zI2bdyqUiA137TAQJLJDiTOUgmSc/JXNqH0m9PFN4JgteRMkRkwgyBq7UFkJkkHETlPDhHf4qV8EjFh6uZnPYYiRw8lUNOB1mGTJDmgQeDTIOvJbZzc8mPrNcPe2adEhztZD6hjC3PXqBPAAbUS37mx5N9BRFR4Iq1w17gdbWxLGRsOcnieC6VbsiFbWNvhCvEFVERQCIiAiIgIiICIiDReU/NvZ3NR9UMfSqPJc59J8YnEyXFjgWSTrIGclaXpDmmrNk0bhrhsbVYWnvewkflXblAtG5B5uveRWkKOu2Lx7VJzag92Q/8qwlYGmcLwabj6tRpY73XAFep327TsVrdaJpvEOa1wOxwBHgUHmN0wp6OCMy4HaQA4HukEea7npDm2sKmqgKZ1zSLqXkwhp7wta0hzSjPoblw4VWNqDsBbhPjKDm3QT6L2HgSWfzgDzR9u9oktMe1EjxGS2W/wCbq/pThpsqgauiqQ4/hqBoHiVgLmwuLck1KVaiR6zqb2j/ADB1T3FBaKDjCuGXjnCThqDeQ10/i9LwKpkSZgDcBMDLiSUEGNgcdqFTEqUohKpXCdYUxUpQUXW7d0dmSoGzGwns2TvgQJV4VIUFG2s6tSpTY2ajnODWNyEuOQmBnE/NeiuR/J5tpQZSGeES53tPObnePkAtH5oeTOIm8qNy61OgDu1VKg7fRHY7euu02QFKRrVMowkIJmqKg1RUAiIgIiICIiAiIgIiICIiAoQoogkNMblTdbNKrog17SXI2yrmaltSc4+uGBr/AH2w7zWs3/NNau+yq1qPDEKre/pAXfmXR0QcUv8AmqvWfZVqNb7wfQMfnBPeFrOkOS+kKEmpZ1sI9ZgFYHiOiLiB2gL0hCYUHlI1hOE5O9k5OHa05jvUQV6h0hoqhXGGtRp1RuqMa8fmBWr6R5r9G1Zw0nUCdtGo5scQx2Jn5UHB1kuTOg33tzTt2SA4zUePUpt9N3bmAOLguh3vM5+5vDG6rSBJ/EwgflW2cguRrdHU34nirWqkY6gbhAa2cLGiSYEkztJ7AA2HR9iylTbTY0NYxoY1o1Na0QAO4K5hRRBCEhRRBBR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3022" name="Picture 14" descr="http://cdn.eteknix.com/wp-content/uploads/2013/04/ASUS-netbook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5575" y="4028071"/>
            <a:ext cx="3420023" cy="2714644"/>
          </a:xfrm>
          <a:prstGeom prst="rect">
            <a:avLst/>
          </a:prstGeom>
          <a:noFill/>
        </p:spPr>
      </p:pic>
      <p:cxnSp>
        <p:nvCxnSpPr>
          <p:cNvPr id="16" name="Rovná spojovacia šípka 15"/>
          <p:cNvCxnSpPr>
            <a:cxnSpLocks/>
          </p:cNvCxnSpPr>
          <p:nvPr/>
        </p:nvCxnSpPr>
        <p:spPr>
          <a:xfrm flipH="1">
            <a:off x="3347864" y="5853651"/>
            <a:ext cx="1677837" cy="347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AE9C5F0-2B7E-418F-ADAF-717BF179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964488" cy="56166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4400" b="1" dirty="0"/>
              <a:t>	Výpočtová technika</a:t>
            </a:r>
            <a:r>
              <a:rPr lang="sk-SK" sz="4400" dirty="0"/>
              <a:t> je súhrn metód, hardvéru a softvéru na uľahčenie, zrýchlenie, mechanizáciu a automatizáciu výpočtov a spracovania dát počítačom.</a:t>
            </a:r>
          </a:p>
          <a:p>
            <a:pPr marL="0" indent="0">
              <a:buNone/>
            </a:pPr>
            <a:r>
              <a:rPr lang="sk-SK" sz="4400" b="1" dirty="0"/>
              <a:t>Predmetom</a:t>
            </a:r>
            <a:r>
              <a:rPr lang="sk-SK" sz="4400" dirty="0"/>
              <a:t> jej skúmania je  technické vybavenie, napr. počítačov, hardvérových komponentov, prvkov počítačových sietí a pod.</a:t>
            </a:r>
          </a:p>
        </p:txBody>
      </p:sp>
    </p:spTree>
    <p:extLst>
      <p:ext uri="{BB962C8B-B14F-4D97-AF65-F5344CB8AC3E}">
        <p14:creationId xmlns:p14="http://schemas.microsoft.com/office/powerpoint/2010/main" val="124626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>
              <a:buNone/>
            </a:pPr>
            <a:r>
              <a:rPr lang="sk-SK" b="1" dirty="0" err="1"/>
              <a:t>Smartphone</a:t>
            </a:r>
            <a:r>
              <a:rPr lang="sk-SK" b="1" dirty="0"/>
              <a:t> </a:t>
            </a:r>
            <a:r>
              <a:rPr lang="sk-SK" dirty="0"/>
              <a:t>                      </a:t>
            </a:r>
            <a:r>
              <a:rPr lang="sk-SK" b="1" dirty="0" err="1"/>
              <a:t>Tablet</a:t>
            </a:r>
            <a:endParaRPr lang="sk-SK" b="1" dirty="0"/>
          </a:p>
          <a:p>
            <a:pPr>
              <a:buNone/>
            </a:pPr>
            <a:r>
              <a:rPr lang="sk-SK" dirty="0"/>
              <a:t>                                               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b="1" dirty="0"/>
              <a:t>                                                Pracovná stanica   </a:t>
            </a:r>
          </a:p>
        </p:txBody>
      </p:sp>
      <p:pic>
        <p:nvPicPr>
          <p:cNvPr id="44034" name="Picture 2" descr="http://identidadgeek.com/wp-content/uploads/2014/11/iphone5c-thumb620x46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768" y="26755"/>
            <a:ext cx="4429156" cy="3321868"/>
          </a:xfrm>
          <a:prstGeom prst="rect">
            <a:avLst/>
          </a:prstGeom>
          <a:noFill/>
        </p:spPr>
      </p:pic>
      <p:sp>
        <p:nvSpPr>
          <p:cNvPr id="44038" name="AutoShape 6" descr="data:image/jpeg;base64,/9j/4AAQSkZJRgABAQAAAQABAAD/2wCEAAkGBxAQEBAQEBQVFRUUEBQPEBQUEA8QFQ8UFBQWFhYUFBQYHCggGBolHRQUITEhJSkrLi4uFx8zODMsOCgtLisBCgoKDg0OGxAQGzQkHyU3Nyw3LCw0LC8sNiwsLC8sLCwrNCwsLCwsLCwsNCwsLCwsLCwrLCwsLCw0LCwsLCwsLP/AABEIALEBHAMBIgACEQEDEQH/xAAcAAEAAQUBAQAAAAAAAAAAAAAABAECAwUGBwj/xABSEAABAwICAwkJCQwKAwAAAAABAAIDBBESIQUxQQYTIjJRYXGRkgdScnOBobGy0SNTYnSitMHC0ggUFRYzQkNUZKPT8BckJURjgoOTs+E0w/H/xAAZAQEAAwEBAAAAAAAAAAAAAAAAAQIDBAX/xAAmEQEAAgICAgICAQUAAAAAAAAAAQIDERIhBDEiMhNBYVGBscHx/9oADAMBAAIRAxEAPwD3FERAREQEREBQKrSjI5GxvBs4huPItDnGwDs7jZnzqeuH03K59LVOzxOnnYzmwSGJtuwCg6uSeVzyIwwMAFnuJeXnbhYLZc5Pk2q8Ol2uZ/tuH11ZRRhkUbBqbG1o6A0BZkFA5/K3sn2quN3KOo+1EQVxu5uo+1MbubqPtVEQXgu5R1H2qvC5R1H2rE8uwuwWxYTgxXw4rZXtna9lSh33eo9/wGTAN93sODC+3CwYs7X5UGbhco6j7VQ4uUdX/auREMYa/vh5W/8Aao4SbHN/23H6yyogiPjqNkkY6ad5/wDaFEndXsIIMD27bRyxubz2MhBHlC2yEXyRLTR19QdsXYf9tZ21NRyx9h/2lptC8GGNvesDOzl9C3DCgu3+o5Y+w/7ab/UcsfYf9tXXS6C3f6jlj7D/ALab/UcsfYf9tXXS6C3f6jlj7D/tq51RNYWwX23a4g9AxZJdLoL6euOIMkABPEcDdriM7Z6j7FOWmruKw8k0RHbC3KAiIgIiICIiAiIgIiIC5HSTAd6j5Xl56QHyn1SusfqPQuXnjDqlvK2CZ/yMP10F26rTctHBTvhjbI6SZsJDsZDRvMsmKzcybxgf5lzEm7rSIGVLG43tYNqBlYG9yRtJHkW/3afkaL40PmtQtGx3wfOtaUi0bZXvMTphG7vSn6kzqm9quG7nSn6kzqm9qktd8HzrM13wfOVb8UI/JKD+O+lf1JnVL9pV/HbSv6kzql+0tgHDkPWlxyHrUfjg/JKHBu00mTwqRjQM+LOb8wsTmup/DFQQCI2m4vxZBa/StFcc/Wtno2cFuHvfQVE49LRfaT+GKn3odT/an4Zqfeh1P9quxJi51XityWfhqp96HU/2p+G6j3odT/aq4udULk4o5Kfhuo96HU/2rZ6LrXyl4eAMOG1g4XvfYehasuU3Qp4UvRH9dRNdJidtfTCxI5z6VsYytdDxj0n0qfGqrMwKqrUuguRWoguRW3S6DDX8RvjYvXat0tJX8RvjYv8Akat2gIiICIiAiIgIiICIiDHObNd0Ln6IB09QR+ZTFh6Xvd/DW9rXWYVp9Csv9+O5xH2Y8X/sQa3dv+Ros7f1ofNahc+HfC84W+3em0FH8bHzWoXLh/g9YXVhj4uXNPydBufrYXwOdUPwuD3NzfhwtHFLR+dcZ7VraKsMjS5xIOIjyAkAnpFlqzACRm7ns9h6slMpjhFrjy3JWGHDkrfdta/uyiZ622TpLAnEfOrKOqndVyRyRhtOGNwyXJe5xDDcZ2IzeMNgRhBz24C4kEXHUVgu+/HfbwmfSFvkpM+muO8R7bQy3J4W22orLSVJY9pve7g0ixzubLWxPsMyPLa/lzR8mWRAOzNosetXivWlZt3t1grZN9wBowYeNfPFnl5ljL+ha2ir5HsGJ5JADXXdGbkaja3OpAk6Ose1cmLFam+U7dF8kW1pLZLhcCbZFafR+nKl04DzcFz2yRFgAiaAcJDrdAzJvmpUjri2XWPasBb09tqvasyit4hOxLYaBPDm6I/rrTY/5uPatpubdd0/RH9dTeOkUntHj4zvCPpU6NQRx3eEfSpsaxbMwKXVqILrpdWoguul1al0GKu4jfGxeu1bxaKt4jfGxeu1b1AREQEREBERAREQEREEPSZ4H88igbnGf1eR3fySnpscH1FJ0y+zfISqaCZaji+FHvnbu/6yDm+6MQKejv8Arjdl/wC7VC45kg713UB6V13dNNqaktl/XG7bf3aoXB75keEPSu3x/o4vIn5uoGiSGRvL4+Haw3yQkEi9jhZrsoUwLHYcLXZBwIMjgQ4Ag6hsK29NukoTE1kzoyMEYLXsc7hNaAbtLbXuOdaLTOkopqiR8bjgOENtjaMmgGw6Qq4r3m2rJyVpWu4Zg4+9/J9pW5/Acg2x5XuQHWbYgHPDnYnMjUuUkkZY8bV3vtK6J26ClJvvpBsRk6oZcE3s4N41s/PqurZbWrrijDFbb5I9Q1zHuYQ27TY2e2x6OCrcTuQdbvoaoNRVMfI9zRIQXcE3kFxq1ZLDJI22THXuMzc25+MtI9bZz70z6M3VU9xm6zsuJJr2fzzrqi53J53e1ebw6GjsQZ4xbJpBmysTnYRk6rdRXYUtQHsDsDrnXlt2/mrkwzltvnD0PLr41NfgmZ/rvX+m1fLbM5Dabuy86o6ZlicY65L9Si0tS1kjHFrwAczmLZczbpT1MbRFd0bXNmbK60k7gwAsxsY0s1Oa053BLr3NnEKck2iemWLhMfL/ACzmQ8h6z9pbnco67qjoi1/6i5VsosOMuj3EuuanX+i1/wCorZY+KmKfkyfnv8IqZGoX6R/hFTIyuZ0s10urUQXXS6tVboK3S6oqIMdZxG+Ni9dq3y0FXxW+Ni9dq36AiIgIiICIiAiIgIiINFumlwxyHkYfQtrBFgiazvYw3qbZaTdBwiGd/KyPtPaPpXQyaj0FBwfdUNqSk+ON+bVC88bJzfQvQO6wbUdJ8db82qF5sJOc+hd3j/RweT90+KZzQQ0uaDmRjsD0hXRyWyFuq63dKKRopmPia4yXBdc8GzSQXdJFukrm5pW45BsEjwBewADiAs8HlUy3mlY7j/i2bxr46RaZ6Tt9d3wHSGNVGyOtYTWG0AvIz16slAMzQL26h9JXUDcDXn9PT9iQ/VV8+emLXL9qYcVsm9S1AlI/S+YfSVcKj/FPkxD0BYKyF8Ej4XhrnRuwOc0Wa48oyvtUWpqS1j3BuppOq9rBbRMTXbOYmJ02H3y699+k7TvpcpWj6sXLS95vwtV89vKutG5GkwE+6A2dnikGq+fN5RYrzulqJC1j7DMB2vlF1nS9b71DTJS1Nbl0jpx37vR9CGpPvjyNVrkqHHM82OHIgnKx2ZZbVsJI2hjXWcb7bQ2N9WV7jb5+RYZs9cc6mG2LDbJG4lgM3O7zrq+5++5qv9LX/qLhS93J8oD2Ls+5s4n76vyw7b7JFfNHxVwT808/lH+EVMjWn0rpKGlEs07wxjXG5Nzc3yDQM3E8gUrcxpeCuiE9OcTA8scCMLmObsc06rix6CFyOxs7H2Kl1InY92eXMLqMgrdLqiIK3S6oiDHVcVvjYvXaugXPVPFb42L12roUBERAREQEREBERARFbIbA9CDn6nhVNO3lmLuw1z/qroJNR6CtDSjFWM+DE9/l4LfrFb6TUegoPPu66f6lS/HWfNqheXYx/NyvTu7CbUNL8dZ82qF5UJOZdvj/AFcPkR829pNPStY1ofELC1nRVBOXKW5alrmyOu45G7nOuAbG5JuL5gdKl0+gK17Q9sRwkBwN4xkdRsTdQKqJ0TzHLdrhradmV9iYsGKlptSO5MuTLesRf0zOLiCMh5Qupj3fVobm6kuL8Ew1Nzbna/Dn5FxZkZ8I9QW3ZueqyLileRrzfEOsYslOXFjya5x6Ux2vXfFiq6980j5ZJG4nuL3YWkAE7AM7BRp3Nc0tLyQRY5HUUkEjHFpia0tNiCNRHSqb5J/ht7K1iIiNKd723P4y1lsIrRbMf+I2+e2+9a1p4RG1oGF5sLa7alLGjqota/Y8XYRh4QOojrCgGe2RkdyGwOSyxTj74TEtMs3nq0NlRStuBgkFjrddwAOu4AuR0LavrcRccEWdsxDVAi3Jdvl8i5qCYlwAe8km1h/9U99JJr4R/wA8Zv0cJRlx47Tuy2LLkpGqsrW5fkn9r/pd53LdVXwS3hQ5G52SZrzLfG/D616P3I3AtrLX48PG16nqM/1Tg+7iu7NM7f6eO/B91fbYXYmi/SB6xWg3BbqXaNqhIbmGSzKlgzu3Y9o75tyecEjau77qOhHVMLpYxeSne99gLl0brb4BzjC13+Urx/ENdx1rjdr6r++GvjD2EOa5oc1wNw5rswQeQgqNdeX9yLdbYjR0xuDidSuOdrAudD0WBcP8w5F6cSguul1bdLoLrpdW3S6C2o4rfGxeu1dEucn4rfGxeu1dGgIiICIiAiIgIiICxVRsx3QsqjV54HlQavQwvUzu72Nje05xPqBbuTUegrUbnRc1D+WUM7LAfrFbeTUegoPOO7ObUFL8eZ83qF5Dvh5V633bj/Z9L8ej+b1C8Y3wLpxTqrlzRuz1zcvpOQUjBvjAd7tm2+vFZ2vPIxi3wSuA03Vl1TMXAXLzbVk380ZcgstNDUtaLb3G7Mm72YjnbbfmVjXkcy0ie2ubN+SvHWmwNQ62VgvWdE10gp2Xcw8AY7ude9hcBup2I3N/hAbF4sZOdZxVNy9whyFrmO5OrMm+vLzq3P8AhycbfqdJ2kJsUshebuxnFbluscEzWvY7CTZ7XZ2INiDYjkUAy6+KM72GocwVY6ixB41jexF2nmI2hRNon2RWYelaNmEs0xdUA2ihDTHwGRjAQY2YhsAAJyubrhqifhyYSLb46x13GI2Kh/fjb33mHyx/9rE6a5JsBc3sBkOYDkXPiwxjyWtXqJ/TfLfnWIn3/VuNFVHu0Yc4WJLTe4HCaRmQL7di6+nr53nen8EMN5XEyby5trs3oFuVsrWAtY4rLzZ0l1nfWBwI3qEX2tjwlud8rFXyV5TtGO3CNJYmuPzuteo9xh1463X+Ui1+C9eP750L1nuHOvFW+Ni9V6ZZ+JhjVnSPPuj/AAz6VZRaIpYnOfHBExzzd7mxMaXE8pAVXn3R/hH0qVGVzOphpdFU0UjpY4YmSOyc9kTGud0uAU26suq3QXXS6tuqXQX3S6tul0Cbit8bF67V0i5mU8FvjYvXC6ZAREQEREBERAREQFC0m7gjylTVq9MvsDzNQNzbfcMXfSSO6nlo8zQtlJqPQVD0Iy1NDzxtcelwxH0qZLxXdB9CDzHu6m2jab49H83qF4gJeQL2vu+OtoymP7fF83qF4PvvKtaT0xvHadvvOgk8qhCXk86qZuU+QK+1NJ2+HmCpvg5SVCEvIOtV31NmkwScyrvqhb8FTfulNmk7fU3znULfDy2VN98qbNJu+Km+BQ995vOqb+mzScJQvY+4K68Nd46L1HLw8Tn+Qva/ufX3grvHxeo5UvPS9I7dS4+6P8I+lS4yoN/dH+EfSpkZWTZmul1bdLoLrpdW3S6C66XVt0ugrKcm+Oi9cLqFyshyZ46L12rqkBERAREQEREBERAWg3RScCW3e2HUt+ud0qcTmN76djfIZAD5kG/hZha1o2NDeoWSfiu8E+hXrFU8R/gu9CDyz7oA/wBlU3x+L5vULwHEvfPugz/ZNN8fi/4KhfP11MSiY2zYkxrsaPuYV8sTJQ+maHxtkAdNIHNDgCMVmEXzG1cvpzRUtHO+nmwl7MJJY7E1wc0OBabDYeRXncK6iUbEmJYS5d23uV6QIBMlMMr2M0lxzG0dkjc+iYiPbjGknIfQqyhzSWu1gkHMHMEg5jnBVdJ0UlNNLBJbHG8sdhOIEjaDtByKwRtLnNaNZIaNmZNgo2cWTEqY+dbuPchUua1wMfCgmnaLygkQOwytzZYOadpOE7CVz5Kcjiy4lXGVk0VQyVM8VPFbHI8MbiOEAnaTsAFz5F2L+5TXglu+0hdhLwwVD8TgOQGPnAvqzVLZa19yvXFa3qHE4+de4/c6m9PX/GIv+MrwgOXu33OP/jV/xiL1CpmURGnUtPDd4R9Kmxla6I8J3hH0rZxNBsL2UJXXS6PaABY35dStuguul1bdLoLrpdW3VLoLpDkzx0XrtXWLkXnieOi9dq65AREQEREBERAREQUcbAnkF1zzRinpm/CLj5GOPpstzpKTDDIfgEDpOQ85C1dE29WPgwvPlJaB5iUG9WCuNopDyRuPySs6iaWNqec/4Mh+QUHmH3QIJ0TSgazXwgc5ME68fptDxYQHC5tmcThc9a+ld0u5mHSVPDDO57WskZO0xloOIRvYAcQOVpD1Bc5/RHQ++1Hah+wggaEdBvELHytLcDOCSQRYNGEi2dtee0dfHbodA081VK9wx3IGLFIMg0ZDMatXkXplP3OIIxhZU1TRyCSEDYO85go7u5XRk3M1R2oP4a1vl5RplTHxne3mDdydHtjH+7IPrL2Gi0rFDCyITMc0NtiMjml2K5u5pGvPlWuHcso/fqjrg/hqY3cBEGloqanCTcjFDYnLWMHMOpUrbXS8xt5npbQWjZJpXvAcXPJLsc/Ctle18tSjUehNFslidvZ4MrHXvM4CzgbkE59C9OPc0pdZnqOuD+Gg7mlLr3+o5dcH8NRM7naYjrTQ6e0bRuY7e5IgS3BqHFBuG2tqvsXnE+iqMkneiSSSXGSThEnM69q9sk3AxubgNVVYbWtjhtbktvaiHuW0Z/TVHXB/DV7Xm0aZ48XCZnbx7R9LTwzRysZgLXXDg95w7L2vzrsdF1sRkfO+SNjiDiIaTI4AAN4Vr2s3Vyrrv6KqP36o7UH8NZ39zeBzQ11TVloAAaZISABkABg2WC87yvDjP3vX6el4/mThpNIj+XgLtGQWsG2y14nG3nXq/wBzrGWwaQadYqIwewVvP6JKH32o7UP2F0W5HcnBo0StgdI7fXte/fCw5tFhbC0bCu1xOfhcbnwj6Sp7HH+QVr6YX7R9JU+NiDLiP8gq5rirMPOrkF10uqIgrdLqiogq8/k/HReu1diuMefyfjovXauzQEREBERAREQEREGs3Qtc6FrW7Z4L+C2Zjn/JaVH0KcU8571sbesuJ9AWyr6YyswNdgzBvhDshsVNHUDIGlrbkk4nOcbl51XPkACCUsFdDvkUkffxuZ2mkfSs6IIVGTvcdxY4G4gdhsLjrWZYJ9G3eXxyPjc7N+Esc15AtcseCAbbRYmwuclQUc3v37qNBIRYRSy++/um+1ZBTv7/AOQPaguRN5d33yQm8u775IQULbqjW2V+8u775ITeXd98kIKIq7y7vvkhWmB3ffJCCqLGaaT3z9232qx1JNsm/dN9qDOsdRO2NjpHkNaxpe9xNg1rRck+QLCaKo9//cM9qh1mg55Wua+rkwuFi1sUDRbbsv50HKaNdwGF2RIDiOQnMjzrYseFLbuKA/vEnZj9ivbuOH6xJ2Y/Ygib4E3wKZ+J/wC0SdmP2J+J/wC0SdliCHvgTfApn4n/ALRJ2WKn4n/tMnZj9iCLjCYgpf4oftMnZj9iqNyP7RJ2Y/YggXxSQRtzLpmG3M1wc4+QArtlrNFaDhpyXNxOeRYveQ51uQWAAHQFs0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4042" name="Picture 10" descr="http://b-i.forbesimg.com/patrickmoorhead/files/2013/11/iPad-Ai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142852"/>
            <a:ext cx="3864462" cy="3214686"/>
          </a:xfrm>
          <a:prstGeom prst="rect">
            <a:avLst/>
          </a:prstGeom>
          <a:noFill/>
        </p:spPr>
      </p:pic>
      <p:pic>
        <p:nvPicPr>
          <p:cNvPr id="44044" name="Picture 12" descr="http://www.masmedialne.info/wp-content/uploads/2013/06/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088" y="4240973"/>
            <a:ext cx="3751960" cy="2500330"/>
          </a:xfrm>
          <a:prstGeom prst="rect">
            <a:avLst/>
          </a:prstGeom>
          <a:noFill/>
        </p:spPr>
      </p:pic>
      <p:cxnSp>
        <p:nvCxnSpPr>
          <p:cNvPr id="13" name="Rovná spojovacia šípka 12"/>
          <p:cNvCxnSpPr>
            <a:cxnSpLocks/>
          </p:cNvCxnSpPr>
          <p:nvPr/>
        </p:nvCxnSpPr>
        <p:spPr>
          <a:xfrm flipV="1">
            <a:off x="5580112" y="2714620"/>
            <a:ext cx="92071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Informatika\prezen\vyuka\historia\magneticmemory.jpg">
            <a:extLst>
              <a:ext uri="{FF2B5EF4-FFF2-40B4-BE49-F238E27FC236}">
                <a16:creationId xmlns="" xmlns:a16="http://schemas.microsoft.com/office/drawing/2014/main" id="{A8C36B90-6B18-4746-B616-92568DEC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35"/>
            <a:ext cx="3937849" cy="333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:\Informatika\prezen\vyuka\historia\didaktik.bmp">
            <a:extLst>
              <a:ext uri="{FF2B5EF4-FFF2-40B4-BE49-F238E27FC236}">
                <a16:creationId xmlns="" xmlns:a16="http://schemas.microsoft.com/office/drawing/2014/main" id="{3F55FA2C-7D51-4C7C-AFD0-89A45B21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849" y="2963408"/>
            <a:ext cx="5122311" cy="3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="" xmlns:a16="http://schemas.microsoft.com/office/drawing/2014/main" id="{75A48E53-C631-4B58-BB4E-45DB7FB12659}"/>
              </a:ext>
            </a:extLst>
          </p:cNvPr>
          <p:cNvSpPr/>
          <p:nvPr/>
        </p:nvSpPr>
        <p:spPr>
          <a:xfrm>
            <a:off x="-36512" y="59727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hlinkClick r:id="rId4"/>
              </a:rPr>
              <a:t>http://www.vystava.sav.sk/osobne-pocitace/osobne-pocitace-sk/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EBA6FDE6-A756-47AF-9780-C7D0A1EE4F35}"/>
              </a:ext>
            </a:extLst>
          </p:cNvPr>
          <p:cNvSpPr txBox="1"/>
          <p:nvPr/>
        </p:nvSpPr>
        <p:spPr>
          <a:xfrm>
            <a:off x="4211960" y="62068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Magnetická bubnová pamäť</a:t>
            </a:r>
          </a:p>
        </p:txBody>
      </p:sp>
    </p:spTree>
    <p:extLst>
      <p:ext uri="{BB962C8B-B14F-4D97-AF65-F5344CB8AC3E}">
        <p14:creationId xmlns:p14="http://schemas.microsoft.com/office/powerpoint/2010/main" val="429851659"/>
      </p:ext>
    </p:extLst>
  </p:cSld>
  <p:clrMapOvr>
    <a:masterClrMapping/>
  </p:clrMapOvr>
  <p:transition>
    <p:wheel spokes="8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CE2AC9B-3CA8-484F-9932-8E3D6EA1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hlinkClick r:id="rId2" action="ppaction://hlinksldjump"/>
              </a:rPr>
              <a:t>Úloha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0A24148-0F91-473A-8AB0-1FAD2D83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0862"/>
            <a:ext cx="8784976" cy="4686490"/>
          </a:xfrm>
        </p:spPr>
        <p:txBody>
          <a:bodyPr/>
          <a:lstStyle/>
          <a:p>
            <a:pPr marL="0" indent="0" algn="just">
              <a:buNone/>
            </a:pPr>
            <a:r>
              <a:rPr lang="sk-SK" sz="3600" b="1" dirty="0"/>
              <a:t>Vyhľadať a spracovať  zaujímavosti, aký bol ich prínos  v oblasti informatiky</a:t>
            </a:r>
          </a:p>
          <a:p>
            <a:pPr>
              <a:buAutoNum type="alphaLcParenR"/>
            </a:pPr>
            <a:r>
              <a:rPr lang="sk-SK" sz="3600" b="1" i="1" dirty="0"/>
              <a:t>John von </a:t>
            </a:r>
            <a:r>
              <a:rPr lang="sk-SK" sz="3600" b="1" i="1" dirty="0" err="1"/>
              <a:t>Neumann</a:t>
            </a:r>
            <a:endParaRPr lang="sk-SK" sz="3600" b="1" i="1" dirty="0"/>
          </a:p>
          <a:p>
            <a:pPr>
              <a:buAutoNum type="alphaLcParenR"/>
            </a:pPr>
            <a:r>
              <a:rPr lang="sk-SK" sz="3600" b="1" i="1" dirty="0"/>
              <a:t>Alan</a:t>
            </a:r>
            <a:r>
              <a:rPr lang="sk-SK" sz="3600" b="1" dirty="0"/>
              <a:t> </a:t>
            </a:r>
            <a:r>
              <a:rPr lang="sk-SK" sz="3600" b="1" dirty="0" err="1"/>
              <a:t>Mathison</a:t>
            </a:r>
            <a:r>
              <a:rPr lang="sk-SK" sz="3600" b="1" dirty="0"/>
              <a:t> </a:t>
            </a:r>
            <a:r>
              <a:rPr lang="sk-SK" sz="3600" b="1" i="1" dirty="0" err="1"/>
              <a:t>Turing</a:t>
            </a:r>
            <a:r>
              <a:rPr lang="sk-SK" sz="3600" b="1" dirty="0"/>
              <a:t> </a:t>
            </a:r>
          </a:p>
          <a:p>
            <a:pPr>
              <a:buAutoNum type="alphaLcParenR"/>
            </a:pPr>
            <a:r>
              <a:rPr lang="sk-SK" sz="3600" b="1" i="1" dirty="0"/>
              <a:t>John </a:t>
            </a:r>
            <a:r>
              <a:rPr lang="sk-SK" sz="3600" b="1" i="1" dirty="0" err="1"/>
              <a:t>Napier</a:t>
            </a:r>
            <a:r>
              <a:rPr lang="sk-SK" sz="3600" b="1" dirty="0"/>
              <a:t> 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19416637"/>
      </p:ext>
    </p:extLst>
  </p:cSld>
  <p:clrMapOvr>
    <a:masterClrMapping/>
  </p:clrMapOvr>
  <p:transition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 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2000" dirty="0">
                <a:hlinkClick r:id="rId2"/>
              </a:rPr>
              <a:t>http://windows.microsoft.com/sk-sk/windows/introduction-to-computers#1TC=windows-7</a:t>
            </a:r>
            <a:endParaRPr lang="sk-SK" sz="2000" dirty="0"/>
          </a:p>
          <a:p>
            <a:r>
              <a:rPr lang="sk-SK" sz="2000" dirty="0"/>
              <a:t> </a:t>
            </a:r>
            <a:r>
              <a:rPr lang="sk-SK" sz="2000" u="sng" dirty="0">
                <a:hlinkClick r:id="rId3"/>
              </a:rPr>
              <a:t>http://sk.wikipedia.org/wiki/Dejiny_počítačov</a:t>
            </a:r>
            <a:r>
              <a:rPr lang="sk-SK" sz="2000" dirty="0"/>
              <a:t>                    </a:t>
            </a:r>
            <a:r>
              <a:rPr lang="sk-SK" sz="2000" u="sng" dirty="0">
                <a:hlinkClick r:id="rId4"/>
              </a:rPr>
              <a:t>http://www.klubvtn.info/info_201_1.htm</a:t>
            </a:r>
            <a:endParaRPr lang="sk-SK" sz="2000" dirty="0"/>
          </a:p>
          <a:p>
            <a:r>
              <a:rPr lang="sk-SK" sz="2000" dirty="0"/>
              <a:t/>
            </a:r>
            <a:br>
              <a:rPr lang="sk-SK" sz="2000" dirty="0"/>
            </a:br>
            <a:r>
              <a:rPr lang="sk-SK" sz="2000" u="sng" dirty="0">
                <a:hlinkClick r:id="rId5"/>
              </a:rPr>
              <a:t>http://encyklopediapoznania.sk/data/eknihy/informatika/dejiny_pocitacov.pdf</a:t>
            </a:r>
            <a:endParaRPr lang="sk-SK" sz="2000" dirty="0"/>
          </a:p>
          <a:p>
            <a:r>
              <a:rPr lang="sk-SK" sz="2000" u="sng" dirty="0">
                <a:hlinkClick r:id="rId6"/>
              </a:rPr>
              <a:t>http://historicky-vyvoj-a-rozdelenie-pc.webnode.sk/druhy-pocitacov/</a:t>
            </a:r>
            <a:endParaRPr lang="sk-SK" sz="2000" dirty="0"/>
          </a:p>
          <a:p>
            <a:r>
              <a:rPr lang="sk-SK" sz="2000" dirty="0">
                <a:hlinkClick r:id="rId7"/>
              </a:rPr>
              <a:t>http://zscidca.edupage.org/files/Historia_PC_-_prezentacia.pdf</a:t>
            </a:r>
            <a:r>
              <a:rPr lang="sk-SK" sz="2000" dirty="0"/>
              <a:t> </a:t>
            </a:r>
          </a:p>
          <a:p>
            <a:r>
              <a:rPr lang="sk-SK" sz="2000" dirty="0">
                <a:hlinkClick r:id="rId8"/>
              </a:rPr>
              <a:t>http://sk.wingwit.com/Hardware/computer-drives-storage/52213.html#.VLqpAWPQrcs</a:t>
            </a:r>
            <a:r>
              <a:rPr lang="sk-SK" sz="2000" dirty="0"/>
              <a:t> </a:t>
            </a:r>
          </a:p>
        </p:txBody>
      </p:sp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80736A2-6C84-46F3-BE78-C3D09226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640959" cy="1280890"/>
          </a:xfrm>
        </p:spPr>
        <p:txBody>
          <a:bodyPr/>
          <a:lstStyle/>
          <a:p>
            <a:pPr algn="ctr"/>
            <a:r>
              <a:rPr lang="sk-SK" b="1" dirty="0"/>
              <a:t>Osobný počítač (</a:t>
            </a:r>
            <a:r>
              <a:rPr lang="sk-SK" b="1" dirty="0" err="1"/>
              <a:t>Personal</a:t>
            </a:r>
            <a:r>
              <a:rPr lang="sk-SK" b="1" dirty="0"/>
              <a:t> </a:t>
            </a:r>
            <a:r>
              <a:rPr lang="sk-SK" b="1" dirty="0" err="1"/>
              <a:t>Computer</a:t>
            </a:r>
            <a:r>
              <a:rPr lang="sk-SK" b="1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447A04A-8760-4891-85F6-B9A36F3A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8892480" cy="5256584"/>
          </a:xfrm>
        </p:spPr>
        <p:txBody>
          <a:bodyPr>
            <a:normAutofit/>
          </a:bodyPr>
          <a:lstStyle/>
          <a:p>
            <a:pPr algn="just"/>
            <a:r>
              <a:rPr lang="sk-SK" sz="2800" b="1" dirty="0"/>
              <a:t>Údaje zachytené na vhodných prostriedkoch  v súčasnosti najčastejšie spracúvame na osobnom počítači (PC).</a:t>
            </a:r>
          </a:p>
          <a:p>
            <a:pPr algn="just"/>
            <a:r>
              <a:rPr lang="sk-SK" sz="2800" b="1" dirty="0"/>
              <a:t> K správnemu a efektívnemu použitiu počítača je preto potrebné zabezpečiť:</a:t>
            </a:r>
          </a:p>
          <a:p>
            <a:pPr lvl="1" algn="just"/>
            <a:r>
              <a:rPr lang="sk-SK" sz="2400" b="1" dirty="0"/>
              <a:t>hardware – technické vybavenie počítača ( monitor, klávesnica, operačná pamäť, atď.)</a:t>
            </a:r>
          </a:p>
          <a:p>
            <a:pPr lvl="1" algn="just"/>
            <a:r>
              <a:rPr lang="sk-SK" sz="2400" b="1" dirty="0"/>
              <a:t>software – programové vybavenie počítača  (operačný systém, textový editor, antivírusový program, atď.)</a:t>
            </a:r>
          </a:p>
          <a:p>
            <a:pPr lvl="1" algn="just"/>
            <a:r>
              <a:rPr lang="sk-SK" sz="2400" b="1" dirty="0" err="1"/>
              <a:t>brainware</a:t>
            </a:r>
            <a:r>
              <a:rPr lang="sk-SK" sz="2400" b="1" dirty="0"/>
              <a:t> – kvalifikovaný používateľ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464865338"/>
      </p:ext>
    </p:extLst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962C49-A70A-4184-94F3-C28B3B0F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04664"/>
            <a:ext cx="7202760" cy="128089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/>
              <a:t>Počítačová architektúra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2B25B5E-914A-41A8-A739-35D16DE4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5554"/>
            <a:ext cx="8964487" cy="4839790"/>
          </a:xfrm>
        </p:spPr>
        <p:txBody>
          <a:bodyPr>
            <a:normAutofit/>
          </a:bodyPr>
          <a:lstStyle/>
          <a:p>
            <a:pPr algn="just"/>
            <a:r>
              <a:rPr lang="sk-SK" sz="2800" dirty="0"/>
              <a:t> popisuje spôsob, akým treba jednotlivé súčiastky a komponenty prepojiť tak, aby celý počítač spoľahlivo a rýchlo pracoval</a:t>
            </a:r>
          </a:p>
          <a:p>
            <a:pPr marL="0" indent="0" algn="just">
              <a:buNone/>
            </a:pPr>
            <a:endParaRPr lang="sk-SK" sz="2800" dirty="0"/>
          </a:p>
          <a:p>
            <a:pPr algn="just"/>
            <a:r>
              <a:rPr lang="sk-SK" sz="2800" dirty="0"/>
              <a:t>V súčasnosti sa najčastejšie stretávame s počítačmi, ktoré majú </a:t>
            </a:r>
            <a:r>
              <a:rPr lang="sk-SK" sz="2800" b="1" dirty="0"/>
              <a:t>von </a:t>
            </a:r>
            <a:r>
              <a:rPr lang="sk-SK" sz="2800" b="1" dirty="0" err="1"/>
              <a:t>Neumannovu</a:t>
            </a:r>
            <a:r>
              <a:rPr lang="sk-SK" sz="2800" b="1" dirty="0"/>
              <a:t> architektúru </a:t>
            </a:r>
            <a:r>
              <a:rPr lang="sk-SK" sz="2800" dirty="0">
                <a:hlinkClick r:id="rId2" action="ppaction://hlinksldjump"/>
              </a:rPr>
              <a:t>(obr. 1)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260569570"/>
      </p:ext>
    </p:extLst>
  </p:cSld>
  <p:clrMapOvr>
    <a:masterClrMapping/>
  </p:clrMapOvr>
  <p:transition>
    <p:wheel spokes="8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4F1ABC39-F5DD-43C8-A486-27C58F06EA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1942"/>
      </p:ext>
    </p:extLst>
  </p:cSld>
  <p:clrMapOvr>
    <a:masterClrMapping/>
  </p:clrMapOvr>
  <p:transition>
    <p:wheel spokes="8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732C619-F3FF-48AE-98DA-D7944139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06333"/>
            <a:ext cx="7740352" cy="1280890"/>
          </a:xfrm>
        </p:spPr>
        <p:txBody>
          <a:bodyPr/>
          <a:lstStyle/>
          <a:p>
            <a:pPr algn="ctr"/>
            <a:r>
              <a:rPr lang="sk-SK" b="1" dirty="0"/>
              <a:t>Základné pojmy vo výpočtovej technike.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E470214-EE69-4FE6-AE5F-CC3CEAF5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00807"/>
            <a:ext cx="8784975" cy="5157193"/>
          </a:xfrm>
        </p:spPr>
        <p:txBody>
          <a:bodyPr>
            <a:normAutofit/>
          </a:bodyPr>
          <a:lstStyle/>
          <a:p>
            <a:pPr algn="just"/>
            <a:r>
              <a:rPr lang="sk-SK" sz="2800" b="1" dirty="0"/>
              <a:t>Pamäť (</a:t>
            </a:r>
            <a:r>
              <a:rPr lang="sk-SK" sz="2800" b="1" dirty="0" err="1"/>
              <a:t>memory</a:t>
            </a:r>
            <a:r>
              <a:rPr lang="sk-SK" sz="2800" b="1" dirty="0"/>
              <a:t>) - funkčná jednotka                na uchovávanie údajov (dát). </a:t>
            </a:r>
          </a:p>
          <a:p>
            <a:pPr algn="just"/>
            <a:r>
              <a:rPr lang="sk-SK" sz="2800" b="1" dirty="0"/>
              <a:t> základom je elementárna (</a:t>
            </a:r>
            <a:r>
              <a:rPr lang="sk-SK" sz="2800" b="1" dirty="0" err="1"/>
              <a:t>najzákladnejšia</a:t>
            </a:r>
            <a:r>
              <a:rPr lang="sk-SK" sz="2800" b="1" dirty="0"/>
              <a:t>) bunka, ktorá je schopná uchovať </a:t>
            </a:r>
            <a:r>
              <a:rPr lang="sk-SK" sz="3200" b="1" dirty="0">
                <a:solidFill>
                  <a:srgbClr val="FF0000"/>
                </a:solidFill>
              </a:rPr>
              <a:t>1 b(bit). </a:t>
            </a:r>
          </a:p>
          <a:p>
            <a:pPr algn="just"/>
            <a:r>
              <a:rPr lang="sk-SK" sz="2800" b="1" dirty="0"/>
              <a:t>Pamäť počítača delíme:</a:t>
            </a:r>
          </a:p>
          <a:p>
            <a:pPr lvl="1" algn="just"/>
            <a:r>
              <a:rPr lang="sk-SK" sz="2600" b="1" dirty="0"/>
              <a:t>operačnú (vnútornú -RAM, ROM, CACHE, CMOS), ktorá zabezpečuje uchovanie údajov v čase, kedy počítač pracuje </a:t>
            </a:r>
          </a:p>
          <a:p>
            <a:pPr lvl="1" algn="just"/>
            <a:r>
              <a:rPr lang="sk-SK" sz="2600" b="1" dirty="0"/>
              <a:t>používateľskú (vonkajšiu), ktorá uchováva údaje a programy v čase, kedy je počítač vypnutý.</a:t>
            </a:r>
          </a:p>
        </p:txBody>
      </p:sp>
    </p:spTree>
    <p:extLst>
      <p:ext uri="{BB962C8B-B14F-4D97-AF65-F5344CB8AC3E}">
        <p14:creationId xmlns:p14="http://schemas.microsoft.com/office/powerpoint/2010/main" val="2420979142"/>
      </p:ext>
    </p:extLst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ADC6C87-E317-4B11-A2E4-4F9DB5AD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624110"/>
            <a:ext cx="8138864" cy="1280890"/>
          </a:xfrm>
        </p:spPr>
        <p:txBody>
          <a:bodyPr>
            <a:noAutofit/>
          </a:bodyPr>
          <a:lstStyle/>
          <a:p>
            <a:pPr algn="just"/>
            <a:r>
              <a:rPr lang="sk-SK" sz="2800" dirty="0"/>
              <a:t>Pamäť typu </a:t>
            </a:r>
            <a:r>
              <a:rPr lang="sk-SK" sz="2800" b="1" dirty="0"/>
              <a:t>ROM</a:t>
            </a:r>
            <a:r>
              <a:rPr lang="sk-SK" sz="2800" dirty="0"/>
              <a:t> je pamäť </a:t>
            </a:r>
            <a:r>
              <a:rPr lang="sk-SK" sz="2800" b="1" dirty="0"/>
              <a:t>len na čítanie </a:t>
            </a:r>
            <a:r>
              <a:rPr lang="sk-SK" sz="2800" dirty="0"/>
              <a:t>a tvorí ju samostatný integrovaný obvod.</a:t>
            </a:r>
            <a:br>
              <a:rPr lang="sk-SK" sz="2800" dirty="0"/>
            </a:br>
            <a:r>
              <a:rPr lang="sk-SK" sz="2800" dirty="0"/>
              <a:t> </a:t>
            </a:r>
            <a:br>
              <a:rPr lang="sk-SK" sz="2800" dirty="0"/>
            </a:br>
            <a:r>
              <a:rPr lang="sk-SK" sz="2800" dirty="0"/>
              <a:t>V tejto pamäti je nahratý </a:t>
            </a:r>
            <a:r>
              <a:rPr lang="sk-SK" sz="2800" dirty="0">
                <a:solidFill>
                  <a:srgbClr val="FF0000"/>
                </a:solidFill>
              </a:rPr>
              <a:t>program BIOS </a:t>
            </a:r>
            <a:br>
              <a:rPr lang="sk-SK" sz="2800" dirty="0">
                <a:solidFill>
                  <a:srgbClr val="FF0000"/>
                </a:solidFill>
              </a:rPr>
            </a:br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/>
              <a:t>Tento druh pamäte je zálohovaný osobitnou baterkou, aby nestratil počiatočné parametre počítača. Hneď po </a:t>
            </a:r>
            <a:r>
              <a:rPr lang="sk-SK" sz="2800" dirty="0">
                <a:solidFill>
                  <a:srgbClr val="FF0000"/>
                </a:solidFill>
              </a:rPr>
              <a:t>spustení počítača sa načíta obsah pamäte ROM </a:t>
            </a:r>
            <a:r>
              <a:rPr lang="sk-SK" sz="2800" dirty="0"/>
              <a:t>a podľa jej obsahu sa ďalej riadi spustenie a chod celého počítača.</a:t>
            </a:r>
          </a:p>
        </p:txBody>
      </p:sp>
    </p:spTree>
    <p:extLst>
      <p:ext uri="{BB962C8B-B14F-4D97-AF65-F5344CB8AC3E}">
        <p14:creationId xmlns:p14="http://schemas.microsoft.com/office/powerpoint/2010/main" val="3683175929"/>
      </p:ext>
    </p:extLst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216FC75-73EC-4B7B-B38C-2BB479EB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dirty="0"/>
              <a:t>Pamäť typu </a:t>
            </a:r>
            <a:r>
              <a:rPr lang="sk-SK" sz="3600" b="1" dirty="0"/>
              <a:t>RAM</a:t>
            </a:r>
            <a:r>
              <a:rPr lang="sk-SK" sz="3600" dirty="0"/>
              <a:t> je zápisníková pamäť a jej obsah sa mení podľa potreby vykonávaných programov. </a:t>
            </a:r>
          </a:p>
          <a:p>
            <a:pPr marL="0" indent="0" algn="just">
              <a:buNone/>
            </a:pPr>
            <a:r>
              <a:rPr lang="sk-SK" sz="3600" dirty="0"/>
              <a:t>V </a:t>
            </a:r>
            <a:r>
              <a:rPr lang="sk-SK" sz="3600" b="1" dirty="0"/>
              <a:t>RAM</a:t>
            </a:r>
            <a:r>
              <a:rPr lang="sk-SK" sz="3600" dirty="0"/>
              <a:t> pamäti počítača sa nachádza: - </a:t>
            </a:r>
            <a:r>
              <a:rPr lang="sk-SK" sz="3600" b="1" dirty="0"/>
              <a:t>operačný systém</a:t>
            </a:r>
            <a:r>
              <a:rPr lang="sk-SK" sz="3600" dirty="0"/>
              <a:t>, ktorý riadi chod počítača</a:t>
            </a:r>
          </a:p>
          <a:p>
            <a:pPr algn="just">
              <a:buFontTx/>
              <a:buChar char="-"/>
            </a:pPr>
            <a:r>
              <a:rPr lang="sk-SK" sz="3600" b="1" dirty="0"/>
              <a:t>aplikačné programy </a:t>
            </a:r>
          </a:p>
          <a:p>
            <a:pPr algn="just">
              <a:buFontTx/>
              <a:buChar char="-"/>
            </a:pPr>
            <a:r>
              <a:rPr lang="sk-SK" sz="3600" dirty="0"/>
              <a:t>v pamäti sa nachádzajú aj práve </a:t>
            </a:r>
            <a:r>
              <a:rPr lang="sk-SK" sz="3600" b="1" dirty="0"/>
              <a:t>spracovávané údaje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768115404"/>
      </p:ext>
    </p:extLst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7772400" cy="1975104"/>
          </a:xfrm>
        </p:spPr>
        <p:txBody>
          <a:bodyPr/>
          <a:lstStyle/>
          <a:p>
            <a:r>
              <a:rPr lang="sk-SK" sz="4400" dirty="0"/>
              <a:t>Vývoj a druhy počítačov</a:t>
            </a:r>
          </a:p>
        </p:txBody>
      </p:sp>
      <p:pic>
        <p:nvPicPr>
          <p:cNvPr id="4" name="Picture 2" descr="http://cdn4.pcadvisor.co.uk/cmsdata/reviews/3312489/Apple_iMac_21.5in_2.5GHz_201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2983" y="4782103"/>
            <a:ext cx="3111017" cy="2075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6" name="Picture 2" descr="http://www.inapple.sk/wp-content/uploads/2013/02/gallery3_225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5250657"/>
            <a:ext cx="2591750" cy="1387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static.itnews.sk/a501/image/file/2/0036/W9Tq.ibm_pc_jp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140968"/>
            <a:ext cx="1568471" cy="1043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wheel spokes="8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624110"/>
            <a:ext cx="8496943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/>
              <a:t>Kapacita pamäte </a:t>
            </a:r>
            <a:r>
              <a:rPr lang="sk-SK" dirty="0"/>
              <a:t>- je množstvo zapamätaných informácií udáva sa v </a:t>
            </a:r>
            <a:r>
              <a:rPr lang="sk-SK" dirty="0" err="1"/>
              <a:t>kB</a:t>
            </a:r>
            <a:r>
              <a:rPr lang="sk-SK" dirty="0"/>
              <a:t>, MB a GB.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2204864"/>
            <a:ext cx="8244408" cy="4209670"/>
          </a:xfrm>
        </p:spPr>
        <p:txBody>
          <a:bodyPr/>
          <a:lstStyle/>
          <a:p>
            <a:r>
              <a:rPr lang="sk-SK" sz="4000" dirty="0"/>
              <a:t>1 </a:t>
            </a:r>
            <a:r>
              <a:rPr lang="sk-SK" sz="4000" dirty="0" err="1"/>
              <a:t>kB</a:t>
            </a:r>
            <a:r>
              <a:rPr lang="sk-SK" sz="4000" dirty="0"/>
              <a:t>= 1024 B= 2</a:t>
            </a:r>
            <a:r>
              <a:rPr lang="sk-SK" sz="4000" baseline="30000" dirty="0"/>
              <a:t>10</a:t>
            </a:r>
            <a:r>
              <a:rPr lang="sk-SK" sz="4000" dirty="0"/>
              <a:t>B</a:t>
            </a:r>
          </a:p>
          <a:p>
            <a:r>
              <a:rPr lang="sk-SK" sz="4000" dirty="0"/>
              <a:t>1 MB = 1024x1024 B= 2 </a:t>
            </a:r>
            <a:r>
              <a:rPr lang="sk-SK" sz="4000" baseline="30000" dirty="0"/>
              <a:t>20</a:t>
            </a:r>
            <a:r>
              <a:rPr lang="sk-SK" sz="4000" dirty="0"/>
              <a:t>B  </a:t>
            </a:r>
          </a:p>
          <a:p>
            <a:r>
              <a:rPr lang="sk-SK" sz="4000" dirty="0"/>
              <a:t>	1 GB = 1024x1024x1024B = 2</a:t>
            </a:r>
            <a:r>
              <a:rPr lang="sk-SK" sz="4000" baseline="30000" dirty="0"/>
              <a:t>30</a:t>
            </a:r>
            <a:r>
              <a:rPr lang="sk-SK" sz="4000" dirty="0"/>
              <a:t>B</a:t>
            </a:r>
          </a:p>
          <a:p>
            <a:r>
              <a:rPr lang="sk-SK" sz="4000" dirty="0"/>
              <a:t>1 TB  = 1024x1024x1024x1024B             			  = 2</a:t>
            </a:r>
            <a:r>
              <a:rPr lang="sk-SK" sz="4000" baseline="30000" dirty="0"/>
              <a:t>40</a:t>
            </a:r>
            <a:r>
              <a:rPr lang="sk-SK" sz="4000" dirty="0"/>
              <a:t>B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8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548680"/>
            <a:ext cx="9036496" cy="536254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sz="4400" b="1" dirty="0"/>
              <a:t>Pamäť</a:t>
            </a:r>
            <a:r>
              <a:rPr lang="sk-SK" sz="4400" dirty="0"/>
              <a:t> – vnútorná</a:t>
            </a:r>
          </a:p>
          <a:p>
            <a:pPr>
              <a:buNone/>
            </a:pPr>
            <a:r>
              <a:rPr lang="sk-SK" sz="4400" dirty="0"/>
              <a:t>				-  vonkajšia	</a:t>
            </a:r>
          </a:p>
          <a:p>
            <a:pPr>
              <a:buNone/>
            </a:pPr>
            <a:endParaRPr lang="sk-SK" sz="4400" dirty="0"/>
          </a:p>
          <a:p>
            <a:pPr marL="0" indent="12700" algn="just">
              <a:buNone/>
            </a:pPr>
            <a:r>
              <a:rPr lang="sk-SK" sz="4400" dirty="0"/>
              <a:t>Pri všetkých zariadeniach na uchovanie dát sledujeme najmä tieto vlastnosti:</a:t>
            </a:r>
          </a:p>
          <a:p>
            <a:pPr lvl="0"/>
            <a:r>
              <a:rPr lang="sk-SK" sz="4400" b="1" dirty="0"/>
              <a:t>kapacitu</a:t>
            </a:r>
            <a:r>
              <a:rPr lang="sk-SK" sz="4400" dirty="0"/>
              <a:t> pamäte,</a:t>
            </a:r>
          </a:p>
          <a:p>
            <a:pPr lvl="0"/>
            <a:r>
              <a:rPr lang="sk-SK" sz="4400" dirty="0"/>
              <a:t>typ a rýchlosť zbernice prepájajúcej pamäťové zariadenie so základnou doskou - </a:t>
            </a:r>
            <a:r>
              <a:rPr lang="sk-SK" sz="4400" b="1" dirty="0"/>
              <a:t>rýchlosť prenosu dát</a:t>
            </a:r>
            <a:r>
              <a:rPr lang="sk-SK" sz="4400" dirty="0"/>
              <a:t>,</a:t>
            </a:r>
          </a:p>
          <a:p>
            <a:pPr lvl="0"/>
            <a:r>
              <a:rPr lang="sk-SK" sz="4400" b="1" dirty="0"/>
              <a:t>priemernú prístupovú dobu </a:t>
            </a:r>
            <a:r>
              <a:rPr lang="sk-SK" sz="4400" dirty="0"/>
              <a:t>k požadovaným dátam.</a:t>
            </a:r>
          </a:p>
          <a:p>
            <a:pPr>
              <a:buNone/>
            </a:pPr>
            <a:endParaRPr lang="sk-SK" sz="4400" dirty="0"/>
          </a:p>
          <a:p>
            <a:pPr>
              <a:buNone/>
            </a:pPr>
            <a:endParaRPr lang="sk-SK" sz="4400" dirty="0"/>
          </a:p>
        </p:txBody>
      </p:sp>
    </p:spTree>
  </p:cSld>
  <p:clrMapOvr>
    <a:masterClrMapping/>
  </p:clrMapOvr>
  <p:transition>
    <p:wheel spokes="8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="" xmlns:a16="http://schemas.microsoft.com/office/drawing/2014/main" id="{AA575F19-5EA5-4AAF-8DE7-D21E12343036}"/>
              </a:ext>
            </a:extLst>
          </p:cNvPr>
          <p:cNvSpPr/>
          <p:nvPr/>
        </p:nvSpPr>
        <p:spPr>
          <a:xfrm>
            <a:off x="94184" y="404664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b="1" dirty="0">
                <a:solidFill>
                  <a:srgbClr val="FF0000"/>
                </a:solidFill>
                <a:latin typeface="Arial" panose="020B0604020202020204" pitchFamily="34" charset="0"/>
              </a:rPr>
              <a:t>Procesor (mikroprocesor, CPU) </a:t>
            </a:r>
            <a:r>
              <a:rPr lang="sk-SK" sz="4000" dirty="0">
                <a:latin typeface="Arial" panose="020B0604020202020204" pitchFamily="34" charset="0"/>
              </a:rPr>
              <a:t>- monolitický integrovaný obvod veľkej integrácie v jednom puzdre,  obsahujúci </a:t>
            </a:r>
            <a:r>
              <a:rPr lang="sk-SK" sz="4000" b="1" dirty="0">
                <a:latin typeface="Arial" panose="020B0604020202020204" pitchFamily="34" charset="0"/>
              </a:rPr>
              <a:t>aritmetickú</a:t>
            </a:r>
            <a:r>
              <a:rPr lang="sk-SK" sz="4000" dirty="0">
                <a:latin typeface="Arial" panose="020B0604020202020204" pitchFamily="34" charset="0"/>
              </a:rPr>
              <a:t> a </a:t>
            </a:r>
            <a:r>
              <a:rPr lang="sk-SK" sz="4000" b="1" dirty="0">
                <a:latin typeface="Arial" panose="020B0604020202020204" pitchFamily="34" charset="0"/>
              </a:rPr>
              <a:t>logickú jednotku</a:t>
            </a:r>
            <a:r>
              <a:rPr lang="sk-SK" sz="4000" dirty="0">
                <a:latin typeface="Arial" panose="020B0604020202020204" pitchFamily="34" charset="0"/>
              </a:rPr>
              <a:t>, univerzálne a jednoúčelové registre a ďalšie logické obvody. </a:t>
            </a:r>
          </a:p>
          <a:p>
            <a:pPr algn="just"/>
            <a:r>
              <a:rPr lang="sk-SK" sz="4000" dirty="0">
                <a:latin typeface="Arial" panose="020B0604020202020204" pitchFamily="34" charset="0"/>
              </a:rPr>
              <a:t>	Vykonáva aritmetické a logické operácie, presuny dát a iné operácie.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3749157355"/>
      </p:ext>
    </p:extLst>
  </p:cSld>
  <p:clrMapOvr>
    <a:masterClrMapping/>
  </p:clrMapOvr>
  <p:transition>
    <p:wheel spokes="8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="" xmlns:a16="http://schemas.microsoft.com/office/drawing/2014/main" id="{D2F77FE8-BE90-4A44-8DC3-398458F2208D}"/>
              </a:ext>
            </a:extLst>
          </p:cNvPr>
          <p:cNvSpPr/>
          <p:nvPr/>
        </p:nvSpPr>
        <p:spPr>
          <a:xfrm>
            <a:off x="107504" y="260648"/>
            <a:ext cx="91085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400" b="1" dirty="0">
                <a:solidFill>
                  <a:srgbClr val="FF0000"/>
                </a:solidFill>
                <a:latin typeface="Arial" panose="020B0604020202020204" pitchFamily="34" charset="0"/>
              </a:rPr>
              <a:t>Zbernica (</a:t>
            </a:r>
            <a:r>
              <a:rPr lang="sk-SK" sz="4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bus</a:t>
            </a:r>
            <a:r>
              <a:rPr lang="sk-SK" sz="4400" b="1" dirty="0">
                <a:solidFill>
                  <a:srgbClr val="FF0000"/>
                </a:solidFill>
                <a:latin typeface="Arial" panose="020B0604020202020204" pitchFamily="34" charset="0"/>
              </a:rPr>
              <a:t>) - </a:t>
            </a:r>
            <a:r>
              <a:rPr lang="sk-SK" sz="4400" dirty="0">
                <a:latin typeface="Arial" panose="020B0604020202020204" pitchFamily="34" charset="0"/>
              </a:rPr>
              <a:t>skupina „vodičov” spájajúca moduly a jednotky počítača s cieľom výmeny dát medzi nimi. 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3443739931"/>
      </p:ext>
    </p:extLst>
  </p:cSld>
  <p:clrMapOvr>
    <a:masterClrMapping/>
  </p:clrMapOvr>
  <p:transition>
    <p:wheel spokes="8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D6EBF3E-F0F2-4A72-A9EE-E99AC2B6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306333"/>
            <a:ext cx="6589199" cy="1280890"/>
          </a:xfrm>
        </p:spPr>
        <p:txBody>
          <a:bodyPr/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Diely počítača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FABF63F-AE1F-46B4-B22A-6D042803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7994849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/>
              <a:t>Delíme ich z viacerých pohľadov:</a:t>
            </a:r>
            <a:endParaRPr lang="sk-SK" sz="3200" dirty="0"/>
          </a:p>
          <a:p>
            <a:pPr lvl="1"/>
            <a:r>
              <a:rPr lang="sk-SK" sz="2800" b="1" dirty="0"/>
              <a:t>podľa umiestnenia:</a:t>
            </a:r>
            <a:endParaRPr lang="sk-SK" sz="2800" dirty="0"/>
          </a:p>
          <a:p>
            <a:r>
              <a:rPr lang="sk-SK" sz="3200" dirty="0"/>
              <a:t>interné</a:t>
            </a:r>
          </a:p>
          <a:p>
            <a:r>
              <a:rPr lang="sk-SK" sz="3200" dirty="0"/>
              <a:t>externé</a:t>
            </a:r>
          </a:p>
          <a:p>
            <a:pPr lvl="1"/>
            <a:r>
              <a:rPr lang="sk-SK" sz="2800" b="1" dirty="0"/>
              <a:t>podľa funkcie:</a:t>
            </a:r>
            <a:endParaRPr lang="sk-SK" sz="2800" dirty="0"/>
          </a:p>
          <a:p>
            <a:r>
              <a:rPr lang="sk-SK" sz="3200" dirty="0"/>
              <a:t>vstupné</a:t>
            </a:r>
          </a:p>
          <a:p>
            <a:r>
              <a:rPr lang="sk-SK" sz="3200" dirty="0"/>
              <a:t>výstupné</a:t>
            </a:r>
          </a:p>
          <a:p>
            <a:r>
              <a:rPr lang="sk-SK" sz="3200" dirty="0"/>
              <a:t>vstupno-výstupné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82720011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="" xmlns:a16="http://schemas.microsoft.com/office/drawing/2014/main" id="{020CE3A3-716D-4295-A8C8-49340B0ACE45}"/>
              </a:ext>
            </a:extLst>
          </p:cNvPr>
          <p:cNvSpPr/>
          <p:nvPr/>
        </p:nvSpPr>
        <p:spPr>
          <a:xfrm>
            <a:off x="9168" y="7536"/>
            <a:ext cx="8856984" cy="6646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0238" algn="just">
              <a:lnSpc>
                <a:spcPct val="150000"/>
              </a:lnSpc>
              <a:buFont typeface="+mj-lt"/>
              <a:buAutoNum type="arabicPeriod"/>
            </a:pPr>
            <a:r>
              <a:rPr lang="sk-SK" sz="3200" dirty="0"/>
              <a:t>Popíšte základný rozdiel medzi internými a externými dielmi počítača?</a:t>
            </a:r>
          </a:p>
          <a:p>
            <a:pPr indent="630238" algn="just">
              <a:lnSpc>
                <a:spcPct val="150000"/>
              </a:lnSpc>
              <a:buFont typeface="+mj-lt"/>
              <a:buAutoNum type="arabicPeriod"/>
            </a:pPr>
            <a:r>
              <a:rPr lang="sk-SK" sz="3200" dirty="0"/>
              <a:t>Aké sú to interné diely počítača.</a:t>
            </a:r>
          </a:p>
          <a:p>
            <a:pPr indent="630238" algn="just">
              <a:lnSpc>
                <a:spcPct val="150000"/>
              </a:lnSpc>
              <a:buFont typeface="+mj-lt"/>
              <a:buAutoNum type="arabicPeriod"/>
            </a:pPr>
            <a:r>
              <a:rPr lang="sk-SK" sz="3200" dirty="0"/>
              <a:t>Je tlačiareň interný diel počítača? Ak áno vysvetlite prečo?</a:t>
            </a:r>
          </a:p>
          <a:p>
            <a:pPr indent="630238" algn="just">
              <a:lnSpc>
                <a:spcPct val="150000"/>
              </a:lnSpc>
              <a:buFont typeface="+mj-lt"/>
              <a:buAutoNum type="arabicPeriod"/>
            </a:pPr>
            <a:r>
              <a:rPr lang="sk-SK" sz="3200" dirty="0"/>
              <a:t>Môže byť pevný disk externý diel počítača? Ak áno vysvetlite prečo?</a:t>
            </a:r>
          </a:p>
          <a:p>
            <a:pPr indent="630238" algn="just">
              <a:lnSpc>
                <a:spcPct val="150000"/>
              </a:lnSpc>
              <a:buFont typeface="+mj-lt"/>
              <a:buAutoNum type="arabicPeriod"/>
            </a:pPr>
            <a:r>
              <a:rPr lang="sk-SK" sz="3200" dirty="0"/>
              <a:t>Aké sú to vstupné periférne zariadenia počítača? Vymenujte tie, ktoré poznáte!</a:t>
            </a:r>
          </a:p>
        </p:txBody>
      </p:sp>
    </p:spTree>
    <p:extLst>
      <p:ext uri="{BB962C8B-B14F-4D97-AF65-F5344CB8AC3E}">
        <p14:creationId xmlns:p14="http://schemas.microsoft.com/office/powerpoint/2010/main" val="2950837598"/>
      </p:ext>
    </p:extLst>
  </p:cSld>
  <p:clrMapOvr>
    <a:masterClrMapping/>
  </p:clrMapOvr>
  <p:transition>
    <p:wheel spokes="8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40466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Ľudia</a:t>
            </a:r>
            <a:r>
              <a:rPr lang="en-US" sz="3200" dirty="0"/>
              <a:t> </a:t>
            </a:r>
            <a:r>
              <a:rPr lang="en-US" sz="3200" dirty="0" err="1"/>
              <a:t>pracujú</a:t>
            </a:r>
            <a:r>
              <a:rPr lang="en-US" sz="3200" dirty="0"/>
              <a:t> s </a:t>
            </a:r>
            <a:r>
              <a:rPr lang="en-US" sz="3200" dirty="0" err="1"/>
              <a:t>informáciami</a:t>
            </a:r>
            <a:r>
              <a:rPr lang="en-US" sz="3200" dirty="0"/>
              <a:t>. </a:t>
            </a:r>
            <a:r>
              <a:rPr lang="en-US" sz="3200" b="1" dirty="0" err="1"/>
              <a:t>Informácie</a:t>
            </a:r>
            <a:r>
              <a:rPr lang="en-US" sz="3200" b="1" dirty="0"/>
              <a:t> </a:t>
            </a:r>
            <a:r>
              <a:rPr lang="en-US" sz="3200" dirty="0" err="1"/>
              <a:t>uložené</a:t>
            </a:r>
            <a:r>
              <a:rPr lang="en-US" sz="3200" dirty="0"/>
              <a:t> v </a:t>
            </a:r>
            <a:r>
              <a:rPr lang="en-US" sz="3200" dirty="0" err="1"/>
              <a:t>počítači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stávajú</a:t>
            </a:r>
            <a:r>
              <a:rPr lang="en-US" sz="3200" dirty="0"/>
              <a:t> </a:t>
            </a:r>
            <a:r>
              <a:rPr lang="en-US" sz="3200" b="1" dirty="0" err="1"/>
              <a:t>údajmi</a:t>
            </a:r>
            <a:r>
              <a:rPr lang="en-US" sz="3200" dirty="0"/>
              <a:t>. </a:t>
            </a:r>
            <a:r>
              <a:rPr lang="en-US" sz="3200" b="1" dirty="0"/>
              <a:t>S </a:t>
            </a:r>
            <a:r>
              <a:rPr lang="en-US" sz="3200" b="1" dirty="0" err="1"/>
              <a:t>údajmi</a:t>
            </a:r>
            <a:r>
              <a:rPr lang="en-US" sz="3200" b="1" dirty="0"/>
              <a:t> </a:t>
            </a:r>
            <a:r>
              <a:rPr lang="en-US" sz="3200" b="1" dirty="0" err="1"/>
              <a:t>pracujú</a:t>
            </a:r>
            <a:r>
              <a:rPr lang="en-US" sz="3200" b="1" dirty="0"/>
              <a:t> </a:t>
            </a:r>
            <a:r>
              <a:rPr lang="en-US" sz="3200" b="1" dirty="0" err="1"/>
              <a:t>počítače</a:t>
            </a:r>
            <a:r>
              <a:rPr lang="en-US" sz="3200" b="1" dirty="0"/>
              <a:t>. </a:t>
            </a:r>
            <a:endParaRPr lang="sk-SK" sz="3200" b="1" dirty="0"/>
          </a:p>
          <a:p>
            <a:pPr algn="just"/>
            <a:r>
              <a:rPr lang="en-US" sz="3200" dirty="0" err="1"/>
              <a:t>Keď</a:t>
            </a:r>
            <a:r>
              <a:rPr lang="en-US" sz="3200" dirty="0"/>
              <a:t> </a:t>
            </a:r>
            <a:r>
              <a:rPr lang="en-US" sz="3200" dirty="0" err="1"/>
              <a:t>potom</a:t>
            </a:r>
            <a:r>
              <a:rPr lang="en-US" sz="3200" dirty="0"/>
              <a:t> </a:t>
            </a:r>
            <a:r>
              <a:rPr lang="en-US" sz="3200" dirty="0" err="1"/>
              <a:t>človek</a:t>
            </a:r>
            <a:r>
              <a:rPr lang="en-US" sz="3200" dirty="0"/>
              <a:t> </a:t>
            </a:r>
            <a:r>
              <a:rPr lang="en-US" sz="3200" dirty="0" err="1"/>
              <a:t>údaje</a:t>
            </a:r>
            <a:r>
              <a:rPr lang="en-US" sz="3200" dirty="0"/>
              <a:t> </a:t>
            </a:r>
            <a:r>
              <a:rPr lang="en-US" sz="3200" dirty="0" err="1"/>
              <a:t>opäť</a:t>
            </a:r>
            <a:r>
              <a:rPr lang="en-US" sz="3200" dirty="0"/>
              <a:t> </a:t>
            </a:r>
            <a:r>
              <a:rPr lang="en-US" sz="3200" dirty="0" err="1"/>
              <a:t>použije</a:t>
            </a:r>
            <a:r>
              <a:rPr lang="en-US" sz="3200" dirty="0"/>
              <a:t> pre </a:t>
            </a:r>
            <a:r>
              <a:rPr lang="en-US" sz="3200" dirty="0" err="1"/>
              <a:t>svoj</a:t>
            </a:r>
            <a:r>
              <a:rPr lang="en-US" sz="3200" dirty="0"/>
              <a:t> </a:t>
            </a:r>
            <a:r>
              <a:rPr lang="en-US" sz="3200" dirty="0" err="1"/>
              <a:t>zámer</a:t>
            </a:r>
            <a:r>
              <a:rPr lang="en-US" sz="3200" dirty="0"/>
              <a:t> </a:t>
            </a:r>
            <a:r>
              <a:rPr lang="en-US" sz="3200" dirty="0" err="1"/>
              <a:t>stávajú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znova</a:t>
            </a:r>
            <a:r>
              <a:rPr lang="en-US" sz="3200" dirty="0"/>
              <a:t> </a:t>
            </a:r>
            <a:r>
              <a:rPr lang="en-US" sz="3200" dirty="0" err="1"/>
              <a:t>informáciami</a:t>
            </a:r>
            <a:r>
              <a:rPr lang="en-US" sz="3200" dirty="0"/>
              <a:t>. </a:t>
            </a:r>
            <a:endParaRPr lang="sk-SK" sz="3200" dirty="0"/>
          </a:p>
        </p:txBody>
      </p:sp>
      <p:sp>
        <p:nvSpPr>
          <p:cNvPr id="3" name="Obdélník 2"/>
          <p:cNvSpPr/>
          <p:nvPr/>
        </p:nvSpPr>
        <p:spPr>
          <a:xfrm>
            <a:off x="395536" y="3429000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Informácie</a:t>
            </a:r>
            <a:r>
              <a:rPr lang="sk-SK" sz="3200" b="1" dirty="0"/>
              <a:t> </a:t>
            </a:r>
            <a:r>
              <a:rPr lang="en-US" sz="3200" dirty="0" err="1"/>
              <a:t>sú</a:t>
            </a:r>
            <a:r>
              <a:rPr lang="en-US" sz="3200" dirty="0"/>
              <a:t> </a:t>
            </a:r>
            <a:r>
              <a:rPr lang="en-US" sz="3200" dirty="0" err="1"/>
              <a:t>fakty</a:t>
            </a:r>
            <a:r>
              <a:rPr lang="en-US" sz="3200" dirty="0"/>
              <a:t>, </a:t>
            </a:r>
            <a:r>
              <a:rPr lang="en-US" sz="3200" dirty="0" err="1"/>
              <a:t>skúsenosti</a:t>
            </a:r>
            <a:r>
              <a:rPr lang="en-US" sz="3200" dirty="0"/>
              <a:t> </a:t>
            </a:r>
            <a:r>
              <a:rPr lang="en-US" sz="3200" dirty="0" err="1"/>
              <a:t>avedomosti</a:t>
            </a:r>
            <a:r>
              <a:rPr lang="en-US" sz="3200" dirty="0"/>
              <a:t>, </a:t>
            </a:r>
            <a:r>
              <a:rPr lang="en-US" sz="3200" dirty="0" err="1"/>
              <a:t>ktoré</a:t>
            </a:r>
            <a:r>
              <a:rPr lang="en-US" sz="3200" dirty="0"/>
              <a:t> </a:t>
            </a:r>
            <a:r>
              <a:rPr lang="en-US" sz="3200" dirty="0" err="1"/>
              <a:t>ľudstvo</a:t>
            </a:r>
            <a:r>
              <a:rPr lang="en-US" sz="3200" dirty="0"/>
              <a:t> </a:t>
            </a:r>
            <a:r>
              <a:rPr lang="en-US" sz="3200" dirty="0" err="1"/>
              <a:t>zbiera</a:t>
            </a:r>
            <a:r>
              <a:rPr lang="en-US" sz="3200" dirty="0"/>
              <a:t>, </a:t>
            </a:r>
            <a:r>
              <a:rPr lang="en-US" sz="3200" dirty="0" err="1"/>
              <a:t>zaznamenáva</a:t>
            </a:r>
            <a:r>
              <a:rPr lang="en-US" sz="3200" dirty="0"/>
              <a:t>, </a:t>
            </a:r>
            <a:r>
              <a:rPr lang="en-US" sz="3200" dirty="0" err="1"/>
              <a:t>spracováva</a:t>
            </a:r>
            <a:r>
              <a:rPr lang="en-US" sz="3200" dirty="0"/>
              <a:t> a</a:t>
            </a:r>
            <a:r>
              <a:rPr lang="sk-SK" sz="3200" dirty="0"/>
              <a:t> </a:t>
            </a:r>
            <a:r>
              <a:rPr lang="en-US" sz="3200" dirty="0" err="1"/>
              <a:t>odovzdáva</a:t>
            </a:r>
            <a:r>
              <a:rPr lang="en-US" sz="3200" dirty="0"/>
              <a:t> </a:t>
            </a:r>
            <a:r>
              <a:rPr lang="en-US" sz="3200" dirty="0" err="1"/>
              <a:t>ďalej</a:t>
            </a:r>
            <a:r>
              <a:rPr lang="en-US" sz="3200" dirty="0"/>
              <a:t>. </a:t>
            </a:r>
            <a:endParaRPr lang="sk-SK" sz="3200" dirty="0"/>
          </a:p>
          <a:p>
            <a:endParaRPr lang="sk-SK" sz="3200" b="1" dirty="0"/>
          </a:p>
          <a:p>
            <a:r>
              <a:rPr lang="sk-SK" sz="3200" b="1" dirty="0"/>
              <a:t>Informácie</a:t>
            </a:r>
            <a:r>
              <a:rPr lang="sk-SK" sz="3200" dirty="0"/>
              <a:t>  – analógové</a:t>
            </a:r>
          </a:p>
          <a:p>
            <a:r>
              <a:rPr lang="sk-SK" sz="3200" dirty="0"/>
              <a:t>					 - digitálne </a:t>
            </a:r>
          </a:p>
        </p:txBody>
      </p:sp>
    </p:spTree>
  </p:cSld>
  <p:clrMapOvr>
    <a:masterClrMapping/>
  </p:clrMapOvr>
  <p:transition>
    <p:wheel spokes="8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54868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dirty="0" err="1"/>
              <a:t>B</a:t>
            </a:r>
            <a:r>
              <a:rPr lang="en-US" sz="3600" dirty="0" err="1"/>
              <a:t>inárne</a:t>
            </a:r>
            <a:r>
              <a:rPr lang="en-US" sz="3600" dirty="0"/>
              <a:t> </a:t>
            </a:r>
            <a:r>
              <a:rPr lang="en-US" sz="3600" dirty="0" err="1"/>
              <a:t>zakódovaný</a:t>
            </a:r>
            <a:r>
              <a:rPr lang="en-US" sz="3600" dirty="0"/>
              <a:t> </a:t>
            </a:r>
            <a:r>
              <a:rPr lang="en-US" sz="3600" dirty="0" err="1"/>
              <a:t>tvar</a:t>
            </a:r>
            <a:r>
              <a:rPr lang="en-US" sz="3600" dirty="0"/>
              <a:t> </a:t>
            </a:r>
            <a:r>
              <a:rPr lang="en-US" sz="3600" dirty="0" err="1"/>
              <a:t>dokumentu</a:t>
            </a:r>
            <a:r>
              <a:rPr lang="en-US" sz="3600" dirty="0"/>
              <a:t> </a:t>
            </a:r>
            <a:r>
              <a:rPr lang="en-US" sz="3600" dirty="0" err="1"/>
              <a:t>vhodný</a:t>
            </a:r>
            <a:r>
              <a:rPr lang="en-US" sz="3600" dirty="0"/>
              <a:t> pre </a:t>
            </a:r>
            <a:r>
              <a:rPr lang="en-US" sz="3600" dirty="0" err="1"/>
              <a:t>počítač</a:t>
            </a:r>
            <a:r>
              <a:rPr lang="sk-SK" sz="3600" dirty="0"/>
              <a:t> je </a:t>
            </a:r>
            <a:r>
              <a:rPr lang="en-US" sz="3600" dirty="0"/>
              <a:t>to </a:t>
            </a:r>
            <a:r>
              <a:rPr lang="en-US" sz="3600" b="1" i="1" u="sng" dirty="0" err="1"/>
              <a:t>údaj</a:t>
            </a:r>
            <a:r>
              <a:rPr lang="sk-SK" sz="3600" b="1" i="1" u="sng" dirty="0"/>
              <a:t>.</a:t>
            </a:r>
            <a:endParaRPr lang="sk-SK" sz="3600" dirty="0"/>
          </a:p>
        </p:txBody>
      </p:sp>
      <p:sp>
        <p:nvSpPr>
          <p:cNvPr id="3" name="Obdélník 2"/>
          <p:cNvSpPr/>
          <p:nvPr/>
        </p:nvSpPr>
        <p:spPr>
          <a:xfrm>
            <a:off x="467544" y="2060848"/>
            <a:ext cx="84969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Ak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rozhodneme</a:t>
            </a:r>
            <a:r>
              <a:rPr lang="en-US" sz="3200" dirty="0"/>
              <a:t> list v </a:t>
            </a:r>
            <a:r>
              <a:rPr lang="en-US" sz="3200" dirty="0" err="1"/>
              <a:t>počítači</a:t>
            </a:r>
            <a:r>
              <a:rPr lang="en-US" sz="3200" dirty="0"/>
              <a:t> </a:t>
            </a:r>
            <a:r>
              <a:rPr lang="en-US" sz="3200" dirty="0" err="1"/>
              <a:t>zachovať</a:t>
            </a:r>
            <a:r>
              <a:rPr lang="en-US" sz="3200" dirty="0"/>
              <a:t>, </a:t>
            </a:r>
            <a:r>
              <a:rPr lang="en-US" sz="3200" dirty="0" err="1"/>
              <a:t>zadáme</a:t>
            </a:r>
            <a:r>
              <a:rPr lang="en-US" sz="3200" dirty="0"/>
              <a:t> </a:t>
            </a:r>
            <a:r>
              <a:rPr lang="en-US" sz="3200" dirty="0" err="1"/>
              <a:t>editoru</a:t>
            </a:r>
            <a:r>
              <a:rPr lang="en-US" sz="3200" dirty="0"/>
              <a:t> </a:t>
            </a:r>
            <a:r>
              <a:rPr lang="en-US" sz="3200" dirty="0" err="1"/>
              <a:t>príkaz</a:t>
            </a:r>
            <a:r>
              <a:rPr lang="en-US" sz="3200" dirty="0"/>
              <a:t> </a:t>
            </a:r>
            <a:r>
              <a:rPr lang="en-US" sz="3200" i="1" dirty="0" err="1"/>
              <a:t>Ulož</a:t>
            </a:r>
            <a:r>
              <a:rPr lang="en-US" sz="3200" i="1" dirty="0"/>
              <a:t> </a:t>
            </a:r>
            <a:r>
              <a:rPr lang="en-US" sz="3200" i="1" dirty="0" err="1"/>
              <a:t>dokument</a:t>
            </a:r>
            <a:r>
              <a:rPr lang="en-US" sz="3200" i="1" dirty="0"/>
              <a:t> </a:t>
            </a:r>
            <a:r>
              <a:rPr lang="en-US" sz="3200" i="1" dirty="0" err="1"/>
              <a:t>ako</a:t>
            </a:r>
            <a:r>
              <a:rPr lang="en-US" sz="3200" i="1" dirty="0"/>
              <a:t> ... </a:t>
            </a:r>
            <a:r>
              <a:rPr lang="en-US" sz="3200" dirty="0"/>
              <a:t>a </a:t>
            </a:r>
            <a:r>
              <a:rPr lang="en-US" sz="3200" dirty="0" err="1"/>
              <a:t>vtedy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údaje</a:t>
            </a:r>
            <a:r>
              <a:rPr lang="en-US" sz="3200" dirty="0"/>
              <a:t>, </a:t>
            </a:r>
            <a:r>
              <a:rPr lang="en-US" sz="3200" dirty="0" err="1"/>
              <a:t>ktoré</a:t>
            </a:r>
            <a:r>
              <a:rPr lang="en-US" sz="3200" dirty="0"/>
              <a:t> </a:t>
            </a:r>
            <a:r>
              <a:rPr lang="en-US" sz="3200" dirty="0" err="1"/>
              <a:t>reprezentujú</a:t>
            </a:r>
            <a:r>
              <a:rPr lang="en-US" sz="3200" dirty="0"/>
              <a:t> </a:t>
            </a:r>
            <a:r>
              <a:rPr lang="en-US" sz="3200" dirty="0" err="1"/>
              <a:t>náš</a:t>
            </a:r>
            <a:r>
              <a:rPr lang="en-US" sz="3200" dirty="0"/>
              <a:t> list, </a:t>
            </a:r>
            <a:r>
              <a:rPr lang="en-US" sz="3200" b="1" dirty="0" err="1"/>
              <a:t>zapíšu</a:t>
            </a:r>
            <a:r>
              <a:rPr lang="en-US" sz="3200" b="1" dirty="0"/>
              <a:t> do </a:t>
            </a:r>
            <a:r>
              <a:rPr lang="en-US" sz="3200" b="1" dirty="0" err="1"/>
              <a:t>súboru</a:t>
            </a:r>
            <a:r>
              <a:rPr lang="en-US" sz="3200" dirty="0"/>
              <a:t>. </a:t>
            </a:r>
            <a:endParaRPr lang="sk-SK" sz="3200" dirty="0"/>
          </a:p>
          <a:p>
            <a:pPr algn="just"/>
            <a:r>
              <a:rPr lang="sk-SK" sz="3600" b="1" dirty="0"/>
              <a:t>Pomenovaná </a:t>
            </a:r>
            <a:r>
              <a:rPr lang="en-US" sz="3600" b="1" dirty="0" err="1"/>
              <a:t>skupina</a:t>
            </a:r>
            <a:r>
              <a:rPr lang="en-US" sz="3600" b="1" dirty="0"/>
              <a:t> </a:t>
            </a:r>
            <a:r>
              <a:rPr lang="en-US" sz="3600" b="1" dirty="0" err="1"/>
              <a:t>údajov</a:t>
            </a:r>
            <a:r>
              <a:rPr lang="en-US" sz="3600" b="1" dirty="0"/>
              <a:t>, </a:t>
            </a:r>
            <a:r>
              <a:rPr lang="en-US" sz="3600" b="1" dirty="0" err="1"/>
              <a:t>ktoré</a:t>
            </a:r>
            <a:r>
              <a:rPr lang="en-US" sz="3600" b="1" dirty="0"/>
              <a:t> </a:t>
            </a:r>
            <a:r>
              <a:rPr lang="en-US" sz="3600" b="1" dirty="0" err="1"/>
              <a:t>spolu</a:t>
            </a:r>
            <a:r>
              <a:rPr lang="en-US" sz="3600" b="1" dirty="0"/>
              <a:t> </a:t>
            </a:r>
            <a:r>
              <a:rPr lang="en-US" sz="3600" b="1" dirty="0" err="1"/>
              <a:t>súvisia</a:t>
            </a:r>
            <a:r>
              <a:rPr lang="en-US" sz="3600" b="1" dirty="0"/>
              <a:t> a </a:t>
            </a:r>
            <a:r>
              <a:rPr lang="en-US" sz="3600" b="1" dirty="0" err="1"/>
              <a:t>sú</a:t>
            </a:r>
            <a:r>
              <a:rPr lang="en-US" sz="3600" b="1" dirty="0"/>
              <a:t> </a:t>
            </a:r>
            <a:r>
              <a:rPr lang="en-US" sz="3600" b="1" dirty="0" err="1"/>
              <a:t>uložené</a:t>
            </a:r>
            <a:r>
              <a:rPr lang="en-US" sz="3600" b="1" dirty="0"/>
              <a:t> v </a:t>
            </a:r>
            <a:r>
              <a:rPr lang="en-US" sz="3600" b="1" dirty="0" err="1"/>
              <a:t>počítači</a:t>
            </a:r>
            <a:r>
              <a:rPr lang="en-US" sz="3600" b="1" dirty="0"/>
              <a:t> 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/>
              <a:t>niektorom</a:t>
            </a:r>
            <a:r>
              <a:rPr lang="en-US" sz="3600" b="1" dirty="0"/>
              <a:t> </a:t>
            </a:r>
            <a:r>
              <a:rPr lang="en-US" sz="3600" b="1" dirty="0" err="1"/>
              <a:t>pamäťovom</a:t>
            </a:r>
            <a:r>
              <a:rPr lang="en-US" sz="3600" b="1" dirty="0"/>
              <a:t> </a:t>
            </a:r>
            <a:r>
              <a:rPr lang="en-US" sz="3600" b="1" dirty="0" err="1"/>
              <a:t>médiu</a:t>
            </a:r>
            <a:r>
              <a:rPr lang="sk-SK" sz="3600" b="1" dirty="0"/>
              <a:t> - súbor</a:t>
            </a:r>
          </a:p>
        </p:txBody>
      </p:sp>
    </p:spTree>
  </p:cSld>
  <p:clrMapOvr>
    <a:masterClrMapping/>
  </p:clrMapOvr>
  <p:transition>
    <p:wheel spokes="8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51520" y="620688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err="1"/>
              <a:t>Súbory</a:t>
            </a:r>
            <a:r>
              <a:rPr lang="en-US" sz="3600" dirty="0"/>
              <a:t>, </a:t>
            </a:r>
            <a:r>
              <a:rPr lang="en-US" sz="3600" dirty="0" err="1"/>
              <a:t>ktoré</a:t>
            </a:r>
            <a:r>
              <a:rPr lang="en-US" sz="3600" dirty="0"/>
              <a:t> </a:t>
            </a:r>
            <a:r>
              <a:rPr lang="en-US" sz="3600" dirty="0" err="1"/>
              <a:t>obsahujú</a:t>
            </a:r>
            <a:r>
              <a:rPr lang="en-US" sz="3600" dirty="0"/>
              <a:t> </a:t>
            </a:r>
            <a:r>
              <a:rPr lang="en-US" sz="3600" dirty="0" err="1"/>
              <a:t>obrázky</a:t>
            </a:r>
            <a:r>
              <a:rPr lang="en-US" sz="3600" dirty="0"/>
              <a:t>, </a:t>
            </a:r>
            <a:r>
              <a:rPr lang="en-US" sz="3600" dirty="0" err="1"/>
              <a:t>zvuky</a:t>
            </a:r>
            <a:r>
              <a:rPr lang="en-US" sz="3600" dirty="0"/>
              <a:t> a </a:t>
            </a:r>
            <a:r>
              <a:rPr lang="en-US" sz="3600" dirty="0" err="1"/>
              <a:t>videá</a:t>
            </a:r>
            <a:r>
              <a:rPr lang="en-US" sz="3600" dirty="0"/>
              <a:t> </a:t>
            </a:r>
            <a:r>
              <a:rPr lang="en-US" sz="3600" dirty="0" err="1"/>
              <a:t>bývajú</a:t>
            </a:r>
            <a:r>
              <a:rPr lang="en-US" sz="3600" dirty="0"/>
              <a:t> </a:t>
            </a:r>
            <a:r>
              <a:rPr lang="en-US" sz="3600" dirty="0" err="1"/>
              <a:t>veľmi</a:t>
            </a:r>
            <a:r>
              <a:rPr lang="en-US" sz="3600" dirty="0"/>
              <a:t> </a:t>
            </a:r>
            <a:r>
              <a:rPr lang="en-US" sz="3600" dirty="0" err="1"/>
              <a:t>veľké</a:t>
            </a:r>
            <a:r>
              <a:rPr lang="en-US" sz="3600" dirty="0"/>
              <a:t>. </a:t>
            </a:r>
            <a:r>
              <a:rPr lang="en-US" sz="3600" dirty="0" err="1"/>
              <a:t>Pracovať</a:t>
            </a:r>
            <a:r>
              <a:rPr lang="en-US" sz="3600" dirty="0"/>
              <a:t> s </a:t>
            </a:r>
            <a:r>
              <a:rPr lang="en-US" sz="3600" dirty="0" err="1"/>
              <a:t>takýmito</a:t>
            </a:r>
            <a:r>
              <a:rPr lang="en-US" sz="3600" dirty="0"/>
              <a:t> </a:t>
            </a:r>
            <a:r>
              <a:rPr lang="en-US" sz="3600" dirty="0" err="1"/>
              <a:t>súbormi</a:t>
            </a:r>
            <a:r>
              <a:rPr lang="en-US" sz="3600" dirty="0"/>
              <a:t> je </a:t>
            </a:r>
            <a:r>
              <a:rPr lang="en-US" sz="3600" dirty="0" err="1"/>
              <a:t>náročné</a:t>
            </a:r>
            <a:r>
              <a:rPr lang="en-US" sz="3600" dirty="0"/>
              <a:t> a </a:t>
            </a:r>
            <a:r>
              <a:rPr lang="en-US" sz="3600" dirty="0" err="1"/>
              <a:t>pomalé</a:t>
            </a:r>
            <a:r>
              <a:rPr lang="en-US" sz="3600" dirty="0"/>
              <a:t>. </a:t>
            </a:r>
            <a:endParaRPr lang="sk-SK" sz="3600" dirty="0"/>
          </a:p>
          <a:p>
            <a:pPr algn="just"/>
            <a:endParaRPr lang="sk-SK" sz="3600" dirty="0"/>
          </a:p>
          <a:p>
            <a:pPr algn="just"/>
            <a:r>
              <a:rPr lang="en-US" sz="3600" dirty="0" err="1"/>
              <a:t>Preto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vyvinuli</a:t>
            </a:r>
            <a:r>
              <a:rPr lang="en-US" sz="3600" dirty="0"/>
              <a:t> </a:t>
            </a:r>
            <a:r>
              <a:rPr lang="en-US" sz="3600" dirty="0" err="1"/>
              <a:t>metódy</a:t>
            </a:r>
            <a:r>
              <a:rPr lang="en-US" sz="3600" dirty="0"/>
              <a:t>, </a:t>
            </a:r>
            <a:r>
              <a:rPr lang="en-US" sz="3600" dirty="0" err="1"/>
              <a:t>ako</a:t>
            </a:r>
            <a:r>
              <a:rPr lang="en-US" sz="3600" dirty="0"/>
              <a:t> </a:t>
            </a:r>
            <a:r>
              <a:rPr lang="en-US" sz="3600" dirty="0" err="1"/>
              <a:t>už</a:t>
            </a:r>
            <a:r>
              <a:rPr lang="en-US" sz="3600" dirty="0"/>
              <a:t> </a:t>
            </a:r>
            <a:r>
              <a:rPr lang="en-US" sz="3600" dirty="0" err="1"/>
              <a:t>zapísané</a:t>
            </a:r>
            <a:r>
              <a:rPr lang="en-US" sz="3600" dirty="0"/>
              <a:t> </a:t>
            </a:r>
            <a:r>
              <a:rPr lang="en-US" sz="3600" dirty="0" err="1"/>
              <a:t>údaje</a:t>
            </a:r>
            <a:r>
              <a:rPr lang="en-US" sz="3600" dirty="0"/>
              <a:t> </a:t>
            </a:r>
            <a:r>
              <a:rPr lang="en-US" sz="3600" dirty="0" err="1"/>
              <a:t>znovu</a:t>
            </a:r>
            <a:r>
              <a:rPr lang="en-US" sz="3600" dirty="0"/>
              <a:t> </a:t>
            </a:r>
            <a:r>
              <a:rPr lang="en-US" sz="3600" dirty="0" err="1"/>
              <a:t>prekódovať</a:t>
            </a:r>
            <a:r>
              <a:rPr lang="en-US" sz="3600" dirty="0"/>
              <a:t> – </a:t>
            </a:r>
            <a:r>
              <a:rPr lang="en-US" sz="3600" b="1" i="1" u="sng" dirty="0" err="1"/>
              <a:t>kompresovať</a:t>
            </a:r>
            <a:r>
              <a:rPr lang="en-US" sz="3600" dirty="0"/>
              <a:t> </a:t>
            </a:r>
            <a:r>
              <a:rPr lang="en-US" sz="3600" dirty="0" err="1"/>
              <a:t>tak</a:t>
            </a:r>
            <a:r>
              <a:rPr lang="en-US" sz="3600" dirty="0"/>
              <a:t>, </a:t>
            </a:r>
            <a:r>
              <a:rPr lang="en-US" sz="3600" dirty="0" err="1"/>
              <a:t>aby</a:t>
            </a:r>
            <a:r>
              <a:rPr lang="en-US" sz="3600" dirty="0"/>
              <a:t> </a:t>
            </a:r>
            <a:r>
              <a:rPr lang="en-US" sz="3600" dirty="0" err="1"/>
              <a:t>zaberali</a:t>
            </a:r>
            <a:r>
              <a:rPr lang="en-US" sz="3600" dirty="0"/>
              <a:t> </a:t>
            </a:r>
            <a:r>
              <a:rPr lang="en-US" sz="3600" dirty="0" err="1"/>
              <a:t>čo</a:t>
            </a:r>
            <a:r>
              <a:rPr lang="en-US" sz="3600" dirty="0"/>
              <a:t> </a:t>
            </a:r>
            <a:r>
              <a:rPr lang="en-US" sz="3600" dirty="0" err="1"/>
              <a:t>najmenší</a:t>
            </a:r>
            <a:r>
              <a:rPr lang="en-US" sz="3600" dirty="0"/>
              <a:t> </a:t>
            </a:r>
            <a:r>
              <a:rPr lang="en-US" sz="3600" dirty="0" err="1"/>
              <a:t>objem</a:t>
            </a:r>
            <a:r>
              <a:rPr lang="en-US" sz="3600" dirty="0"/>
              <a:t>.</a:t>
            </a:r>
            <a:endParaRPr lang="sk-SK" sz="36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3" y="2132856"/>
            <a:ext cx="8379784" cy="3777622"/>
          </a:xfrm>
        </p:spPr>
        <p:txBody>
          <a:bodyPr>
            <a:normAutofit/>
          </a:bodyPr>
          <a:lstStyle/>
          <a:p>
            <a:r>
              <a:rPr lang="sk-SK" sz="2400" dirty="0"/>
              <a:t>Vymenuj základné časti von </a:t>
            </a:r>
            <a:r>
              <a:rPr lang="sk-SK" sz="2400" dirty="0" err="1"/>
              <a:t>Neumannovej</a:t>
            </a:r>
            <a:r>
              <a:rPr lang="sk-SK" sz="2400" dirty="0"/>
              <a:t>  štruktúry.</a:t>
            </a:r>
          </a:p>
          <a:p>
            <a:r>
              <a:rPr lang="sk-SK" sz="2400" dirty="0"/>
              <a:t> Súčasťou akej jednotky je LJ a AJ?</a:t>
            </a:r>
          </a:p>
          <a:p>
            <a:r>
              <a:rPr lang="sk-SK" sz="2400" dirty="0"/>
              <a:t>V ktorej  pamäti sa nachádza BIOS?</a:t>
            </a:r>
          </a:p>
          <a:p>
            <a:r>
              <a:rPr lang="sk-SK" sz="2400" dirty="0"/>
              <a:t>Načo slúži zbernica?</a:t>
            </a:r>
          </a:p>
          <a:p>
            <a:r>
              <a:rPr lang="sk-SK" sz="2400" dirty="0"/>
              <a:t>V akých jednotkách sa udáva kapacita pamäte?</a:t>
            </a:r>
          </a:p>
          <a:p>
            <a:r>
              <a:rPr lang="sk-SK" sz="2400" dirty="0"/>
              <a:t>Základnou jednotkou informácie je_______________?</a:t>
            </a:r>
          </a:p>
          <a:p>
            <a:pPr marL="0" indent="0">
              <a:buNone/>
            </a:pPr>
            <a:endParaRPr lang="sk-SK" sz="2000" dirty="0"/>
          </a:p>
          <a:p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58001034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400" dirty="0"/>
              <a:t>Obsah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643050"/>
            <a:ext cx="8715404" cy="45720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sk-SK" sz="3600" dirty="0"/>
              <a:t>Vývoj počítačov</a:t>
            </a:r>
          </a:p>
          <a:p>
            <a:pPr algn="ctr"/>
            <a:endParaRPr lang="sk-SK" sz="3600" dirty="0"/>
          </a:p>
          <a:p>
            <a:pPr algn="ctr">
              <a:buFont typeface="Wingdings" pitchFamily="2" charset="2"/>
              <a:buChar char="v"/>
            </a:pPr>
            <a:r>
              <a:rPr lang="sk-SK" sz="3600" dirty="0"/>
              <a:t>Rozdelenie na generácie </a:t>
            </a:r>
          </a:p>
          <a:p>
            <a:pPr algn="ctr"/>
            <a:endParaRPr lang="sk-SK" sz="3600" dirty="0"/>
          </a:p>
          <a:p>
            <a:pPr algn="ctr">
              <a:buFont typeface="Wingdings" pitchFamily="2" charset="2"/>
              <a:buChar char="v"/>
            </a:pPr>
            <a:r>
              <a:rPr lang="sk-SK" sz="3600" dirty="0"/>
              <a:t>Typy počítačov </a:t>
            </a:r>
          </a:p>
        </p:txBody>
      </p:sp>
      <p:pic>
        <p:nvPicPr>
          <p:cNvPr id="25606" name="Picture 6" descr="https://encrypted-tbn1.gstatic.com/images?q=tbn:ANd9GcTLlDI75obZMuym9tFJ33VbfamrpP3xe3I1vyUg-njrO6A_z6R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5214950"/>
            <a:ext cx="1500198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8" name="Picture 8" descr="http://www.betawired.com/wp-content/uploads/2014/11/IBM-Intel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9809" y="5577110"/>
            <a:ext cx="1939910" cy="128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12" name="Picture 12" descr="http://www.3dexpert.eu/wp-content/uploads/2013/06/benq-logo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2804" y="1298730"/>
            <a:ext cx="1280890" cy="128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14" name="Picture 14" descr="http://www.brandsoftheworld.com/sites/default/files/styles/logo-thumbnail/public/0014/9595/brand.gif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3802" y="1142952"/>
            <a:ext cx="1143040" cy="114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/>
              <a:t>ČÍSELNÉ SÚSTAVY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8966948"/>
      </p:ext>
    </p:extLst>
  </p:cSld>
  <p:clrMapOvr>
    <a:masterClrMapping/>
  </p:clrMapOvr>
  <p:transition>
    <p:wheel spokes="8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Dvojková sústava - </a:t>
            </a:r>
            <a:r>
              <a:rPr lang="en-US" b="1" i="1" u="sng" dirty="0" err="1"/>
              <a:t>binárna</a:t>
            </a:r>
            <a:r>
              <a:rPr lang="en-US" b="1" i="1" u="sng" dirty="0"/>
              <a:t> </a:t>
            </a:r>
            <a:r>
              <a:rPr lang="en-US" b="1" i="1" u="sng" dirty="0" err="1"/>
              <a:t>sústava</a:t>
            </a:r>
            <a:r>
              <a:rPr lang="en-US" dirty="0"/>
              <a:t> 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/>
              <a:t>Pracuje v nej počítač</a:t>
            </a:r>
          </a:p>
          <a:p>
            <a:r>
              <a:rPr lang="sk-SK" sz="3600" dirty="0"/>
              <a:t>Je pozičná sústava</a:t>
            </a:r>
          </a:p>
          <a:p>
            <a:r>
              <a:rPr lang="sk-SK" sz="3600" dirty="0"/>
              <a:t>Používa cifry 0, 1</a:t>
            </a:r>
          </a:p>
          <a:p>
            <a:r>
              <a:rPr lang="sk-SK" sz="3600" dirty="0"/>
              <a:t>Základom je číslo 2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wheel spokes="8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416824" cy="1280890"/>
          </a:xfrm>
        </p:spPr>
        <p:txBody>
          <a:bodyPr/>
          <a:lstStyle/>
          <a:p>
            <a:pPr algn="ctr"/>
            <a:r>
              <a:rPr lang="sk-SK" b="1" i="1" u="sng" dirty="0"/>
              <a:t>Prevod z</a:t>
            </a:r>
            <a:r>
              <a:rPr lang="en-US" b="1" i="1" u="sng" dirty="0"/>
              <a:t> </a:t>
            </a:r>
            <a:r>
              <a:rPr lang="en-US" b="1" i="1" u="sng" dirty="0" err="1"/>
              <a:t>desiatkovej</a:t>
            </a:r>
            <a:r>
              <a:rPr lang="sk-SK" b="1" i="1" u="sng" dirty="0"/>
              <a:t>                         </a:t>
            </a:r>
            <a:r>
              <a:rPr lang="en-US" b="1" i="1" u="sng" dirty="0"/>
              <a:t> do </a:t>
            </a:r>
            <a:r>
              <a:rPr lang="en-US" b="1" i="1" u="sng" dirty="0" err="1"/>
              <a:t>dvojkovej</a:t>
            </a:r>
            <a:r>
              <a:rPr lang="en-US" b="1" i="1" u="sng" dirty="0"/>
              <a:t> </a:t>
            </a:r>
            <a:r>
              <a:rPr lang="en-US" b="1" i="1" u="sng" dirty="0" err="1"/>
              <a:t>sústavy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54452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err="1"/>
              <a:t>Napríklad</a:t>
            </a:r>
            <a:r>
              <a:rPr lang="en-US" sz="2800" dirty="0"/>
              <a:t> </a:t>
            </a:r>
            <a:r>
              <a:rPr lang="en-US" sz="2800" dirty="0" err="1"/>
              <a:t>prevedieme</a:t>
            </a:r>
            <a:r>
              <a:rPr lang="en-US" sz="2800" dirty="0"/>
              <a:t> </a:t>
            </a:r>
            <a:r>
              <a:rPr lang="en-US" sz="2800" dirty="0" err="1"/>
              <a:t>číslo</a:t>
            </a:r>
            <a:r>
              <a:rPr lang="en-US" sz="2800" dirty="0"/>
              <a:t> </a:t>
            </a:r>
            <a:r>
              <a:rPr lang="en-US" sz="2800" b="1" dirty="0"/>
              <a:t>397</a:t>
            </a:r>
            <a:r>
              <a:rPr lang="en-US" sz="2800" dirty="0"/>
              <a:t> do </a:t>
            </a:r>
            <a:r>
              <a:rPr lang="en-US" sz="2800" u="sng" dirty="0" err="1"/>
              <a:t>dvojkovej</a:t>
            </a:r>
            <a:r>
              <a:rPr lang="en-US" sz="2800" u="sng" dirty="0"/>
              <a:t> </a:t>
            </a:r>
            <a:r>
              <a:rPr lang="en-US" sz="2800" dirty="0" err="1"/>
              <a:t>sústavy</a:t>
            </a:r>
            <a:r>
              <a:rPr lang="en-US" sz="2800" dirty="0"/>
              <a:t>:</a:t>
            </a:r>
          </a:p>
          <a:p>
            <a:r>
              <a:rPr lang="en-US" sz="2800" dirty="0"/>
              <a:t>397 : 2 = 198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1</a:t>
            </a:r>
          </a:p>
          <a:p>
            <a:r>
              <a:rPr lang="en-US" sz="2800" dirty="0"/>
              <a:t>198 : 2 =   99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0</a:t>
            </a:r>
          </a:p>
          <a:p>
            <a:r>
              <a:rPr lang="en-US" sz="2800" dirty="0"/>
              <a:t>  99 : 2 =   49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1</a:t>
            </a:r>
          </a:p>
          <a:p>
            <a:r>
              <a:rPr lang="en-US" sz="2800" dirty="0"/>
              <a:t>  49 : 2 =   24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1</a:t>
            </a:r>
          </a:p>
          <a:p>
            <a:r>
              <a:rPr lang="en-US" sz="2800" dirty="0"/>
              <a:t>  24 : 2 =   12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0	</a:t>
            </a:r>
            <a:r>
              <a:rPr lang="en-US" sz="2800" dirty="0"/>
              <a:t>		</a:t>
            </a:r>
          </a:p>
          <a:p>
            <a:r>
              <a:rPr lang="en-US" sz="2800" dirty="0"/>
              <a:t>  12 : 2 =     6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0</a:t>
            </a:r>
            <a:r>
              <a:rPr lang="en-US" sz="2800" dirty="0"/>
              <a:t>			</a:t>
            </a:r>
          </a:p>
          <a:p>
            <a:r>
              <a:rPr lang="en-US" sz="2800" dirty="0"/>
              <a:t>    6 : 2 =     3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0</a:t>
            </a:r>
          </a:p>
          <a:p>
            <a:r>
              <a:rPr lang="en-US" sz="2800" dirty="0"/>
              <a:t>    3 : 2 =     1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1</a:t>
            </a:r>
          </a:p>
          <a:p>
            <a:r>
              <a:rPr lang="en-US" sz="2800" dirty="0"/>
              <a:t>    1 : 2 =     0 </a:t>
            </a:r>
            <a:r>
              <a:rPr lang="en-US" sz="2800" dirty="0" err="1"/>
              <a:t>zv</a:t>
            </a:r>
            <a:r>
              <a:rPr lang="en-US" sz="2800" dirty="0"/>
              <a:t>. </a:t>
            </a:r>
            <a:r>
              <a:rPr lang="en-US" sz="2800" b="1" dirty="0"/>
              <a:t>1</a:t>
            </a:r>
          </a:p>
          <a:p>
            <a:pPr>
              <a:buNone/>
            </a:pPr>
            <a:r>
              <a:rPr lang="en-US" sz="2400" dirty="0" err="1"/>
              <a:t>Číslo</a:t>
            </a:r>
            <a:r>
              <a:rPr lang="en-US" sz="2400" dirty="0"/>
              <a:t> </a:t>
            </a:r>
            <a:r>
              <a:rPr lang="en-US" sz="2400" b="1" dirty="0"/>
              <a:t>397 </a:t>
            </a:r>
            <a:r>
              <a:rPr lang="en-US" sz="2400" dirty="0"/>
              <a:t>je v </a:t>
            </a:r>
            <a:r>
              <a:rPr lang="en-US" sz="2400" dirty="0" err="1"/>
              <a:t>dvojkovej</a:t>
            </a:r>
            <a:r>
              <a:rPr lang="en-US" sz="2400" dirty="0"/>
              <a:t> </a:t>
            </a:r>
            <a:r>
              <a:rPr lang="en-US" sz="2400" dirty="0" err="1"/>
              <a:t>sústave</a:t>
            </a:r>
            <a:r>
              <a:rPr lang="en-US" sz="2400" dirty="0"/>
              <a:t> </a:t>
            </a:r>
            <a:r>
              <a:rPr lang="en-US" sz="2400" dirty="0" err="1"/>
              <a:t>zapísané</a:t>
            </a:r>
            <a:r>
              <a:rPr lang="en-US" sz="2400" dirty="0"/>
              <a:t> </a:t>
            </a:r>
            <a:r>
              <a:rPr lang="en-US" sz="2400" dirty="0" err="1"/>
              <a:t>takto</a:t>
            </a:r>
            <a:r>
              <a:rPr lang="en-US" sz="2400" dirty="0"/>
              <a:t>: </a:t>
            </a:r>
            <a:r>
              <a:rPr lang="en-US" sz="2400" b="1" dirty="0"/>
              <a:t>110001101</a:t>
            </a:r>
          </a:p>
          <a:p>
            <a:endParaRPr lang="sk-SK" dirty="0"/>
          </a:p>
        </p:txBody>
      </p:sp>
      <p:cxnSp>
        <p:nvCxnSpPr>
          <p:cNvPr id="5" name="Přímá spojovací šipka 4"/>
          <p:cNvCxnSpPr/>
          <p:nvPr/>
        </p:nvCxnSpPr>
        <p:spPr>
          <a:xfrm flipV="1">
            <a:off x="3779912" y="3861048"/>
            <a:ext cx="0" cy="237626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6589199" cy="1280890"/>
          </a:xfrm>
        </p:spPr>
        <p:txBody>
          <a:bodyPr/>
          <a:lstStyle/>
          <a:p>
            <a:pPr algn="ctr"/>
            <a:r>
              <a:rPr lang="en-US" b="1" i="1" u="sng" dirty="0" err="1"/>
              <a:t>Prevod</a:t>
            </a:r>
            <a:r>
              <a:rPr lang="en-US" b="1" i="1" u="sng" dirty="0"/>
              <a:t> </a:t>
            </a:r>
            <a:r>
              <a:rPr lang="en-US" b="1" i="1" u="sng" dirty="0" err="1"/>
              <a:t>dvojkových</a:t>
            </a:r>
            <a:r>
              <a:rPr lang="en-US" b="1" i="1" u="sng" dirty="0"/>
              <a:t> </a:t>
            </a:r>
            <a:r>
              <a:rPr lang="en-US" b="1" i="1" u="sng" dirty="0" err="1"/>
              <a:t>čísel</a:t>
            </a:r>
            <a:r>
              <a:rPr lang="en-US" b="1" i="1" u="sng" dirty="0"/>
              <a:t> </a:t>
            </a:r>
            <a:r>
              <a:rPr lang="en-US" b="1" i="1" u="sng" dirty="0" err="1"/>
              <a:t>na</a:t>
            </a:r>
            <a:r>
              <a:rPr lang="en-US" b="1" i="1" u="sng" dirty="0"/>
              <a:t> </a:t>
            </a:r>
            <a:r>
              <a:rPr lang="en-US" b="1" i="1" u="sng" dirty="0" err="1"/>
              <a:t>desiatkové</a:t>
            </a:r>
            <a:r>
              <a:rPr lang="en-US" dirty="0"/>
              <a:t>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/>
              <a:t>11001</a:t>
            </a:r>
            <a:r>
              <a:rPr lang="sk-SK" sz="4400" b="1" baseline="-25000" dirty="0"/>
              <a:t>2</a:t>
            </a:r>
            <a:r>
              <a:rPr lang="sk-SK" sz="4400" b="1" dirty="0"/>
              <a:t> = 1.2</a:t>
            </a:r>
            <a:r>
              <a:rPr lang="sk-SK" sz="4400" b="1" baseline="30000" dirty="0"/>
              <a:t>4</a:t>
            </a:r>
            <a:r>
              <a:rPr lang="sk-SK" sz="4400" b="1" dirty="0"/>
              <a:t>+ 1.2</a:t>
            </a:r>
            <a:r>
              <a:rPr lang="sk-SK" sz="4400" b="1" baseline="30000" dirty="0"/>
              <a:t>3</a:t>
            </a:r>
            <a:r>
              <a:rPr lang="sk-SK" sz="4400" b="1" dirty="0"/>
              <a:t>+0.2</a:t>
            </a:r>
            <a:r>
              <a:rPr lang="sk-SK" sz="4400" b="1" baseline="30000" dirty="0"/>
              <a:t>2</a:t>
            </a:r>
            <a:r>
              <a:rPr lang="sk-SK" sz="4400" b="1" dirty="0"/>
              <a:t>+0.2</a:t>
            </a:r>
            <a:r>
              <a:rPr lang="sk-SK" sz="4400" b="1" baseline="30000" dirty="0"/>
              <a:t>1</a:t>
            </a:r>
            <a:r>
              <a:rPr lang="sk-SK" sz="4400" b="1" dirty="0"/>
              <a:t>+1.2</a:t>
            </a:r>
            <a:r>
              <a:rPr lang="sk-SK" sz="4400" b="1" baseline="30000" dirty="0"/>
              <a:t>0</a:t>
            </a:r>
            <a:r>
              <a:rPr lang="sk-SK" sz="4400" b="1" dirty="0"/>
              <a:t>       </a:t>
            </a:r>
          </a:p>
          <a:p>
            <a:pPr>
              <a:buNone/>
            </a:pPr>
            <a:r>
              <a:rPr lang="sk-SK" sz="4400" b="1" dirty="0"/>
              <a:t>            =   16   + 8  + 0 +   0 +  1</a:t>
            </a:r>
          </a:p>
          <a:p>
            <a:pPr>
              <a:buNone/>
            </a:pPr>
            <a:r>
              <a:rPr lang="sk-SK" sz="4400" b="1" dirty="0"/>
              <a:t>					=    25</a:t>
            </a:r>
            <a:r>
              <a:rPr lang="sk-SK" sz="4400" b="1" baseline="-25000" dirty="0"/>
              <a:t>10</a:t>
            </a:r>
            <a:r>
              <a:rPr lang="sk-SK" sz="4400" b="1" dirty="0"/>
              <a:t>    </a:t>
            </a:r>
          </a:p>
        </p:txBody>
      </p:sp>
    </p:spTree>
  </p:cSld>
  <p:clrMapOvr>
    <a:masterClrMapping/>
  </p:clrMapOvr>
  <p:transition>
    <p:wheel spokes="8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FBD2F94-62BC-4C67-B71B-FADBC0F3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/>
              <a:t>Precvičenie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8A4AB69-0A8B-4EE6-9F2F-44AC5E26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133600"/>
            <a:ext cx="8280919" cy="3777622"/>
          </a:xfrm>
        </p:spPr>
        <p:txBody>
          <a:bodyPr>
            <a:normAutofit/>
          </a:bodyPr>
          <a:lstStyle/>
          <a:p>
            <a:r>
              <a:rPr lang="sk-SK" sz="4000" dirty="0" err="1">
                <a:hlinkClick r:id="rId2"/>
              </a:rPr>
              <a:t>prevod_dvojkova_desiatkova</a:t>
            </a:r>
            <a:endParaRPr lang="sk-SK" sz="4000" dirty="0"/>
          </a:p>
          <a:p>
            <a:r>
              <a:rPr lang="sk-SK" sz="4000" dirty="0">
                <a:hlinkClick r:id="rId3"/>
              </a:rPr>
              <a:t>mix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1860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7A29CBB-ED4C-4743-A1B2-BF35C878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Opakovanie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A7EDBAE-6327-4695-AC4C-068411E5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2133600"/>
            <a:ext cx="83548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400" dirty="0"/>
              <a:t>Preveďte do 2-kovej sústavy</a:t>
            </a:r>
          </a:p>
          <a:p>
            <a:pPr>
              <a:buAutoNum type="alphaLcParenR"/>
            </a:pPr>
            <a:r>
              <a:rPr lang="sk-SK" sz="4400" dirty="0"/>
              <a:t>154</a:t>
            </a:r>
            <a:r>
              <a:rPr lang="sk-SK" sz="4400" baseline="-25000" dirty="0"/>
              <a:t>10</a:t>
            </a:r>
            <a:r>
              <a:rPr lang="sk-SK" sz="4400" dirty="0"/>
              <a:t> = </a:t>
            </a:r>
          </a:p>
          <a:p>
            <a:pPr>
              <a:buAutoNum type="alphaLcParenR"/>
            </a:pPr>
            <a:r>
              <a:rPr lang="sk-SK" sz="4400" dirty="0"/>
              <a:t>69</a:t>
            </a:r>
            <a:r>
              <a:rPr lang="sk-SK" sz="4400" baseline="-25000" dirty="0"/>
              <a:t>10</a:t>
            </a:r>
            <a:r>
              <a:rPr lang="sk-SK" sz="4400" dirty="0"/>
              <a:t> = </a:t>
            </a:r>
          </a:p>
          <a:p>
            <a:pPr>
              <a:buAutoNum type="alphaLcParenR"/>
            </a:pPr>
            <a:r>
              <a:rPr lang="sk-SK" sz="4400" dirty="0"/>
              <a:t>137</a:t>
            </a:r>
            <a:r>
              <a:rPr lang="sk-SK" sz="4400" baseline="-25000" dirty="0"/>
              <a:t>10</a:t>
            </a:r>
            <a:r>
              <a:rPr lang="sk-SK" sz="4400" dirty="0"/>
              <a:t> =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8074713"/>
      </p:ext>
    </p:extLst>
  </p:cSld>
  <p:clrMapOvr>
    <a:masterClrMapping/>
  </p:clrMapOvr>
  <p:transition>
    <p:wheel spokes="8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8E5D37A-BEC6-4874-858A-1C19EDA0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1" y="624110"/>
            <a:ext cx="7202760" cy="1280890"/>
          </a:xfrm>
        </p:spPr>
        <p:txBody>
          <a:bodyPr/>
          <a:lstStyle/>
          <a:p>
            <a:r>
              <a:rPr lang="sk-SK" b="1" dirty="0"/>
              <a:t>Preveď do desiatkovej sústavy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DE0DE24-2BD7-4A86-8EB8-28A4C8E6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133600"/>
            <a:ext cx="821087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/>
              <a:t>a) 1011</a:t>
            </a:r>
            <a:r>
              <a:rPr lang="sk-SK" sz="3200" baseline="-25000" dirty="0"/>
              <a:t>2 </a:t>
            </a:r>
            <a:r>
              <a:rPr lang="sk-SK" sz="3200" dirty="0"/>
              <a:t>= </a:t>
            </a:r>
          </a:p>
          <a:p>
            <a:pPr marL="0" indent="0">
              <a:buNone/>
            </a:pPr>
            <a:r>
              <a:rPr lang="sk-SK" sz="3200" dirty="0"/>
              <a:t>b) 1111</a:t>
            </a:r>
            <a:r>
              <a:rPr lang="sk-SK" sz="3200" baseline="-25000" dirty="0"/>
              <a:t>2 </a:t>
            </a:r>
            <a:r>
              <a:rPr lang="sk-SK" sz="3200" dirty="0"/>
              <a:t>= </a:t>
            </a:r>
          </a:p>
          <a:p>
            <a:pPr marL="0" indent="0">
              <a:buNone/>
            </a:pPr>
            <a:r>
              <a:rPr lang="sk-SK" sz="3200" dirty="0"/>
              <a:t>c) 101010</a:t>
            </a:r>
            <a:r>
              <a:rPr lang="sk-SK" sz="3200" baseline="-25000" dirty="0"/>
              <a:t>2 </a:t>
            </a:r>
            <a:r>
              <a:rPr lang="sk-SK" sz="3200" dirty="0"/>
              <a:t>= </a:t>
            </a:r>
          </a:p>
          <a:p>
            <a:pPr marL="0" indent="0">
              <a:buNone/>
            </a:pPr>
            <a:r>
              <a:rPr lang="sk-SK" sz="3200" dirty="0"/>
              <a:t>d) 102101</a:t>
            </a:r>
            <a:r>
              <a:rPr lang="sk-SK" sz="3200" baseline="-25000" dirty="0"/>
              <a:t>3 </a:t>
            </a:r>
            <a:r>
              <a:rPr lang="sk-SK" sz="3200" dirty="0"/>
              <a:t>= </a:t>
            </a:r>
          </a:p>
          <a:p>
            <a:pPr marL="0" indent="0">
              <a:buNone/>
            </a:pPr>
            <a:endParaRPr lang="sk-SK" sz="3200" dirty="0"/>
          </a:p>
          <a:p>
            <a:pPr marL="0" indent="0">
              <a:buNone/>
            </a:pPr>
            <a:endParaRPr lang="sk-SK" sz="3200" dirty="0"/>
          </a:p>
          <a:p>
            <a:pPr marL="0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737806597"/>
      </p:ext>
    </p:extLst>
  </p:cSld>
  <p:clrMapOvr>
    <a:masterClrMapping/>
  </p:clrMapOvr>
  <p:transition>
    <p:wheel spokes="8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1B936CE-565B-41C4-B1C6-3F2A3712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404664"/>
            <a:ext cx="7130752" cy="1728936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Súčet čísel v dvojkovej sústave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9E5F8F1-7DEA-480E-A9E5-A511FC19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820891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b="1" dirty="0"/>
              <a:t>Pravidlá:</a:t>
            </a:r>
          </a:p>
          <a:p>
            <a:pPr marL="0" indent="0">
              <a:buNone/>
            </a:pPr>
            <a:r>
              <a:rPr lang="sk-SK" sz="4000" b="1" dirty="0"/>
              <a:t>0+0 = 0			 1+0 = 1		</a:t>
            </a:r>
          </a:p>
          <a:p>
            <a:pPr marL="0" indent="0">
              <a:buNone/>
            </a:pPr>
            <a:r>
              <a:rPr lang="sk-SK" sz="4000" b="1" dirty="0"/>
              <a:t>0+1 = 1		    1+1 = 0  zv.1</a:t>
            </a:r>
          </a:p>
        </p:txBody>
      </p:sp>
    </p:spTree>
    <p:extLst>
      <p:ext uri="{BB962C8B-B14F-4D97-AF65-F5344CB8AC3E}">
        <p14:creationId xmlns:p14="http://schemas.microsoft.com/office/powerpoint/2010/main" val="311736365"/>
      </p:ext>
    </p:extLst>
  </p:cSld>
  <p:clrMapOvr>
    <a:masterClrMapping/>
  </p:clrMapOvr>
  <p:transition>
    <p:wheel spokes="8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1B936CE-565B-41C4-B1C6-3F2A3712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404664"/>
            <a:ext cx="7130752" cy="1728936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Súčin čísel v dvojkovej sústave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9E5F8F1-7DEA-480E-A9E5-A511FC19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820891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b="1" dirty="0"/>
              <a:t>Pravidlá:</a:t>
            </a:r>
          </a:p>
          <a:p>
            <a:pPr marL="0" indent="0">
              <a:buNone/>
            </a:pPr>
            <a:r>
              <a:rPr lang="sk-SK" sz="4000" b="1" dirty="0"/>
              <a:t>0.0 = 0			 1.0 = 0		</a:t>
            </a:r>
          </a:p>
          <a:p>
            <a:pPr marL="0" indent="0">
              <a:buNone/>
            </a:pPr>
            <a:r>
              <a:rPr lang="sk-SK" sz="4000" b="1" dirty="0"/>
              <a:t>0.1 = 0		    1.1 = 1 </a:t>
            </a:r>
          </a:p>
        </p:txBody>
      </p:sp>
    </p:spTree>
    <p:extLst>
      <p:ext uri="{BB962C8B-B14F-4D97-AF65-F5344CB8AC3E}">
        <p14:creationId xmlns:p14="http://schemas.microsoft.com/office/powerpoint/2010/main" val="1067616326"/>
      </p:ext>
    </p:extLst>
  </p:cSld>
  <p:clrMapOvr>
    <a:masterClrMapping/>
  </p:clrMapOvr>
  <p:transition>
    <p:wheel spokes="8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="" xmlns:a16="http://schemas.microsoft.com/office/drawing/2014/main" id="{F966A008-182C-4F2A-9614-5FFFB51D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476672"/>
            <a:ext cx="6591985" cy="5434550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</a:p>
          <a:p>
            <a:pPr marL="0" indent="0">
              <a:buNone/>
            </a:pPr>
            <a:r>
              <a:rPr lang="sk-SK" sz="4800" b="1" dirty="0"/>
              <a:t>   111010</a:t>
            </a:r>
          </a:p>
          <a:p>
            <a:pPr marL="0" indent="0">
              <a:buNone/>
            </a:pPr>
            <a:r>
              <a:rPr lang="sk-SK" sz="4800" b="1" dirty="0"/>
              <a:t>	+10110</a:t>
            </a:r>
          </a:p>
          <a:p>
            <a:pPr marL="0" indent="0">
              <a:buNone/>
            </a:pPr>
            <a:r>
              <a:rPr lang="sk-SK" sz="4800" b="1" dirty="0"/>
              <a:t>	_______</a:t>
            </a:r>
          </a:p>
          <a:p>
            <a:pPr marL="0" indent="0">
              <a:buNone/>
            </a:pPr>
            <a:r>
              <a:rPr lang="sk-SK" sz="2800" b="1" dirty="0"/>
              <a:t>  </a:t>
            </a:r>
            <a:r>
              <a:rPr lang="sk-SK" sz="4800" b="1" dirty="0"/>
              <a:t>1010000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188738684"/>
      </p:ext>
    </p:extLst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469045"/>
            <a:ext cx="6589199" cy="1280890"/>
          </a:xfrm>
        </p:spPr>
        <p:txBody>
          <a:bodyPr/>
          <a:lstStyle/>
          <a:p>
            <a:r>
              <a:rPr lang="sk-SK" sz="4400" b="1" dirty="0">
                <a:solidFill>
                  <a:srgbClr val="FF0000"/>
                </a:solidFill>
              </a:rPr>
              <a:t>Vývoj počítačov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59" cy="546918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3200" b="1" dirty="0"/>
              <a:t>Dejiny počítačov : obdobie, od kedy sa začal vývoj počítacích strojov až do súčasnosti.</a:t>
            </a:r>
          </a:p>
          <a:p>
            <a:pPr>
              <a:buFont typeface="Wingdings" pitchFamily="2" charset="2"/>
              <a:buChar char="ü"/>
            </a:pPr>
            <a:endParaRPr lang="sk-SK" sz="3200" b="1" dirty="0"/>
          </a:p>
          <a:p>
            <a:pPr>
              <a:buFont typeface="Wingdings" pitchFamily="2" charset="2"/>
              <a:buChar char="ü"/>
            </a:pPr>
            <a:r>
              <a:rPr lang="sk-SK" sz="3200" b="1" dirty="0"/>
              <a:t>Počítače delíme podľa ich vývoja: </a:t>
            </a:r>
          </a:p>
          <a:p>
            <a:pPr>
              <a:buNone/>
            </a:pPr>
            <a:r>
              <a:rPr lang="sk-SK" sz="3200" b="1" dirty="0"/>
              <a:t>   		</a:t>
            </a:r>
            <a:r>
              <a:rPr lang="sk-SK" sz="3200" b="1" dirty="0">
                <a:hlinkClick r:id="rId2" action="ppaction://hlinksldjump"/>
              </a:rPr>
              <a:t>počítačová kamenná doba</a:t>
            </a:r>
            <a:r>
              <a:rPr lang="sk-SK" sz="3200" b="1" dirty="0"/>
              <a:t>,</a:t>
            </a:r>
          </a:p>
          <a:p>
            <a:pPr>
              <a:buNone/>
            </a:pPr>
            <a:r>
              <a:rPr lang="sk-SK" sz="3200" b="1" dirty="0"/>
              <a:t>			</a:t>
            </a:r>
            <a:r>
              <a:rPr lang="sk-SK" sz="3200" b="1" dirty="0">
                <a:hlinkClick r:id="rId3" action="ppaction://hlinksldjump"/>
              </a:rPr>
              <a:t>prvé mechanické kalkulátory</a:t>
            </a:r>
            <a:r>
              <a:rPr lang="sk-SK" sz="3200" b="1" dirty="0"/>
              <a:t>, 				    počítače nultej – piatej generácie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Picture 18" descr="http://www.duocom.rs/uploads/uploaded_pictures/_content_products/600x600/asus-gtx770-2gb-gtx770-dc2oc-2gd5-152025-54939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-171400"/>
            <a:ext cx="1280890" cy="128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="" xmlns:a16="http://schemas.microsoft.com/office/drawing/2014/main" id="{F966A008-182C-4F2A-9614-5FFFB51D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476672"/>
            <a:ext cx="6591985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	</a:t>
            </a:r>
            <a:r>
              <a:rPr lang="sk-SK" sz="4800" b="1" dirty="0"/>
              <a:t> 10110</a:t>
            </a:r>
          </a:p>
          <a:p>
            <a:pPr marL="0" indent="0">
              <a:buNone/>
            </a:pPr>
            <a:r>
              <a:rPr lang="sk-SK" sz="4800" b="1" dirty="0"/>
              <a:t>	.    101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4800" b="1" dirty="0"/>
              <a:t>-----------</a:t>
            </a:r>
            <a:endParaRPr lang="sk-SK" sz="4400" b="1" dirty="0"/>
          </a:p>
          <a:p>
            <a:pPr marL="0" indent="0">
              <a:buNone/>
            </a:pPr>
            <a:r>
              <a:rPr lang="sk-SK" sz="2800" b="1" dirty="0"/>
              <a:t>  	   </a:t>
            </a:r>
            <a:r>
              <a:rPr lang="sk-SK" sz="4800" b="1" dirty="0"/>
              <a:t>10110</a:t>
            </a:r>
          </a:p>
          <a:p>
            <a:pPr marL="0" indent="0">
              <a:buNone/>
            </a:pPr>
            <a:r>
              <a:rPr lang="sk-SK" sz="4800" b="1" dirty="0"/>
              <a:t>	00000</a:t>
            </a:r>
          </a:p>
          <a:p>
            <a:pPr marL="0" indent="0">
              <a:buNone/>
            </a:pPr>
            <a:r>
              <a:rPr lang="sk-SK" sz="4800" b="1" dirty="0"/>
              <a:t> 10110</a:t>
            </a:r>
          </a:p>
          <a:p>
            <a:pPr marL="0" indent="0">
              <a:buNone/>
            </a:pPr>
            <a:r>
              <a:rPr lang="sk-SK" sz="4800" b="1" dirty="0"/>
              <a:t>----------</a:t>
            </a:r>
          </a:p>
          <a:p>
            <a:pPr marL="0" indent="0">
              <a:buNone/>
            </a:pPr>
            <a:r>
              <a:rPr lang="sk-SK" sz="4800" b="1" dirty="0"/>
              <a:t> 1101110</a:t>
            </a:r>
          </a:p>
        </p:txBody>
      </p:sp>
    </p:spTree>
    <p:extLst>
      <p:ext uri="{BB962C8B-B14F-4D97-AF65-F5344CB8AC3E}">
        <p14:creationId xmlns:p14="http://schemas.microsoft.com/office/powerpoint/2010/main" val="2653391556"/>
      </p:ext>
    </p:extLst>
  </p:cSld>
  <p:clrMapOvr>
    <a:masterClrMapping/>
  </p:clrMapOvr>
  <p:transition>
    <p:wheel spokes="8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764704"/>
            <a:ext cx="8568952" cy="377762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sz="6000" dirty="0"/>
          </a:p>
          <a:p>
            <a:pPr algn="ctr">
              <a:buNone/>
            </a:pPr>
            <a:r>
              <a:rPr lang="sk-SK" sz="6000" dirty="0"/>
              <a:t>Ďakujem za pozornosť </a:t>
            </a:r>
          </a:p>
        </p:txBody>
      </p:sp>
      <p:sp>
        <p:nvSpPr>
          <p:cNvPr id="4" name="Usmiata tvár 3"/>
          <p:cNvSpPr/>
          <p:nvPr/>
        </p:nvSpPr>
        <p:spPr>
          <a:xfrm>
            <a:off x="5131688" y="4365104"/>
            <a:ext cx="2500330" cy="2286016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400" b="1" dirty="0">
                <a:solidFill>
                  <a:srgbClr val="FF0000"/>
                </a:solidFill>
              </a:rPr>
              <a:t>Počítačová kamenná doba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9" y="2133600"/>
            <a:ext cx="7850832" cy="3777622"/>
          </a:xfrm>
        </p:spPr>
        <p:txBody>
          <a:bodyPr>
            <a:normAutofit/>
          </a:bodyPr>
          <a:lstStyle/>
          <a:p>
            <a:r>
              <a:rPr lang="sk-SK" sz="2800" dirty="0"/>
              <a:t>Najstaršia mechanická pomôcka Abakus </a:t>
            </a:r>
          </a:p>
          <a:p>
            <a:endParaRPr lang="sk-SK" sz="2800" dirty="0"/>
          </a:p>
          <a:p>
            <a:r>
              <a:rPr lang="sk-SK" sz="2800" dirty="0"/>
              <a:t>Jej vek sa odhaduje na 5000 rokov  </a:t>
            </a:r>
          </a:p>
          <a:p>
            <a:pPr>
              <a:buNone/>
            </a:pPr>
            <a:endParaRPr lang="sk-SK" sz="2800" dirty="0"/>
          </a:p>
          <a:p>
            <a:r>
              <a:rPr lang="sk-SK" sz="2800" dirty="0"/>
              <a:t> V mnohých krajinách ako Rusko a </a:t>
            </a:r>
            <a:r>
              <a:rPr lang="sk-SK" sz="2800" dirty="0">
                <a:latin typeface="Calibri"/>
              </a:rPr>
              <a:t>Č</a:t>
            </a:r>
            <a:r>
              <a:rPr lang="sk-SK" sz="2800" dirty="0"/>
              <a:t>ína 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  <a:r>
              <a:rPr lang="sk-SK" sz="2800" dirty="0"/>
              <a:t>je toto počítadlo bežne používané dodnes</a:t>
            </a:r>
          </a:p>
          <a:p>
            <a:endParaRPr lang="sk-SK" dirty="0"/>
          </a:p>
          <a:p>
            <a:endParaRPr lang="sk-SK" dirty="0"/>
          </a:p>
          <a:p>
            <a:pPr>
              <a:buNone/>
            </a:pPr>
            <a:endParaRPr lang="sk-SK" dirty="0"/>
          </a:p>
          <a:p>
            <a:endParaRPr lang="sk-SK" sz="2800" dirty="0">
              <a:hlinkClick r:id="rId3"/>
            </a:endParaRPr>
          </a:p>
          <a:p>
            <a:endParaRPr lang="sk-SK" sz="2800" dirty="0"/>
          </a:p>
          <a:p>
            <a:endParaRPr lang="sk-SK" dirty="0"/>
          </a:p>
        </p:txBody>
      </p:sp>
      <p:pic>
        <p:nvPicPr>
          <p:cNvPr id="23554" name="Picture 2" descr="http://img.cas.sk/img/21/article/1117100_rusk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9102" y="5911222"/>
            <a:ext cx="1117772" cy="74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6" name="Picture 4" descr="http://www.cojeco.cz/attach/image/max/3e/3e5d/3e3e5d11dfa5c4ebcbf4eb7b6213d9a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1055" y="5778731"/>
            <a:ext cx="1364411" cy="91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nojavanha.com/media/2013/06/il_fullxfull_387592429_bj2l.jpg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172390"/>
            <a:ext cx="7143800" cy="4762533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6" name="BlokTextu 5"/>
          <p:cNvSpPr txBox="1"/>
          <p:nvPr/>
        </p:nvSpPr>
        <p:spPr>
          <a:xfrm>
            <a:off x="3563888" y="5840490"/>
            <a:ext cx="414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 err="1"/>
              <a:t>Abakus</a:t>
            </a:r>
            <a:r>
              <a:rPr lang="sk-SK" sz="6000" dirty="0"/>
              <a:t> </a:t>
            </a:r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Prvé mechanické kalkulátory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5" y="1437316"/>
            <a:ext cx="8065674" cy="377762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dirty="0"/>
              <a:t>Otcom éry počítacích strojov sa stal </a:t>
            </a:r>
            <a:r>
              <a:rPr lang="sk-SK" sz="2800" b="1" dirty="0"/>
              <a:t>Wilhelm Schickard</a:t>
            </a:r>
          </a:p>
          <a:p>
            <a:pPr>
              <a:buFont typeface="Arial" pitchFamily="34" charset="0"/>
              <a:buChar char="•"/>
            </a:pPr>
            <a:endParaRPr lang="sk-SK" sz="2800" dirty="0"/>
          </a:p>
          <a:p>
            <a:pPr>
              <a:buFont typeface="Arial" pitchFamily="34" charset="0"/>
              <a:buChar char="•"/>
            </a:pPr>
            <a:r>
              <a:rPr lang="sk-SK" sz="2800" dirty="0"/>
              <a:t>Stroj slúžil na sčítavanie a odčítavanie šesťciferných čísel </a:t>
            </a:r>
          </a:p>
          <a:p>
            <a:pPr>
              <a:buFont typeface="Arial" pitchFamily="34" charset="0"/>
              <a:buChar char="•"/>
            </a:pPr>
            <a:endParaRPr lang="sk-SK" sz="2800" dirty="0"/>
          </a:p>
          <a:p>
            <a:pPr>
              <a:buFont typeface="Arial" pitchFamily="34" charset="0"/>
              <a:buChar char="•"/>
            </a:pPr>
            <a:r>
              <a:rPr lang="sk-SK" sz="2800" dirty="0"/>
              <a:t>Postavený v roku 1623 </a:t>
            </a:r>
          </a:p>
        </p:txBody>
      </p:sp>
      <p:pic>
        <p:nvPicPr>
          <p:cNvPr id="20482" name="Picture 2" descr="http://computerhistory.narod.ru/galereja_istor_lichnostei/Shikk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444208" y="3526709"/>
            <a:ext cx="2452622" cy="3270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875</TotalTime>
  <Words>1122</Words>
  <Application>Microsoft Office PowerPoint</Application>
  <PresentationFormat>Prezentácia na obrazovke (4:3)</PresentationFormat>
  <Paragraphs>287</Paragraphs>
  <Slides>61</Slides>
  <Notes>4</Notes>
  <HiddenSlides>59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61</vt:i4>
      </vt:variant>
    </vt:vector>
  </HeadingPairs>
  <TitlesOfParts>
    <vt:vector size="68" baseType="lpstr">
      <vt:lpstr>Arial</vt:lpstr>
      <vt:lpstr>Calibri</vt:lpstr>
      <vt:lpstr>Century Gothic</vt:lpstr>
      <vt:lpstr>Wingdings</vt:lpstr>
      <vt:lpstr>Wingdings 3</vt:lpstr>
      <vt:lpstr>Dym</vt:lpstr>
      <vt:lpstr>Dokument</vt:lpstr>
      <vt:lpstr>Úvod do informatiky</vt:lpstr>
      <vt:lpstr>Prezentácia programu PowerPoint</vt:lpstr>
      <vt:lpstr>Prezentácia programu PowerPoint</vt:lpstr>
      <vt:lpstr>Vývoj a druhy počítačov</vt:lpstr>
      <vt:lpstr>Obsah </vt:lpstr>
      <vt:lpstr>Vývoj počítačov </vt:lpstr>
      <vt:lpstr>Počítačová kamenná doba </vt:lpstr>
      <vt:lpstr>Prezentácia programu PowerPoint</vt:lpstr>
      <vt:lpstr>Prvé mechanické kalkulátory </vt:lpstr>
      <vt:lpstr>Prezentácia programu PowerPoint</vt:lpstr>
      <vt:lpstr>Prezentácia programu PowerPoint</vt:lpstr>
      <vt:lpstr>Prvé programovateľné </vt:lpstr>
      <vt:lpstr>Počítače 0. generácie  </vt:lpstr>
      <vt:lpstr>Prezentácia programu PowerPoint</vt:lpstr>
      <vt:lpstr>Počítače 1. generácie </vt:lpstr>
      <vt:lpstr>Prezentácia programu PowerPoint</vt:lpstr>
      <vt:lpstr>Prezentácia programu PowerPoint</vt:lpstr>
      <vt:lpstr>Počítače 2. generácie </vt:lpstr>
      <vt:lpstr>Prezentácia programu PowerPoint</vt:lpstr>
      <vt:lpstr>Prezentácia programu PowerPoint</vt:lpstr>
      <vt:lpstr>Prezentácia programu PowerPoint</vt:lpstr>
      <vt:lpstr>Počítače 3. generácie </vt:lpstr>
      <vt:lpstr>Počítače 4. generácie  </vt:lpstr>
      <vt:lpstr>Prezentácia programu PowerPoint</vt:lpstr>
      <vt:lpstr>Počítače 5. generácie </vt:lpstr>
      <vt:lpstr>Prezentácia programu PowerPoint</vt:lpstr>
      <vt:lpstr>Prezentácia programu PowerPoint</vt:lpstr>
      <vt:lpstr>Typy počítačov – osobné počítače  </vt:lpstr>
      <vt:lpstr>Prezentácia programu PowerPoint</vt:lpstr>
      <vt:lpstr>Prezentácia programu PowerPoint</vt:lpstr>
      <vt:lpstr>Prezentácia programu PowerPoint</vt:lpstr>
      <vt:lpstr>Úloha</vt:lpstr>
      <vt:lpstr>Zdroje : </vt:lpstr>
      <vt:lpstr>Osobný počítač (Personal Computer)</vt:lpstr>
      <vt:lpstr>Počítačová architektúra</vt:lpstr>
      <vt:lpstr>Prezentácia programu PowerPoint</vt:lpstr>
      <vt:lpstr>Základné pojmy vo výpočtovej technike.</vt:lpstr>
      <vt:lpstr>Pamäť typu ROM je pamäť len na čítanie a tvorí ju samostatný integrovaný obvod.   V tejto pamäti je nahratý program BIOS    Tento druh pamäte je zálohovaný osobitnou baterkou, aby nestratil počiatočné parametre počítača. Hneď po spustení počítača sa načíta obsah pamäte ROM a podľa jej obsahu sa ďalej riadi spustenie a chod celého počítača.</vt:lpstr>
      <vt:lpstr>Prezentácia programu PowerPoint</vt:lpstr>
      <vt:lpstr>Kapacita pamäte - je množstvo zapamätaných informácií udáva sa v kB, MB a GB.</vt:lpstr>
      <vt:lpstr>Prezentácia programu PowerPoint</vt:lpstr>
      <vt:lpstr>Prezentácia programu PowerPoint</vt:lpstr>
      <vt:lpstr>Prezentácia programu PowerPoint</vt:lpstr>
      <vt:lpstr>Diely počítača</vt:lpstr>
      <vt:lpstr>Prezentácia programu PowerPoint</vt:lpstr>
      <vt:lpstr>Prezentácia programu PowerPoint</vt:lpstr>
      <vt:lpstr>Prezentácia programu PowerPoint</vt:lpstr>
      <vt:lpstr>Prezentácia programu PowerPoint</vt:lpstr>
      <vt:lpstr>Opakovanie</vt:lpstr>
      <vt:lpstr>ČÍSELNÉ SÚSTAVY</vt:lpstr>
      <vt:lpstr>Dvojková sústava - binárna sústava </vt:lpstr>
      <vt:lpstr>Prevod z desiatkovej                          do dvojkovej sústavy</vt:lpstr>
      <vt:lpstr>Prevod dvojkových čísel na desiatkové </vt:lpstr>
      <vt:lpstr>Precvičenie</vt:lpstr>
      <vt:lpstr>Opakovanie</vt:lpstr>
      <vt:lpstr>Preveď do desiatkovej sústavy</vt:lpstr>
      <vt:lpstr>Súčet čísel v dvojkovej sústave</vt:lpstr>
      <vt:lpstr>Súčin čísel v dvojkovej sústave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a druhy počítačov</dc:title>
  <cp:lastModifiedBy>agendator</cp:lastModifiedBy>
  <cp:revision>104</cp:revision>
  <cp:lastPrinted>2020-09-21T10:43:42Z</cp:lastPrinted>
  <dcterms:created xsi:type="dcterms:W3CDTF">2015-01-11T08:58:20Z</dcterms:created>
  <dcterms:modified xsi:type="dcterms:W3CDTF">2020-10-01T09:14:47Z</dcterms:modified>
</cp:coreProperties>
</file>