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83" r:id="rId4"/>
    <p:sldId id="284" r:id="rId5"/>
    <p:sldId id="285" r:id="rId6"/>
    <p:sldId id="265" r:id="rId7"/>
    <p:sldId id="271" r:id="rId8"/>
    <p:sldId id="287" r:id="rId9"/>
    <p:sldId id="289" r:id="rId10"/>
    <p:sldId id="288" r:id="rId11"/>
    <p:sldId id="290" r:id="rId12"/>
    <p:sldId id="291" r:id="rId13"/>
    <p:sldId id="286" r:id="rId14"/>
    <p:sldId id="263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redný štýl 2 - zvýrazneni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redný štýl 2 - zvýrazneni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7" autoAdjust="0"/>
    <p:restoredTop sz="94660"/>
  </p:normalViewPr>
  <p:slideViewPr>
    <p:cSldViewPr>
      <p:cViewPr>
        <p:scale>
          <a:sx n="80" d="100"/>
          <a:sy n="80" d="100"/>
        </p:scale>
        <p:origin x="-1122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10. 4. 2021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10. 4. 2021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10. 4. 2021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10. 4. 2021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10. 4. 2021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10. 4. 2021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10. 4. 2021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10. 4. 2021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10. 4. 2021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10. 4. 2021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10. 4. 2021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4DA39CA-5D66-46E3-8CF5-2F990151517B}" type="datetimeFigureOut">
              <a:rPr lang="sk-SK" smtClean="0"/>
              <a:pPr/>
              <a:t>10. 4. 2021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d2geiGKFveE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000232" y="214290"/>
            <a:ext cx="6652886" cy="1080120"/>
          </a:xfrm>
        </p:spPr>
        <p:txBody>
          <a:bodyPr>
            <a:normAutofit/>
          </a:bodyPr>
          <a:lstStyle/>
          <a:p>
            <a:pPr algn="ctr"/>
            <a:endParaRPr lang="sk-SK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79712" y="5373216"/>
            <a:ext cx="6678488" cy="1224136"/>
          </a:xfrm>
        </p:spPr>
        <p:txBody>
          <a:bodyPr>
            <a:normAutofit/>
          </a:bodyPr>
          <a:lstStyle/>
          <a:p>
            <a:pPr algn="ctr">
              <a:lnSpc>
                <a:spcPct val="170000"/>
              </a:lnSpc>
            </a:pPr>
            <a:r>
              <a:rPr lang="sk-SK" sz="2800" dirty="0" smtClean="0"/>
              <a:t>Chemická väzba</a:t>
            </a:r>
            <a:endParaRPr lang="sk-SK" sz="2800" dirty="0"/>
          </a:p>
        </p:txBody>
      </p:sp>
      <p:pic>
        <p:nvPicPr>
          <p:cNvPr id="14338" name="Picture 2" descr="VÃ½sledok vyhÄ¾adÃ¡vania obrÃ¡zkov pre dopyt chemical bo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556792"/>
            <a:ext cx="4536504" cy="3406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467544" y="2060848"/>
            <a:ext cx="2808312" cy="43204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pPr algn="ctr"/>
            <a:r>
              <a:rPr lang="sk-SK" dirty="0" err="1" smtClean="0"/>
              <a:t>Kovalentná</a:t>
            </a:r>
            <a:r>
              <a:rPr lang="sk-SK" dirty="0" smtClean="0"/>
              <a:t> väzba: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635896" y="1412776"/>
            <a:ext cx="4288904" cy="5061176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Kovalentná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 väzba je chemická väzba, ktorú tvorí 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spoločný elektrónový pár.</a:t>
            </a:r>
          </a:p>
          <a:p>
            <a:pPr>
              <a:lnSpc>
                <a:spcPct val="140000"/>
              </a:lnSpc>
            </a:pP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Hovoríme mu aj väzbový elektrónový pár.</a:t>
            </a:r>
          </a:p>
          <a:p>
            <a:pPr>
              <a:lnSpc>
                <a:spcPct val="140000"/>
              </a:lnSpc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V molekule môže byť nielen jedna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kovalentná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 väzba, ale aj dve alebo viac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kovalentných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 väzieb.</a:t>
            </a:r>
          </a:p>
        </p:txBody>
      </p:sp>
      <p:pic>
        <p:nvPicPr>
          <p:cNvPr id="7" name="Picture 4" descr="SÃºvisiaci obrÃ¡zok"/>
          <p:cNvPicPr>
            <a:picLocks noChangeAspect="1" noChangeArrowheads="1"/>
          </p:cNvPicPr>
          <p:nvPr/>
        </p:nvPicPr>
        <p:blipFill>
          <a:blip r:embed="rId2" cstate="print"/>
          <a:srcRect r="42811" b="68761"/>
          <a:stretch>
            <a:fillRect/>
          </a:stretch>
        </p:blipFill>
        <p:spPr bwMode="auto">
          <a:xfrm>
            <a:off x="539552" y="4293096"/>
            <a:ext cx="2636480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6" descr="VÃ½sledok vyhÄ¾adÃ¡vania obrÃ¡zkov pre dopyt chemical bond"/>
          <p:cNvPicPr>
            <a:picLocks noChangeAspect="1" noChangeArrowheads="1"/>
          </p:cNvPicPr>
          <p:nvPr/>
        </p:nvPicPr>
        <p:blipFill>
          <a:blip r:embed="rId3" cstate="print"/>
          <a:srcRect l="18082" t="37624" r="16371" b="46375"/>
          <a:stretch>
            <a:fillRect/>
          </a:stretch>
        </p:blipFill>
        <p:spPr bwMode="auto">
          <a:xfrm>
            <a:off x="611560" y="2420888"/>
            <a:ext cx="2610290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BlokTextu 13"/>
          <p:cNvSpPr txBox="1"/>
          <p:nvPr/>
        </p:nvSpPr>
        <p:spPr>
          <a:xfrm>
            <a:off x="755576" y="1412776"/>
            <a:ext cx="2304256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 err="1" smtClean="0">
                <a:solidFill>
                  <a:schemeClr val="tx1"/>
                </a:solidFill>
              </a:rPr>
              <a:t>kovalentná</a:t>
            </a:r>
            <a:endParaRPr lang="sk-SK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build="p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dirty="0" err="1" smtClean="0"/>
              <a:t>elektronegativita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075240" cy="5277200"/>
          </a:xfrm>
        </p:spPr>
        <p:txBody>
          <a:bodyPr/>
          <a:lstStyle/>
          <a:p>
            <a:r>
              <a:rPr lang="sk-SK" i="1" dirty="0" err="1" smtClean="0"/>
              <a:t>Elektronegativita</a:t>
            </a:r>
            <a:r>
              <a:rPr lang="sk-SK" i="1" dirty="0" smtClean="0"/>
              <a:t> atómu je miera schopnosti </a:t>
            </a:r>
            <a:r>
              <a:rPr lang="sk-SK" i="1" dirty="0" err="1" smtClean="0"/>
              <a:t>kovalentne</a:t>
            </a:r>
            <a:r>
              <a:rPr lang="sk-SK" i="1" dirty="0" smtClean="0"/>
              <a:t> viazaného atómu priťahovať väzbový elektrónový pár.</a:t>
            </a:r>
          </a:p>
          <a:p>
            <a:endParaRPr lang="sk-SK" i="1" dirty="0" smtClean="0"/>
          </a:p>
          <a:p>
            <a:r>
              <a:rPr lang="sk-SK" dirty="0" smtClean="0"/>
              <a:t>Jej hodnota je pre atómy prvkov uvedená v chemických tabuľkách:</a:t>
            </a:r>
          </a:p>
          <a:p>
            <a:endParaRPr lang="sk-SK" dirty="0" smtClean="0"/>
          </a:p>
          <a:p>
            <a:r>
              <a:rPr lang="sk-SK" dirty="0" smtClean="0"/>
              <a:t>Podľa rozdielu </a:t>
            </a:r>
            <a:r>
              <a:rPr lang="sk-SK" dirty="0" err="1" smtClean="0"/>
              <a:t>elektronegativít</a:t>
            </a:r>
            <a:r>
              <a:rPr lang="sk-SK" dirty="0" smtClean="0"/>
              <a:t> zlúčených atómov prvkov môžeme určiť typ chemickej väzby: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467600" cy="922114"/>
          </a:xfrm>
        </p:spPr>
        <p:txBody>
          <a:bodyPr/>
          <a:lstStyle/>
          <a:p>
            <a:pPr algn="ctr"/>
            <a:r>
              <a:rPr lang="sk-SK" dirty="0" err="1" smtClean="0"/>
              <a:t>Elektronegativity</a:t>
            </a:r>
            <a:r>
              <a:rPr lang="sk-SK" dirty="0" smtClean="0"/>
              <a:t> prvkov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7467600" cy="4873752"/>
          </a:xfrm>
        </p:spPr>
        <p:txBody>
          <a:bodyPr/>
          <a:lstStyle/>
          <a:p>
            <a:endParaRPr lang="sk-SK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 l="4028"/>
          <a:stretch>
            <a:fillRect/>
          </a:stretch>
        </p:blipFill>
        <p:spPr bwMode="auto">
          <a:xfrm>
            <a:off x="251520" y="1556792"/>
            <a:ext cx="8464509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0"/>
            <a:ext cx="7543800" cy="707678"/>
          </a:xfrm>
        </p:spPr>
        <p:txBody>
          <a:bodyPr/>
          <a:lstStyle/>
          <a:p>
            <a:pPr algn="ctr"/>
            <a:r>
              <a:rPr lang="sk-SK" dirty="0" smtClean="0"/>
              <a:t>Chemická väzba: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>
          <a:xfrm>
            <a:off x="5796136" y="2564904"/>
            <a:ext cx="2880320" cy="273630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sk-SK" sz="2000" dirty="0" smtClean="0"/>
              <a:t>Rozdiel </a:t>
            </a:r>
            <a:r>
              <a:rPr lang="sk-SK" sz="2000" dirty="0" err="1" smtClean="0"/>
              <a:t>elektronegativít</a:t>
            </a:r>
            <a:r>
              <a:rPr lang="sk-SK" sz="2000" dirty="0" smtClean="0"/>
              <a:t> atómov je </a:t>
            </a:r>
            <a:r>
              <a:rPr lang="sk-SK" sz="2000" b="1" dirty="0" smtClean="0"/>
              <a:t>väčší </a:t>
            </a:r>
            <a:r>
              <a:rPr lang="sk-SK" sz="2000" b="1" smtClean="0"/>
              <a:t>ako 1,7</a:t>
            </a:r>
            <a:r>
              <a:rPr lang="sk-SK" sz="2000" b="1" dirty="0" smtClean="0"/>
              <a:t>. </a:t>
            </a:r>
          </a:p>
          <a:p>
            <a:endParaRPr lang="sk-SK" sz="2000" b="1" dirty="0" smtClean="0"/>
          </a:p>
          <a:p>
            <a:r>
              <a:rPr lang="sk-SK" sz="2000" dirty="0" smtClean="0"/>
              <a:t>Napr. </a:t>
            </a:r>
            <a:r>
              <a:rPr lang="sk-SK" sz="2000" b="1" dirty="0" err="1" smtClean="0"/>
              <a:t>NaCl</a:t>
            </a:r>
            <a:r>
              <a:rPr lang="sk-SK" sz="2000" dirty="0" smtClean="0"/>
              <a:t>:</a:t>
            </a:r>
          </a:p>
          <a:p>
            <a:pPr>
              <a:buNone/>
            </a:pPr>
            <a:endParaRPr lang="sk-SK" sz="2000" dirty="0" smtClean="0"/>
          </a:p>
          <a:p>
            <a:r>
              <a:rPr lang="sk-SK" sz="2000" b="1" dirty="0" smtClean="0"/>
              <a:t>3,16 - 0,93 = 2,23</a:t>
            </a:r>
            <a:endParaRPr lang="sk-SK" sz="2000" b="1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4186808" cy="658368"/>
          </a:xfrm>
        </p:spPr>
        <p:txBody>
          <a:bodyPr/>
          <a:lstStyle/>
          <a:p>
            <a:pPr algn="ctr"/>
            <a:r>
              <a:rPr lang="sk-SK" sz="2400" dirty="0" err="1" smtClean="0"/>
              <a:t>kovalentná</a:t>
            </a:r>
            <a:endParaRPr lang="sk-SK" sz="2400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>
          <a:xfrm>
            <a:off x="5796136" y="1628800"/>
            <a:ext cx="2852936" cy="658368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sz="2400" dirty="0" smtClean="0"/>
              <a:t>iónová</a:t>
            </a:r>
            <a:endParaRPr lang="sk-SK" sz="2400" dirty="0"/>
          </a:p>
        </p:txBody>
      </p:sp>
      <p:sp>
        <p:nvSpPr>
          <p:cNvPr id="8" name="BlokTextu 7"/>
          <p:cNvSpPr txBox="1"/>
          <p:nvPr/>
        </p:nvSpPr>
        <p:spPr>
          <a:xfrm>
            <a:off x="1043608" y="692696"/>
            <a:ext cx="691276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Je to súdržné pôsobenie medzi dvoma alebo viacerými atómami sprostredkované elektrónmi.</a:t>
            </a:r>
            <a:endParaRPr lang="sk-SK" dirty="0"/>
          </a:p>
        </p:txBody>
      </p:sp>
      <p:cxnSp>
        <p:nvCxnSpPr>
          <p:cNvPr id="10" name="Rovná spojovacia šípka 9"/>
          <p:cNvCxnSpPr/>
          <p:nvPr/>
        </p:nvCxnSpPr>
        <p:spPr>
          <a:xfrm flipH="1">
            <a:off x="2627784" y="1340768"/>
            <a:ext cx="1152128" cy="216024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>
            <a:off x="4932040" y="1340768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flipH="1">
            <a:off x="1259632" y="2276872"/>
            <a:ext cx="12189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>
            <a:stCxn id="4" idx="2"/>
          </p:cNvCxnSpPr>
          <p:nvPr/>
        </p:nvCxnSpPr>
        <p:spPr>
          <a:xfrm>
            <a:off x="2550604" y="2228088"/>
            <a:ext cx="1229308" cy="48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lokTextu 18"/>
          <p:cNvSpPr txBox="1"/>
          <p:nvPr/>
        </p:nvSpPr>
        <p:spPr>
          <a:xfrm>
            <a:off x="395536" y="2780928"/>
            <a:ext cx="1728192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Nepolárna</a:t>
            </a:r>
            <a:r>
              <a:rPr lang="sk-SK" sz="2000" dirty="0" smtClean="0"/>
              <a:t> </a:t>
            </a:r>
            <a:r>
              <a:rPr lang="sk-SK" sz="2000" dirty="0" err="1" smtClean="0"/>
              <a:t>kovalentná</a:t>
            </a:r>
            <a:endParaRPr lang="sk-SK" sz="2000" dirty="0"/>
          </a:p>
        </p:txBody>
      </p:sp>
      <p:sp>
        <p:nvSpPr>
          <p:cNvPr id="20" name="BlokTextu 19"/>
          <p:cNvSpPr txBox="1"/>
          <p:nvPr/>
        </p:nvSpPr>
        <p:spPr>
          <a:xfrm>
            <a:off x="3131840" y="2780928"/>
            <a:ext cx="1728192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Polárna</a:t>
            </a:r>
            <a:r>
              <a:rPr lang="sk-SK" sz="2000" dirty="0" smtClean="0"/>
              <a:t> </a:t>
            </a:r>
            <a:r>
              <a:rPr lang="sk-SK" sz="2000" dirty="0" err="1" smtClean="0"/>
              <a:t>kovalentná</a:t>
            </a:r>
            <a:endParaRPr lang="sk-SK" sz="2000" dirty="0"/>
          </a:p>
        </p:txBody>
      </p:sp>
      <p:sp>
        <p:nvSpPr>
          <p:cNvPr id="24" name="BlokTextu 23"/>
          <p:cNvSpPr txBox="1"/>
          <p:nvPr/>
        </p:nvSpPr>
        <p:spPr>
          <a:xfrm>
            <a:off x="323528" y="3717033"/>
            <a:ext cx="2304256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sk-SK" sz="2000" dirty="0" smtClean="0"/>
              <a:t> Rozdiel </a:t>
            </a:r>
            <a:r>
              <a:rPr lang="sk-SK" sz="2000" dirty="0" err="1" smtClean="0"/>
              <a:t>elektronegativít</a:t>
            </a:r>
            <a:r>
              <a:rPr lang="sk-SK" sz="2000" dirty="0" smtClean="0"/>
              <a:t> atómov je 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sk-SK" sz="2000" b="1" dirty="0" smtClean="0"/>
              <a:t>od 0 do 0,4.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sk-SK" sz="2000" b="1" dirty="0" smtClean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sk-SK" sz="2000" dirty="0" smtClean="0"/>
              <a:t> Napr.</a:t>
            </a:r>
            <a:r>
              <a:rPr lang="sk-SK" sz="2000" b="1" dirty="0" smtClean="0"/>
              <a:t> H</a:t>
            </a:r>
            <a:r>
              <a:rPr lang="sk-SK" sz="2000" b="1" baseline="-25000" dirty="0" smtClean="0"/>
              <a:t>2 </a:t>
            </a:r>
            <a:r>
              <a:rPr lang="sk-SK" sz="2000" b="1" dirty="0" smtClean="0"/>
              <a:t>: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endParaRPr lang="sk-SK" sz="2000" b="1" dirty="0" smtClean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sk-SK" sz="2000" b="1" dirty="0" smtClean="0"/>
              <a:t>2,2 -2,2 = 0</a:t>
            </a:r>
          </a:p>
          <a:p>
            <a:pPr>
              <a:buFont typeface="Arial" pitchFamily="34" charset="0"/>
              <a:buChar char="•"/>
            </a:pPr>
            <a:endParaRPr lang="sk-SK" sz="2000" dirty="0"/>
          </a:p>
        </p:txBody>
      </p:sp>
      <p:sp>
        <p:nvSpPr>
          <p:cNvPr id="25" name="BlokTextu 24"/>
          <p:cNvSpPr txBox="1"/>
          <p:nvPr/>
        </p:nvSpPr>
        <p:spPr>
          <a:xfrm>
            <a:off x="2915816" y="3717032"/>
            <a:ext cx="2304256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sk-SK" sz="2000" dirty="0" smtClean="0"/>
              <a:t> Rozdiel </a:t>
            </a:r>
            <a:r>
              <a:rPr lang="sk-SK" sz="2000" dirty="0" err="1" smtClean="0"/>
              <a:t>elektronegativít</a:t>
            </a:r>
            <a:r>
              <a:rPr lang="sk-SK" sz="2000" dirty="0" smtClean="0"/>
              <a:t> atómov je 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sk-SK" sz="2000" b="1" dirty="0" smtClean="0"/>
              <a:t>od 0,4 do 1,7.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sk-SK" sz="2000" b="1" dirty="0" smtClean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sk-SK" sz="2000" dirty="0" smtClean="0"/>
              <a:t> Napr.</a:t>
            </a:r>
            <a:r>
              <a:rPr lang="sk-SK" sz="2000" b="1" dirty="0" smtClean="0"/>
              <a:t> </a:t>
            </a:r>
            <a:r>
              <a:rPr lang="sk-SK" sz="2000" b="1" dirty="0" err="1" smtClean="0"/>
              <a:t>HCl</a:t>
            </a:r>
            <a:r>
              <a:rPr lang="sk-SK" sz="2000" b="1" dirty="0" smtClean="0"/>
              <a:t> :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endParaRPr lang="sk-SK" sz="2000" b="1" dirty="0" smtClean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sk-SK" sz="2000" b="1" dirty="0" smtClean="0"/>
              <a:t>3,16 -2,2 = 0,96</a:t>
            </a:r>
          </a:p>
          <a:p>
            <a:pPr>
              <a:buFont typeface="Arial" pitchFamily="34" charset="0"/>
              <a:buChar char="•"/>
            </a:pP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 animBg="1"/>
      <p:bldP spid="4" grpId="0" uiExpand="1" build="p" animBg="1"/>
      <p:bldP spid="6" grpId="0" build="p" animBg="1"/>
      <p:bldP spid="8" grpId="0" animBg="1"/>
      <p:bldP spid="19" grpId="0" animBg="1"/>
      <p:bldP spid="20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55576" y="242088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sk-SK" sz="4000" dirty="0" smtClean="0"/>
              <a:t>Ďakujem za pozornosť!</a:t>
            </a:r>
            <a:endParaRPr lang="sk-SK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Chemická väzba: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2" y="836712"/>
            <a:ext cx="8424936" cy="5688632"/>
          </a:xfrm>
        </p:spPr>
        <p:txBody>
          <a:bodyPr>
            <a:normAutofit/>
          </a:bodyPr>
          <a:lstStyle/>
          <a:p>
            <a:r>
              <a:rPr lang="sk-SK" b="1" i="1" dirty="0" smtClean="0"/>
              <a:t>Už vieme:</a:t>
            </a:r>
            <a:endParaRPr lang="sk-SK" i="1" dirty="0" smtClean="0"/>
          </a:p>
          <a:p>
            <a:pPr>
              <a:lnSpc>
                <a:spcPct val="150000"/>
              </a:lnSpc>
            </a:pPr>
            <a:r>
              <a:rPr lang="sk-SK" i="1" dirty="0" smtClean="0"/>
              <a:t>Medzi jednotlivými atómami v molekule pôsobia </a:t>
            </a:r>
            <a:r>
              <a:rPr lang="sk-SK" b="1" i="1" dirty="0" smtClean="0"/>
              <a:t>príťažlivé sily,</a:t>
            </a:r>
            <a:r>
              <a:rPr lang="sk-SK" i="1" dirty="0" smtClean="0"/>
              <a:t> ktoré nazývame </a:t>
            </a:r>
            <a:r>
              <a:rPr lang="sk-SK" b="1" i="1" dirty="0" smtClean="0">
                <a:solidFill>
                  <a:srgbClr val="FF0000"/>
                </a:solidFill>
              </a:rPr>
              <a:t>chemické väzby</a:t>
            </a:r>
            <a:r>
              <a:rPr lang="sk-SK" i="1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sk-SK" i="1" dirty="0" smtClean="0"/>
              <a:t>Chemické väzby ovplyvňujú vlastnosti látok.</a:t>
            </a:r>
          </a:p>
          <a:p>
            <a:pPr>
              <a:lnSpc>
                <a:spcPct val="150000"/>
              </a:lnSpc>
            </a:pPr>
            <a:r>
              <a:rPr lang="sk-SK" i="1" dirty="0" smtClean="0"/>
              <a:t>Látky s rovnakým typom chemickej väzby majú podobné vlastnosti.</a:t>
            </a:r>
          </a:p>
          <a:p>
            <a:pPr>
              <a:lnSpc>
                <a:spcPct val="150000"/>
              </a:lnSpc>
            </a:pPr>
            <a:r>
              <a:rPr lang="sk-SK" i="1" dirty="0" smtClean="0"/>
              <a:t>Vznik chemickej väzby má svoje zákonitosti.</a:t>
            </a:r>
          </a:p>
          <a:p>
            <a:pPr>
              <a:lnSpc>
                <a:spcPct val="150000"/>
              </a:lnSpc>
            </a:pPr>
            <a:r>
              <a:rPr lang="sk-SK" i="1" dirty="0" smtClean="0"/>
              <a:t>Výrazne ho ovplyvňuje </a:t>
            </a:r>
            <a:r>
              <a:rPr lang="sk-SK" b="1" i="1" dirty="0" smtClean="0"/>
              <a:t>počet elektrónov v poslednej </a:t>
            </a:r>
            <a:r>
              <a:rPr lang="sk-SK" i="1" dirty="0" smtClean="0"/>
              <a:t>(valenčnej) </a:t>
            </a:r>
            <a:r>
              <a:rPr lang="sk-SK" b="1" i="1" dirty="0" smtClean="0"/>
              <a:t>vrstve.</a:t>
            </a:r>
          </a:p>
          <a:p>
            <a:endParaRPr lang="sk-SK" dirty="0" smtClean="0"/>
          </a:p>
          <a:p>
            <a:endParaRPr lang="sk-SK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dirty="0" smtClean="0"/>
              <a:t>Sodík a chlór, chlorid sodný:</a:t>
            </a:r>
            <a:endParaRPr lang="sk-SK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/>
          <a:srcRect l="40864" t="24845" r="44152" b="21916"/>
          <a:stretch>
            <a:fillRect/>
          </a:stretch>
        </p:blipFill>
        <p:spPr bwMode="auto">
          <a:xfrm rot="5400000">
            <a:off x="2944619" y="1888029"/>
            <a:ext cx="95050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2" cstate="print"/>
          <a:srcRect l="4086" r="75481"/>
          <a:stretch>
            <a:fillRect/>
          </a:stretch>
        </p:blipFill>
        <p:spPr bwMode="auto">
          <a:xfrm rot="5400000">
            <a:off x="1395943" y="1996545"/>
            <a:ext cx="474351" cy="89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2" cstate="print"/>
          <a:srcRect l="68107" r="6012"/>
          <a:stretch>
            <a:fillRect/>
          </a:stretch>
        </p:blipFill>
        <p:spPr bwMode="auto">
          <a:xfrm rot="5400000">
            <a:off x="6342496" y="1298464"/>
            <a:ext cx="1368152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BlokTextu 29"/>
          <p:cNvSpPr txBox="1"/>
          <p:nvPr/>
        </p:nvSpPr>
        <p:spPr>
          <a:xfrm>
            <a:off x="899592" y="134076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sodík</a:t>
            </a:r>
          </a:p>
        </p:txBody>
      </p:sp>
      <p:sp>
        <p:nvSpPr>
          <p:cNvPr id="31" name="BlokTextu 30"/>
          <p:cNvSpPr txBox="1"/>
          <p:nvPr/>
        </p:nvSpPr>
        <p:spPr>
          <a:xfrm>
            <a:off x="2339752" y="134076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+</a:t>
            </a:r>
          </a:p>
        </p:txBody>
      </p:sp>
      <p:sp>
        <p:nvSpPr>
          <p:cNvPr id="32" name="BlokTextu 31"/>
          <p:cNvSpPr txBox="1"/>
          <p:nvPr/>
        </p:nvSpPr>
        <p:spPr>
          <a:xfrm>
            <a:off x="2699792" y="134076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chlór</a:t>
            </a:r>
          </a:p>
        </p:txBody>
      </p:sp>
      <p:cxnSp>
        <p:nvCxnSpPr>
          <p:cNvPr id="33" name="Rovná spojovacia šípka 32"/>
          <p:cNvCxnSpPr/>
          <p:nvPr/>
        </p:nvCxnSpPr>
        <p:spPr>
          <a:xfrm>
            <a:off x="4355976" y="1628800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lokTextu 33"/>
          <p:cNvSpPr txBox="1"/>
          <p:nvPr/>
        </p:nvSpPr>
        <p:spPr>
          <a:xfrm>
            <a:off x="5652120" y="1412776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chlorid sodný</a:t>
            </a:r>
          </a:p>
        </p:txBody>
      </p:sp>
      <p:sp>
        <p:nvSpPr>
          <p:cNvPr id="35" name="BlokTextu 34"/>
          <p:cNvSpPr txBox="1"/>
          <p:nvPr/>
        </p:nvSpPr>
        <p:spPr>
          <a:xfrm>
            <a:off x="2267744" y="227687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+</a:t>
            </a:r>
          </a:p>
        </p:txBody>
      </p:sp>
      <p:cxnSp>
        <p:nvCxnSpPr>
          <p:cNvPr id="36" name="Rovná spojovacia šípka 35"/>
          <p:cNvCxnSpPr/>
          <p:nvPr/>
        </p:nvCxnSpPr>
        <p:spPr>
          <a:xfrm>
            <a:off x="4283968" y="2420888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lokTextu 36"/>
          <p:cNvSpPr txBox="1"/>
          <p:nvPr/>
        </p:nvSpPr>
        <p:spPr>
          <a:xfrm>
            <a:off x="0" y="2924944"/>
            <a:ext cx="248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striebrolesklý kov</a:t>
            </a:r>
          </a:p>
        </p:txBody>
      </p:sp>
      <p:sp>
        <p:nvSpPr>
          <p:cNvPr id="52" name="BlokTextu 51"/>
          <p:cNvSpPr txBox="1"/>
          <p:nvPr/>
        </p:nvSpPr>
        <p:spPr>
          <a:xfrm>
            <a:off x="2267744" y="306896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+</a:t>
            </a:r>
          </a:p>
        </p:txBody>
      </p:sp>
      <p:sp>
        <p:nvSpPr>
          <p:cNvPr id="54" name="BlokTextu 53"/>
          <p:cNvSpPr txBox="1"/>
          <p:nvPr/>
        </p:nvSpPr>
        <p:spPr>
          <a:xfrm>
            <a:off x="2483768" y="2996952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žltozelený jedovatý plyn</a:t>
            </a:r>
          </a:p>
        </p:txBody>
      </p:sp>
      <p:cxnSp>
        <p:nvCxnSpPr>
          <p:cNvPr id="55" name="Rovná spojovacia šípka 54"/>
          <p:cNvCxnSpPr/>
          <p:nvPr/>
        </p:nvCxnSpPr>
        <p:spPr>
          <a:xfrm>
            <a:off x="4644008" y="3356992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BlokTextu 56"/>
          <p:cNvSpPr txBox="1"/>
          <p:nvPr/>
        </p:nvSpPr>
        <p:spPr>
          <a:xfrm>
            <a:off x="5940152" y="2852936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kuchynská soľ</a:t>
            </a:r>
          </a:p>
        </p:txBody>
      </p:sp>
      <p:pic>
        <p:nvPicPr>
          <p:cNvPr id="24578" name="Picture 2" descr="Súvisiaci obrázok"/>
          <p:cNvPicPr>
            <a:picLocks noChangeAspect="1" noChangeArrowheads="1"/>
          </p:cNvPicPr>
          <p:nvPr/>
        </p:nvPicPr>
        <p:blipFill>
          <a:blip r:embed="rId3" cstate="print"/>
          <a:srcRect l="24003" t="16002" r="15991" b="27992"/>
          <a:stretch>
            <a:fillRect/>
          </a:stretch>
        </p:blipFill>
        <p:spPr bwMode="auto">
          <a:xfrm>
            <a:off x="251520" y="3789040"/>
            <a:ext cx="1928786" cy="1800200"/>
          </a:xfrm>
          <a:prstGeom prst="rect">
            <a:avLst/>
          </a:prstGeom>
          <a:noFill/>
        </p:spPr>
      </p:pic>
      <p:sp>
        <p:nvSpPr>
          <p:cNvPr id="58" name="BlokTextu 57"/>
          <p:cNvSpPr txBox="1"/>
          <p:nvPr/>
        </p:nvSpPr>
        <p:spPr>
          <a:xfrm>
            <a:off x="2267744" y="429309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+</a:t>
            </a:r>
          </a:p>
        </p:txBody>
      </p:sp>
      <p:pic>
        <p:nvPicPr>
          <p:cNvPr id="24580" name="Picture 4" descr="Výsledok vyhľadávania obrázkov pre dopyt chlorine ga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3861048"/>
            <a:ext cx="1688976" cy="1688976"/>
          </a:xfrm>
          <a:prstGeom prst="rect">
            <a:avLst/>
          </a:prstGeom>
          <a:noFill/>
        </p:spPr>
      </p:pic>
      <p:cxnSp>
        <p:nvCxnSpPr>
          <p:cNvPr id="59" name="Rovná spojovacia šípka 58"/>
          <p:cNvCxnSpPr/>
          <p:nvPr/>
        </p:nvCxnSpPr>
        <p:spPr>
          <a:xfrm>
            <a:off x="4716016" y="4509120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82" name="Picture 6" descr="Súvisiaci obrázo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3356992"/>
            <a:ext cx="2304256" cy="2069691"/>
          </a:xfrm>
          <a:prstGeom prst="rect">
            <a:avLst/>
          </a:prstGeom>
          <a:noFill/>
        </p:spPr>
      </p:pic>
      <p:sp>
        <p:nvSpPr>
          <p:cNvPr id="23" name="BlokTextu 22"/>
          <p:cNvSpPr txBox="1"/>
          <p:nvPr/>
        </p:nvSpPr>
        <p:spPr>
          <a:xfrm>
            <a:off x="3347864" y="6093296"/>
            <a:ext cx="158417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hlinkClick r:id="rId6"/>
              </a:rPr>
              <a:t>VIDEO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1" grpId="0"/>
      <p:bldP spid="32" grpId="0"/>
      <p:bldP spid="34" grpId="0"/>
      <p:bldP spid="35" grpId="0"/>
      <p:bldP spid="37" grpId="0"/>
      <p:bldP spid="52" grpId="0"/>
      <p:bldP spid="54" grpId="0"/>
      <p:bldP spid="57" grpId="0"/>
      <p:bldP spid="58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634082"/>
          </a:xfrm>
        </p:spPr>
        <p:txBody>
          <a:bodyPr/>
          <a:lstStyle/>
          <a:p>
            <a:pPr algn="ctr"/>
            <a:r>
              <a:rPr lang="sk-SK" dirty="0" smtClean="0"/>
              <a:t>Sodík a chlór, chlorid sodný: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8363272" cy="590465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sk-SK" dirty="0" err="1" smtClean="0"/>
              <a:t>Reaktanty</a:t>
            </a:r>
            <a:r>
              <a:rPr lang="sk-SK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Produkty: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Prvky: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Zlúčeniny: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Pri chemickej reakcii sa teplo: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Preto je to :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Rýchlosť chemickej reakcie: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Vlastnosti </a:t>
            </a:r>
            <a:r>
              <a:rPr lang="sk-SK" dirty="0" err="1" smtClean="0"/>
              <a:t>reaktantov</a:t>
            </a:r>
            <a:r>
              <a:rPr lang="sk-SK" dirty="0" smtClean="0"/>
              <a:t> a produktov:</a:t>
            </a:r>
          </a:p>
          <a:p>
            <a:pPr>
              <a:lnSpc>
                <a:spcPct val="150000"/>
              </a:lnSpc>
            </a:pPr>
            <a:r>
              <a:rPr lang="sk-SK" i="1" dirty="0" smtClean="0">
                <a:solidFill>
                  <a:schemeClr val="tx2">
                    <a:lumMod val="75000"/>
                  </a:schemeClr>
                </a:solidFill>
              </a:rPr>
              <a:t>Sodík je striebrolesklý kov, chlorid sodný je krehký, s vysokou teplotou topenia, nie je elektrický vodič, jeho vodný roztok je elektricky vodivý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Typ chemickej väzby v chloride sodnom: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2411760" y="764704"/>
            <a:ext cx="1296144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i="1" dirty="0" smtClean="0"/>
              <a:t>sodík</a:t>
            </a:r>
            <a:endParaRPr lang="sk-SK" sz="2000" b="1" i="1" dirty="0"/>
          </a:p>
        </p:txBody>
      </p:sp>
      <p:sp>
        <p:nvSpPr>
          <p:cNvPr id="9" name="BlokTextu 8"/>
          <p:cNvSpPr txBox="1"/>
          <p:nvPr/>
        </p:nvSpPr>
        <p:spPr>
          <a:xfrm>
            <a:off x="3923928" y="764704"/>
            <a:ext cx="1296144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i="1" dirty="0" smtClean="0"/>
              <a:t>chlór</a:t>
            </a:r>
            <a:endParaRPr lang="sk-SK" sz="2000" b="1" i="1" dirty="0"/>
          </a:p>
        </p:txBody>
      </p:sp>
      <p:sp>
        <p:nvSpPr>
          <p:cNvPr id="10" name="BlokTextu 9"/>
          <p:cNvSpPr txBox="1"/>
          <p:nvPr/>
        </p:nvSpPr>
        <p:spPr>
          <a:xfrm>
            <a:off x="2195736" y="1268760"/>
            <a:ext cx="273630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i="1" dirty="0" smtClean="0"/>
              <a:t>chlorid sodný</a:t>
            </a:r>
            <a:endParaRPr lang="sk-SK" sz="2000" b="1" i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1763688" y="1844824"/>
            <a:ext cx="1296144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i="1" dirty="0" smtClean="0"/>
              <a:t>sodík</a:t>
            </a:r>
            <a:endParaRPr lang="sk-SK" sz="2000" b="1" i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3275856" y="1844824"/>
            <a:ext cx="1296144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i="1" dirty="0" smtClean="0"/>
              <a:t>chlór</a:t>
            </a:r>
            <a:endParaRPr lang="sk-SK" sz="2000" b="1" i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2195736" y="2348880"/>
            <a:ext cx="273630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i="1" dirty="0" smtClean="0"/>
              <a:t>chlorid sodný</a:t>
            </a:r>
            <a:endParaRPr lang="sk-SK" sz="2000" b="1" i="1" dirty="0"/>
          </a:p>
        </p:txBody>
      </p:sp>
      <p:sp>
        <p:nvSpPr>
          <p:cNvPr id="14" name="BlokTextu 13"/>
          <p:cNvSpPr txBox="1"/>
          <p:nvPr/>
        </p:nvSpPr>
        <p:spPr>
          <a:xfrm>
            <a:off x="4572000" y="2852936"/>
            <a:ext cx="2016224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i="1" dirty="0" smtClean="0"/>
              <a:t>uvoľňuje</a:t>
            </a:r>
            <a:endParaRPr lang="sk-SK" sz="2000" b="1" i="1" dirty="0"/>
          </a:p>
        </p:txBody>
      </p:sp>
      <p:sp>
        <p:nvSpPr>
          <p:cNvPr id="15" name="BlokTextu 14"/>
          <p:cNvSpPr txBox="1"/>
          <p:nvPr/>
        </p:nvSpPr>
        <p:spPr>
          <a:xfrm>
            <a:off x="2339752" y="3284984"/>
            <a:ext cx="3528392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i="1" smtClean="0"/>
              <a:t>exotermická </a:t>
            </a:r>
            <a:r>
              <a:rPr lang="sk-SK" sz="2000" b="1" i="1" dirty="0" smtClean="0"/>
              <a:t>reakcia</a:t>
            </a:r>
            <a:endParaRPr lang="sk-SK" sz="2000" b="1" i="1" dirty="0"/>
          </a:p>
        </p:txBody>
      </p:sp>
      <p:sp>
        <p:nvSpPr>
          <p:cNvPr id="16" name="BlokTextu 15"/>
          <p:cNvSpPr txBox="1"/>
          <p:nvPr/>
        </p:nvSpPr>
        <p:spPr>
          <a:xfrm>
            <a:off x="4427984" y="3861048"/>
            <a:ext cx="1440160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i="1" dirty="0" smtClean="0"/>
              <a:t>rýchla</a:t>
            </a:r>
            <a:endParaRPr lang="sk-SK" sz="2000" b="1" i="1" dirty="0"/>
          </a:p>
        </p:txBody>
      </p:sp>
      <p:sp>
        <p:nvSpPr>
          <p:cNvPr id="17" name="BlokTextu 16"/>
          <p:cNvSpPr txBox="1"/>
          <p:nvPr/>
        </p:nvSpPr>
        <p:spPr>
          <a:xfrm>
            <a:off x="5580112" y="5733256"/>
            <a:ext cx="1440160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i="1" dirty="0" smtClean="0"/>
              <a:t>iónová</a:t>
            </a:r>
            <a:endParaRPr lang="sk-SK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sk-SK" dirty="0" smtClean="0"/>
              <a:t>Vznik iónovej väzby: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95536" y="908720"/>
            <a:ext cx="8352928" cy="5688632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</p:txBody>
      </p:sp>
      <p:sp>
        <p:nvSpPr>
          <p:cNvPr id="4" name="Ovál 3"/>
          <p:cNvSpPr/>
          <p:nvPr/>
        </p:nvSpPr>
        <p:spPr>
          <a:xfrm>
            <a:off x="2051720" y="2204864"/>
            <a:ext cx="1091744" cy="10801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ál 4"/>
          <p:cNvSpPr/>
          <p:nvPr/>
        </p:nvSpPr>
        <p:spPr>
          <a:xfrm>
            <a:off x="1790408" y="1952920"/>
            <a:ext cx="1637434" cy="1620180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1408298" y="1574836"/>
            <a:ext cx="2456151" cy="2430270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8" name="Skupina 11"/>
          <p:cNvGrpSpPr/>
          <p:nvPr/>
        </p:nvGrpSpPr>
        <p:grpSpPr>
          <a:xfrm>
            <a:off x="1299123" y="2763100"/>
            <a:ext cx="272906" cy="270030"/>
            <a:chOff x="6948264" y="1628800"/>
            <a:chExt cx="914400" cy="914400"/>
          </a:xfrm>
        </p:grpSpPr>
        <p:sp>
          <p:nvSpPr>
            <p:cNvPr id="13" name="Ovál 12"/>
            <p:cNvSpPr/>
            <p:nvPr/>
          </p:nvSpPr>
          <p:spPr>
            <a:xfrm>
              <a:off x="6948264" y="1628800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4" name="Rovná spojnica 13"/>
            <p:cNvCxnSpPr/>
            <p:nvPr/>
          </p:nvCxnSpPr>
          <p:spPr>
            <a:xfrm>
              <a:off x="7092280" y="2060848"/>
              <a:ext cx="57606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Skupina 14"/>
          <p:cNvGrpSpPr/>
          <p:nvPr/>
        </p:nvGrpSpPr>
        <p:grpSpPr>
          <a:xfrm>
            <a:off x="1299123" y="2385016"/>
            <a:ext cx="272906" cy="270030"/>
            <a:chOff x="6948264" y="1628800"/>
            <a:chExt cx="914400" cy="914400"/>
          </a:xfrm>
        </p:grpSpPr>
        <p:sp>
          <p:nvSpPr>
            <p:cNvPr id="16" name="Ovál 15"/>
            <p:cNvSpPr/>
            <p:nvPr/>
          </p:nvSpPr>
          <p:spPr>
            <a:xfrm>
              <a:off x="6948264" y="1628800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7" name="Rovná spojnica 16"/>
            <p:cNvCxnSpPr/>
            <p:nvPr/>
          </p:nvCxnSpPr>
          <p:spPr>
            <a:xfrm>
              <a:off x="7092280" y="2060848"/>
              <a:ext cx="57606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Skupina 17"/>
          <p:cNvGrpSpPr/>
          <p:nvPr/>
        </p:nvGrpSpPr>
        <p:grpSpPr>
          <a:xfrm>
            <a:off x="3700960" y="2871124"/>
            <a:ext cx="272906" cy="270030"/>
            <a:chOff x="6948264" y="1628800"/>
            <a:chExt cx="914400" cy="914400"/>
          </a:xfrm>
        </p:grpSpPr>
        <p:sp>
          <p:nvSpPr>
            <p:cNvPr id="19" name="Ovál 18"/>
            <p:cNvSpPr/>
            <p:nvPr/>
          </p:nvSpPr>
          <p:spPr>
            <a:xfrm>
              <a:off x="6948264" y="1628800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20" name="Rovná spojnica 19"/>
            <p:cNvCxnSpPr/>
            <p:nvPr/>
          </p:nvCxnSpPr>
          <p:spPr>
            <a:xfrm>
              <a:off x="7092280" y="2060848"/>
              <a:ext cx="57606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Skupina 20"/>
          <p:cNvGrpSpPr/>
          <p:nvPr/>
        </p:nvGrpSpPr>
        <p:grpSpPr>
          <a:xfrm>
            <a:off x="2718390" y="1412800"/>
            <a:ext cx="272906" cy="270030"/>
            <a:chOff x="6948264" y="1628800"/>
            <a:chExt cx="914400" cy="914400"/>
          </a:xfrm>
        </p:grpSpPr>
        <p:sp>
          <p:nvSpPr>
            <p:cNvPr id="22" name="Ovál 21"/>
            <p:cNvSpPr/>
            <p:nvPr/>
          </p:nvSpPr>
          <p:spPr>
            <a:xfrm>
              <a:off x="6948264" y="1628800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23" name="Rovná spojnica 22"/>
            <p:cNvCxnSpPr/>
            <p:nvPr/>
          </p:nvCxnSpPr>
          <p:spPr>
            <a:xfrm>
              <a:off x="7092280" y="2060848"/>
              <a:ext cx="57606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Skupina 23"/>
          <p:cNvGrpSpPr/>
          <p:nvPr/>
        </p:nvGrpSpPr>
        <p:grpSpPr>
          <a:xfrm>
            <a:off x="2390867" y="1412800"/>
            <a:ext cx="272906" cy="270030"/>
            <a:chOff x="6948264" y="1628800"/>
            <a:chExt cx="914400" cy="914400"/>
          </a:xfrm>
        </p:grpSpPr>
        <p:sp>
          <p:nvSpPr>
            <p:cNvPr id="25" name="Ovál 24"/>
            <p:cNvSpPr/>
            <p:nvPr/>
          </p:nvSpPr>
          <p:spPr>
            <a:xfrm>
              <a:off x="6948264" y="1628800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26" name="Rovná spojnica 25"/>
            <p:cNvCxnSpPr/>
            <p:nvPr/>
          </p:nvCxnSpPr>
          <p:spPr>
            <a:xfrm>
              <a:off x="7092280" y="2060848"/>
              <a:ext cx="57606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Skupina 26"/>
          <p:cNvGrpSpPr/>
          <p:nvPr/>
        </p:nvGrpSpPr>
        <p:grpSpPr>
          <a:xfrm>
            <a:off x="2500042" y="3411244"/>
            <a:ext cx="272906" cy="270030"/>
            <a:chOff x="6948264" y="1628800"/>
            <a:chExt cx="914400" cy="914400"/>
          </a:xfrm>
        </p:grpSpPr>
        <p:sp>
          <p:nvSpPr>
            <p:cNvPr id="28" name="Ovál 27"/>
            <p:cNvSpPr/>
            <p:nvPr/>
          </p:nvSpPr>
          <p:spPr>
            <a:xfrm>
              <a:off x="6948264" y="1628800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29" name="Rovná spojnica 28"/>
            <p:cNvCxnSpPr/>
            <p:nvPr/>
          </p:nvCxnSpPr>
          <p:spPr>
            <a:xfrm>
              <a:off x="7092280" y="2060848"/>
              <a:ext cx="57606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Skupina 29"/>
          <p:cNvGrpSpPr/>
          <p:nvPr/>
        </p:nvGrpSpPr>
        <p:grpSpPr>
          <a:xfrm>
            <a:off x="2445454" y="1844896"/>
            <a:ext cx="272906" cy="270030"/>
            <a:chOff x="6948264" y="1628800"/>
            <a:chExt cx="914400" cy="914400"/>
          </a:xfrm>
        </p:grpSpPr>
        <p:sp>
          <p:nvSpPr>
            <p:cNvPr id="31" name="Ovál 30"/>
            <p:cNvSpPr/>
            <p:nvPr/>
          </p:nvSpPr>
          <p:spPr>
            <a:xfrm>
              <a:off x="6948264" y="1628800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32" name="Rovná spojnica 31"/>
            <p:cNvCxnSpPr/>
            <p:nvPr/>
          </p:nvCxnSpPr>
          <p:spPr>
            <a:xfrm>
              <a:off x="7092280" y="2060848"/>
              <a:ext cx="57606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Ovál 33"/>
          <p:cNvSpPr/>
          <p:nvPr/>
        </p:nvSpPr>
        <p:spPr>
          <a:xfrm>
            <a:off x="2663803" y="2925136"/>
            <a:ext cx="272906" cy="27003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24" name="Skupina 45"/>
          <p:cNvGrpSpPr/>
          <p:nvPr/>
        </p:nvGrpSpPr>
        <p:grpSpPr>
          <a:xfrm>
            <a:off x="2555776" y="2492896"/>
            <a:ext cx="491285" cy="523220"/>
            <a:chOff x="6733753" y="5012984"/>
            <a:chExt cx="648072" cy="697549"/>
          </a:xfrm>
        </p:grpSpPr>
        <p:sp>
          <p:nvSpPr>
            <p:cNvPr id="37" name="Ovál 36"/>
            <p:cNvSpPr/>
            <p:nvPr/>
          </p:nvSpPr>
          <p:spPr>
            <a:xfrm>
              <a:off x="6876256" y="5157192"/>
              <a:ext cx="360000" cy="3600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5" name="BlokTextu 44"/>
            <p:cNvSpPr txBox="1"/>
            <p:nvPr/>
          </p:nvSpPr>
          <p:spPr>
            <a:xfrm>
              <a:off x="6733753" y="5012984"/>
              <a:ext cx="648072" cy="697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/>
                <a:t>+</a:t>
              </a:r>
              <a:endParaRPr lang="sk-SK" sz="2800" b="1" dirty="0"/>
            </a:p>
          </p:txBody>
        </p:sp>
      </p:grpSp>
      <p:grpSp>
        <p:nvGrpSpPr>
          <p:cNvPr id="27" name="Skupina 51"/>
          <p:cNvGrpSpPr/>
          <p:nvPr/>
        </p:nvGrpSpPr>
        <p:grpSpPr>
          <a:xfrm>
            <a:off x="3700960" y="2547052"/>
            <a:ext cx="272906" cy="270030"/>
            <a:chOff x="6948264" y="1628800"/>
            <a:chExt cx="914400" cy="914400"/>
          </a:xfrm>
        </p:grpSpPr>
        <p:sp>
          <p:nvSpPr>
            <p:cNvPr id="53" name="Ovál 52"/>
            <p:cNvSpPr/>
            <p:nvPr/>
          </p:nvSpPr>
          <p:spPr>
            <a:xfrm>
              <a:off x="6948264" y="1628800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54" name="Rovná spojnica 53"/>
            <p:cNvCxnSpPr/>
            <p:nvPr/>
          </p:nvCxnSpPr>
          <p:spPr>
            <a:xfrm>
              <a:off x="7092280" y="2060848"/>
              <a:ext cx="57606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Ovál 54"/>
          <p:cNvSpPr/>
          <p:nvPr/>
        </p:nvSpPr>
        <p:spPr>
          <a:xfrm>
            <a:off x="971600" y="1196752"/>
            <a:ext cx="3274868" cy="324036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33" name="Skupina 10"/>
          <p:cNvGrpSpPr/>
          <p:nvPr/>
        </p:nvGrpSpPr>
        <p:grpSpPr>
          <a:xfrm>
            <a:off x="2336280" y="3843340"/>
            <a:ext cx="272906" cy="270030"/>
            <a:chOff x="6948264" y="1628800"/>
            <a:chExt cx="914400" cy="914400"/>
          </a:xfrm>
        </p:grpSpPr>
        <p:sp>
          <p:nvSpPr>
            <p:cNvPr id="7" name="Ovál 6"/>
            <p:cNvSpPr/>
            <p:nvPr/>
          </p:nvSpPr>
          <p:spPr>
            <a:xfrm>
              <a:off x="6948264" y="1628800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0" name="Rovná spojnica 9"/>
            <p:cNvCxnSpPr/>
            <p:nvPr/>
          </p:nvCxnSpPr>
          <p:spPr>
            <a:xfrm>
              <a:off x="7092280" y="2060848"/>
              <a:ext cx="57606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Skupina 48"/>
          <p:cNvGrpSpPr/>
          <p:nvPr/>
        </p:nvGrpSpPr>
        <p:grpSpPr>
          <a:xfrm>
            <a:off x="2663803" y="3843340"/>
            <a:ext cx="272906" cy="270030"/>
            <a:chOff x="6948264" y="1628800"/>
            <a:chExt cx="914400" cy="914400"/>
          </a:xfrm>
        </p:grpSpPr>
        <p:sp>
          <p:nvSpPr>
            <p:cNvPr id="50" name="Ovál 49"/>
            <p:cNvSpPr/>
            <p:nvPr/>
          </p:nvSpPr>
          <p:spPr>
            <a:xfrm>
              <a:off x="6948264" y="1628800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51" name="Rovná spojnica 50"/>
            <p:cNvCxnSpPr/>
            <p:nvPr/>
          </p:nvCxnSpPr>
          <p:spPr>
            <a:xfrm>
              <a:off x="7092280" y="2060848"/>
              <a:ext cx="57606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BlokTextu 46"/>
          <p:cNvSpPr txBox="1"/>
          <p:nvPr/>
        </p:nvSpPr>
        <p:spPr>
          <a:xfrm>
            <a:off x="2267745" y="2564904"/>
            <a:ext cx="432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b="1" dirty="0" smtClean="0"/>
              <a:t>11</a:t>
            </a:r>
            <a:endParaRPr lang="sk-SK" sz="1400" b="1" dirty="0"/>
          </a:p>
        </p:txBody>
      </p:sp>
      <p:sp>
        <p:nvSpPr>
          <p:cNvPr id="48" name="BlokTextu 47"/>
          <p:cNvSpPr txBox="1"/>
          <p:nvPr/>
        </p:nvSpPr>
        <p:spPr>
          <a:xfrm>
            <a:off x="2227106" y="2925136"/>
            <a:ext cx="472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dirty="0" smtClean="0"/>
              <a:t>12</a:t>
            </a:r>
            <a:endParaRPr lang="sk-SK" sz="1200" b="1" dirty="0"/>
          </a:p>
        </p:txBody>
      </p:sp>
      <p:grpSp>
        <p:nvGrpSpPr>
          <p:cNvPr id="129" name="Skupina 128"/>
          <p:cNvGrpSpPr/>
          <p:nvPr/>
        </p:nvGrpSpPr>
        <p:grpSpPr>
          <a:xfrm>
            <a:off x="4788024" y="1124744"/>
            <a:ext cx="3528392" cy="3528392"/>
            <a:chOff x="4788024" y="1124744"/>
            <a:chExt cx="3528392" cy="3528392"/>
          </a:xfrm>
        </p:grpSpPr>
        <p:grpSp>
          <p:nvGrpSpPr>
            <p:cNvPr id="61" name="Skupina 60"/>
            <p:cNvGrpSpPr/>
            <p:nvPr/>
          </p:nvGrpSpPr>
          <p:grpSpPr>
            <a:xfrm>
              <a:off x="4788024" y="1124744"/>
              <a:ext cx="3528392" cy="3528392"/>
              <a:chOff x="3635896" y="764704"/>
              <a:chExt cx="4608472" cy="4680480"/>
            </a:xfrm>
          </p:grpSpPr>
          <p:sp>
            <p:nvSpPr>
              <p:cNvPr id="62" name="Ovál 61"/>
              <p:cNvSpPr/>
              <p:nvPr/>
            </p:nvSpPr>
            <p:spPr>
              <a:xfrm>
                <a:off x="5220072" y="2348880"/>
                <a:ext cx="1440160" cy="14400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63" name="Ovál 62"/>
              <p:cNvSpPr/>
              <p:nvPr/>
            </p:nvSpPr>
            <p:spPr>
              <a:xfrm>
                <a:off x="4860032" y="1988840"/>
                <a:ext cx="2160000" cy="2160000"/>
              </a:xfrm>
              <a:prstGeom prst="ellipse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64" name="Ovál 63"/>
              <p:cNvSpPr/>
              <p:nvPr/>
            </p:nvSpPr>
            <p:spPr>
              <a:xfrm>
                <a:off x="4355976" y="1484784"/>
                <a:ext cx="3240000" cy="3240000"/>
              </a:xfrm>
              <a:prstGeom prst="ellipse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grpSp>
            <p:nvGrpSpPr>
              <p:cNvPr id="65" name="Skupina 11"/>
              <p:cNvGrpSpPr/>
              <p:nvPr/>
            </p:nvGrpSpPr>
            <p:grpSpPr>
              <a:xfrm>
                <a:off x="4211960" y="3068960"/>
                <a:ext cx="360000" cy="360000"/>
                <a:chOff x="6948264" y="1628800"/>
                <a:chExt cx="914400" cy="914400"/>
              </a:xfrm>
            </p:grpSpPr>
            <p:sp>
              <p:nvSpPr>
                <p:cNvPr id="124" name="Ovál 12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125" name="Rovná spojnica 13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Skupina 14"/>
              <p:cNvGrpSpPr/>
              <p:nvPr/>
            </p:nvGrpSpPr>
            <p:grpSpPr>
              <a:xfrm>
                <a:off x="4211960" y="2564904"/>
                <a:ext cx="360000" cy="360000"/>
                <a:chOff x="6948264" y="1628800"/>
                <a:chExt cx="914400" cy="914400"/>
              </a:xfrm>
            </p:grpSpPr>
            <p:sp>
              <p:nvSpPr>
                <p:cNvPr id="122" name="Ovál 15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123" name="Rovná spojnica 16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Skupina 17"/>
              <p:cNvGrpSpPr/>
              <p:nvPr/>
            </p:nvGrpSpPr>
            <p:grpSpPr>
              <a:xfrm>
                <a:off x="7380312" y="3212976"/>
                <a:ext cx="360000" cy="360000"/>
                <a:chOff x="6948264" y="1628800"/>
                <a:chExt cx="914400" cy="914400"/>
              </a:xfrm>
            </p:grpSpPr>
            <p:sp>
              <p:nvSpPr>
                <p:cNvPr id="120" name="Ovál 18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121" name="Rovná spojnica 19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Skupina 20"/>
              <p:cNvGrpSpPr/>
              <p:nvPr/>
            </p:nvGrpSpPr>
            <p:grpSpPr>
              <a:xfrm>
                <a:off x="6084168" y="1268760"/>
                <a:ext cx="360000" cy="360000"/>
                <a:chOff x="6948264" y="1628800"/>
                <a:chExt cx="914400" cy="914400"/>
              </a:xfrm>
            </p:grpSpPr>
            <p:sp>
              <p:nvSpPr>
                <p:cNvPr id="118" name="Ovál 21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119" name="Rovná spojnica 22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Skupina 23"/>
              <p:cNvGrpSpPr/>
              <p:nvPr/>
            </p:nvGrpSpPr>
            <p:grpSpPr>
              <a:xfrm>
                <a:off x="5652120" y="1268760"/>
                <a:ext cx="360000" cy="360000"/>
                <a:chOff x="6948264" y="1628800"/>
                <a:chExt cx="914400" cy="914400"/>
              </a:xfrm>
            </p:grpSpPr>
            <p:sp>
              <p:nvSpPr>
                <p:cNvPr id="116" name="Ovál 24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117" name="Rovná spojnica 25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Skupina 26"/>
              <p:cNvGrpSpPr/>
              <p:nvPr/>
            </p:nvGrpSpPr>
            <p:grpSpPr>
              <a:xfrm>
                <a:off x="5796136" y="3933056"/>
                <a:ext cx="360000" cy="360000"/>
                <a:chOff x="6948264" y="1628800"/>
                <a:chExt cx="914400" cy="914400"/>
              </a:xfrm>
            </p:grpSpPr>
            <p:sp>
              <p:nvSpPr>
                <p:cNvPr id="114" name="Ovál 113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115" name="Rovná spojnica 114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Skupina 29"/>
              <p:cNvGrpSpPr/>
              <p:nvPr/>
            </p:nvGrpSpPr>
            <p:grpSpPr>
              <a:xfrm>
                <a:off x="5724128" y="1844824"/>
                <a:ext cx="360000" cy="360000"/>
                <a:chOff x="6948264" y="1628800"/>
                <a:chExt cx="914400" cy="914400"/>
              </a:xfrm>
            </p:grpSpPr>
            <p:sp>
              <p:nvSpPr>
                <p:cNvPr id="112" name="Ovál 111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113" name="Rovná spojnica 112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Ovál 73"/>
              <p:cNvSpPr/>
              <p:nvPr/>
            </p:nvSpPr>
            <p:spPr>
              <a:xfrm>
                <a:off x="6012160" y="3284984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grpSp>
            <p:nvGrpSpPr>
              <p:cNvPr id="75" name="Skupina 45"/>
              <p:cNvGrpSpPr/>
              <p:nvPr/>
            </p:nvGrpSpPr>
            <p:grpSpPr>
              <a:xfrm>
                <a:off x="5893107" y="2675104"/>
                <a:ext cx="648072" cy="694061"/>
                <a:chOff x="6757203" y="4979360"/>
                <a:chExt cx="648072" cy="694061"/>
              </a:xfrm>
            </p:grpSpPr>
            <p:sp>
              <p:nvSpPr>
                <p:cNvPr id="110" name="Ovál 109"/>
                <p:cNvSpPr/>
                <p:nvPr/>
              </p:nvSpPr>
              <p:spPr>
                <a:xfrm>
                  <a:off x="6876256" y="5157192"/>
                  <a:ext cx="360000" cy="360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111" name="BlokTextu 110"/>
                <p:cNvSpPr txBox="1"/>
                <p:nvPr/>
              </p:nvSpPr>
              <p:spPr>
                <a:xfrm>
                  <a:off x="6757203" y="4979360"/>
                  <a:ext cx="648072" cy="694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sk-SK" sz="2800" b="1" dirty="0" smtClean="0"/>
                    <a:t>+</a:t>
                  </a:r>
                  <a:endParaRPr lang="sk-SK" sz="2800" b="1" dirty="0"/>
                </a:p>
              </p:txBody>
            </p:sp>
          </p:grpSp>
          <p:grpSp>
            <p:nvGrpSpPr>
              <p:cNvPr id="76" name="Skupina 51"/>
              <p:cNvGrpSpPr/>
              <p:nvPr/>
            </p:nvGrpSpPr>
            <p:grpSpPr>
              <a:xfrm>
                <a:off x="7380312" y="2780928"/>
                <a:ext cx="360000" cy="360000"/>
                <a:chOff x="6948264" y="1628800"/>
                <a:chExt cx="914400" cy="914400"/>
              </a:xfrm>
            </p:grpSpPr>
            <p:sp>
              <p:nvSpPr>
                <p:cNvPr id="108" name="Ovál 107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109" name="Rovná spojnica 108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Ovál 76"/>
              <p:cNvSpPr/>
              <p:nvPr/>
            </p:nvSpPr>
            <p:spPr>
              <a:xfrm>
                <a:off x="3779912" y="980728"/>
                <a:ext cx="4320000" cy="43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grpSp>
            <p:nvGrpSpPr>
              <p:cNvPr id="78" name="Skupina 55"/>
              <p:cNvGrpSpPr/>
              <p:nvPr/>
            </p:nvGrpSpPr>
            <p:grpSpPr>
              <a:xfrm>
                <a:off x="7884368" y="3140968"/>
                <a:ext cx="360000" cy="360000"/>
                <a:chOff x="6948264" y="1628800"/>
                <a:chExt cx="914400" cy="914400"/>
              </a:xfrm>
            </p:grpSpPr>
            <p:sp>
              <p:nvSpPr>
                <p:cNvPr id="106" name="Ovál 105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107" name="Rovná spojnica 106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Skupina 10"/>
              <p:cNvGrpSpPr/>
              <p:nvPr/>
            </p:nvGrpSpPr>
            <p:grpSpPr>
              <a:xfrm>
                <a:off x="5580112" y="4509120"/>
                <a:ext cx="360000" cy="360000"/>
                <a:chOff x="6948264" y="1628800"/>
                <a:chExt cx="914400" cy="914400"/>
              </a:xfrm>
            </p:grpSpPr>
            <p:sp>
              <p:nvSpPr>
                <p:cNvPr id="104" name="Ovál 6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105" name="Rovná spojnica 9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Skupina 48"/>
              <p:cNvGrpSpPr/>
              <p:nvPr/>
            </p:nvGrpSpPr>
            <p:grpSpPr>
              <a:xfrm>
                <a:off x="6012160" y="4509120"/>
                <a:ext cx="360000" cy="360000"/>
                <a:chOff x="6948264" y="1628800"/>
                <a:chExt cx="914400" cy="914400"/>
              </a:xfrm>
            </p:grpSpPr>
            <p:sp>
              <p:nvSpPr>
                <p:cNvPr id="102" name="Ovál 101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103" name="Rovná spojnica 102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Skupina 55"/>
              <p:cNvGrpSpPr/>
              <p:nvPr/>
            </p:nvGrpSpPr>
            <p:grpSpPr>
              <a:xfrm>
                <a:off x="3635896" y="2564904"/>
                <a:ext cx="360000" cy="360000"/>
                <a:chOff x="6948264" y="1628800"/>
                <a:chExt cx="914400" cy="914400"/>
              </a:xfrm>
            </p:grpSpPr>
            <p:sp>
              <p:nvSpPr>
                <p:cNvPr id="100" name="Ovál 99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101" name="Rovná spojnica 100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Skupina 55"/>
              <p:cNvGrpSpPr/>
              <p:nvPr/>
            </p:nvGrpSpPr>
            <p:grpSpPr>
              <a:xfrm>
                <a:off x="5580112" y="5085184"/>
                <a:ext cx="360000" cy="360000"/>
                <a:chOff x="6948264" y="1628800"/>
                <a:chExt cx="914400" cy="914400"/>
              </a:xfrm>
            </p:grpSpPr>
            <p:sp>
              <p:nvSpPr>
                <p:cNvPr id="96" name="Ovál 95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97" name="Rovná spojnica 96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Skupina 55"/>
              <p:cNvGrpSpPr/>
              <p:nvPr/>
            </p:nvGrpSpPr>
            <p:grpSpPr>
              <a:xfrm>
                <a:off x="6012160" y="5085184"/>
                <a:ext cx="360000" cy="360000"/>
                <a:chOff x="6948264" y="1628800"/>
                <a:chExt cx="914400" cy="914400"/>
              </a:xfrm>
            </p:grpSpPr>
            <p:sp>
              <p:nvSpPr>
                <p:cNvPr id="94" name="Ovál 93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95" name="Rovná spojnica 94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Skupina 55"/>
              <p:cNvGrpSpPr/>
              <p:nvPr/>
            </p:nvGrpSpPr>
            <p:grpSpPr>
              <a:xfrm>
                <a:off x="5652120" y="764704"/>
                <a:ext cx="360000" cy="360000"/>
                <a:chOff x="6948264" y="1628800"/>
                <a:chExt cx="914400" cy="914400"/>
              </a:xfrm>
            </p:grpSpPr>
            <p:sp>
              <p:nvSpPr>
                <p:cNvPr id="92" name="Ovál 91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93" name="Rovná spojnica 92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Skupina 55"/>
              <p:cNvGrpSpPr/>
              <p:nvPr/>
            </p:nvGrpSpPr>
            <p:grpSpPr>
              <a:xfrm>
                <a:off x="6084168" y="764704"/>
                <a:ext cx="360000" cy="360000"/>
                <a:chOff x="6948264" y="1628800"/>
                <a:chExt cx="914400" cy="914400"/>
              </a:xfrm>
            </p:grpSpPr>
            <p:sp>
              <p:nvSpPr>
                <p:cNvPr id="90" name="Ovál 89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91" name="Rovná spojnica 90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Skupina 55"/>
              <p:cNvGrpSpPr/>
              <p:nvPr/>
            </p:nvGrpSpPr>
            <p:grpSpPr>
              <a:xfrm>
                <a:off x="7884368" y="2780928"/>
                <a:ext cx="360000" cy="360000"/>
                <a:chOff x="6948264" y="1628800"/>
                <a:chExt cx="914400" cy="914400"/>
              </a:xfrm>
            </p:grpSpPr>
            <p:sp>
              <p:nvSpPr>
                <p:cNvPr id="88" name="Ovál 87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89" name="Rovná spojnica 88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6" name="Skupina 125"/>
            <p:cNvGrpSpPr/>
            <p:nvPr/>
          </p:nvGrpSpPr>
          <p:grpSpPr>
            <a:xfrm>
              <a:off x="6228186" y="2636910"/>
              <a:ext cx="441051" cy="637040"/>
              <a:chOff x="5343514" y="2950189"/>
              <a:chExt cx="504058" cy="860394"/>
            </a:xfrm>
          </p:grpSpPr>
          <p:sp>
            <p:nvSpPr>
              <p:cNvPr id="127" name="BlokTextu 126"/>
              <p:cNvSpPr txBox="1"/>
              <p:nvPr/>
            </p:nvSpPr>
            <p:spPr>
              <a:xfrm>
                <a:off x="5343516" y="2950189"/>
                <a:ext cx="504056" cy="37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1200" b="1" dirty="0" smtClean="0"/>
                  <a:t>17</a:t>
                </a:r>
                <a:endParaRPr lang="sk-SK" sz="1200" b="1" dirty="0"/>
              </a:p>
            </p:txBody>
          </p:sp>
          <p:sp>
            <p:nvSpPr>
              <p:cNvPr id="128" name="BlokTextu 127"/>
              <p:cNvSpPr txBox="1"/>
              <p:nvPr/>
            </p:nvSpPr>
            <p:spPr>
              <a:xfrm>
                <a:off x="5343514" y="3436465"/>
                <a:ext cx="504056" cy="37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1200" b="1" dirty="0" smtClean="0"/>
                  <a:t>18</a:t>
                </a:r>
                <a:endParaRPr lang="sk-SK" sz="1200" b="1" dirty="0"/>
              </a:p>
            </p:txBody>
          </p:sp>
        </p:grpSp>
      </p:grpSp>
      <p:grpSp>
        <p:nvGrpSpPr>
          <p:cNvPr id="30" name="Skupina 55"/>
          <p:cNvGrpSpPr/>
          <p:nvPr/>
        </p:nvGrpSpPr>
        <p:grpSpPr>
          <a:xfrm>
            <a:off x="4083070" y="2817112"/>
            <a:ext cx="272906" cy="270030"/>
            <a:chOff x="6948264" y="1628800"/>
            <a:chExt cx="914400" cy="914400"/>
          </a:xfrm>
        </p:grpSpPr>
        <p:sp>
          <p:nvSpPr>
            <p:cNvPr id="57" name="Ovál 56"/>
            <p:cNvSpPr/>
            <p:nvPr/>
          </p:nvSpPr>
          <p:spPr>
            <a:xfrm>
              <a:off x="6948264" y="1628800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58" name="Rovná spojnica 57"/>
            <p:cNvCxnSpPr/>
            <p:nvPr/>
          </p:nvCxnSpPr>
          <p:spPr>
            <a:xfrm>
              <a:off x="7092280" y="2060848"/>
              <a:ext cx="57606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0" name="BlokTextu 129"/>
          <p:cNvSpPr txBox="1"/>
          <p:nvPr/>
        </p:nvSpPr>
        <p:spPr>
          <a:xfrm>
            <a:off x="3491880" y="4221088"/>
            <a:ext cx="79208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dirty="0" smtClean="0"/>
              <a:t>Na</a:t>
            </a:r>
            <a:r>
              <a:rPr lang="sk-SK" sz="2400" baseline="46000" dirty="0" smtClean="0"/>
              <a:t>+</a:t>
            </a:r>
            <a:endParaRPr lang="sk-SK" sz="2400" baseline="46000" dirty="0"/>
          </a:p>
        </p:txBody>
      </p:sp>
      <p:sp>
        <p:nvSpPr>
          <p:cNvPr id="131" name="BlokTextu 130"/>
          <p:cNvSpPr txBox="1"/>
          <p:nvPr/>
        </p:nvSpPr>
        <p:spPr>
          <a:xfrm>
            <a:off x="4716016" y="4221088"/>
            <a:ext cx="792088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dirty="0" err="1" smtClean="0"/>
              <a:t>Cl</a:t>
            </a:r>
            <a:r>
              <a:rPr lang="sk-SK" sz="2400" baseline="50000" dirty="0" smtClean="0"/>
              <a:t>-</a:t>
            </a:r>
            <a:endParaRPr lang="sk-SK" sz="2400" baseline="50000" dirty="0"/>
          </a:p>
        </p:txBody>
      </p:sp>
      <p:pic>
        <p:nvPicPr>
          <p:cNvPr id="132" name="Picture 8" descr="SÃºvisiaci obrÃ¡zok"/>
          <p:cNvPicPr>
            <a:picLocks noChangeAspect="1" noChangeArrowheads="1"/>
          </p:cNvPicPr>
          <p:nvPr/>
        </p:nvPicPr>
        <p:blipFill>
          <a:blip r:embed="rId2" cstate="print"/>
          <a:srcRect l="58673" t="45099"/>
          <a:stretch>
            <a:fillRect/>
          </a:stretch>
        </p:blipFill>
        <p:spPr bwMode="auto">
          <a:xfrm>
            <a:off x="1187624" y="4869160"/>
            <a:ext cx="2231648" cy="1577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3" name="Picture 2" descr="VÃ½sledok vyhÄ¾adÃ¡vania obrÃ¡zkov pre dopyt chemical bond"/>
          <p:cNvPicPr>
            <a:picLocks noChangeAspect="1" noChangeArrowheads="1"/>
          </p:cNvPicPr>
          <p:nvPr/>
        </p:nvPicPr>
        <p:blipFill>
          <a:blip r:embed="rId3" cstate="print"/>
          <a:srcRect l="66790" t="17126" b="10947"/>
          <a:stretch>
            <a:fillRect/>
          </a:stretch>
        </p:blipFill>
        <p:spPr bwMode="auto">
          <a:xfrm>
            <a:off x="5220072" y="5013176"/>
            <a:ext cx="2255691" cy="151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0.07882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30" grpId="0" animBg="1"/>
      <p:bldP spid="1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aoblený obdĺžnik 12"/>
          <p:cNvSpPr/>
          <p:nvPr/>
        </p:nvSpPr>
        <p:spPr>
          <a:xfrm>
            <a:off x="179512" y="1988840"/>
            <a:ext cx="2844824" cy="43204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dirty="0" smtClean="0"/>
              <a:t>Iónová väzba: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419872" y="1412776"/>
            <a:ext cx="5194920" cy="50611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Iónová väzba je chemická väzba medzi opačne elektricky nabitými časticami : katiónmi a aniónmi.</a:t>
            </a:r>
          </a:p>
          <a:p>
            <a:pPr>
              <a:lnSpc>
                <a:spcPct val="150000"/>
              </a:lnSpc>
            </a:pPr>
            <a:r>
              <a:rPr lang="sk-SK" dirty="0" smtClean="0">
                <a:solidFill>
                  <a:schemeClr val="accent5">
                    <a:lumMod val="50000"/>
                  </a:schemeClr>
                </a:solidFill>
              </a:rPr>
              <a:t>Iónová väzba je veľmi pevná.</a:t>
            </a:r>
          </a:p>
          <a:p>
            <a:pPr>
              <a:lnSpc>
                <a:spcPct val="150000"/>
              </a:lnSpc>
            </a:pPr>
            <a:r>
              <a:rPr lang="sk-SK" dirty="0" smtClean="0">
                <a:solidFill>
                  <a:schemeClr val="accent4">
                    <a:lumMod val="50000"/>
                  </a:schemeClr>
                </a:solidFill>
              </a:rPr>
              <a:t>Katióny a anióny sú pevne viazané, navzájom sa priťahujú.</a:t>
            </a:r>
          </a:p>
        </p:txBody>
      </p:sp>
      <p:pic>
        <p:nvPicPr>
          <p:cNvPr id="7172" name="Picture 4" descr="SÃºvisiaci obrÃ¡zok"/>
          <p:cNvPicPr>
            <a:picLocks noChangeAspect="1" noChangeArrowheads="1"/>
          </p:cNvPicPr>
          <p:nvPr/>
        </p:nvPicPr>
        <p:blipFill>
          <a:blip r:embed="rId2" cstate="print"/>
          <a:srcRect t="43735" r="48768" b="17085"/>
          <a:stretch>
            <a:fillRect/>
          </a:stretch>
        </p:blipFill>
        <p:spPr bwMode="auto">
          <a:xfrm>
            <a:off x="467544" y="4221088"/>
            <a:ext cx="2304256" cy="1762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4" name="Picture 6" descr="VÃ½sledok vyhÄ¾adÃ¡vania obrÃ¡zkov pre dopyt chemical bond"/>
          <p:cNvPicPr>
            <a:picLocks noChangeAspect="1" noChangeArrowheads="1"/>
          </p:cNvPicPr>
          <p:nvPr/>
        </p:nvPicPr>
        <p:blipFill>
          <a:blip r:embed="rId3" cstate="print"/>
          <a:srcRect l="15822" t="8001" r="14110" b="73997"/>
          <a:stretch>
            <a:fillRect/>
          </a:stretch>
        </p:blipFill>
        <p:spPr bwMode="auto">
          <a:xfrm>
            <a:off x="251520" y="2348880"/>
            <a:ext cx="2728303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6928048" cy="720080"/>
          </a:xfrm>
        </p:spPr>
        <p:txBody>
          <a:bodyPr/>
          <a:lstStyle/>
          <a:p>
            <a:pPr algn="ctr"/>
            <a:r>
              <a:rPr lang="sk-SK" dirty="0" smtClean="0"/>
              <a:t>Vznik </a:t>
            </a:r>
            <a:r>
              <a:rPr lang="sk-SK" dirty="0" err="1" smtClean="0"/>
              <a:t>kovalentnej</a:t>
            </a:r>
            <a:r>
              <a:rPr lang="sk-SK" dirty="0" smtClean="0"/>
              <a:t> väzby: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1"/>
          </p:nvPr>
        </p:nvSpPr>
        <p:spPr>
          <a:xfrm>
            <a:off x="755576" y="1772816"/>
            <a:ext cx="7467600" cy="4873752"/>
          </a:xfrm>
        </p:spPr>
        <p:txBody>
          <a:bodyPr/>
          <a:lstStyle/>
          <a:p>
            <a:endParaRPr lang="sk-SK" dirty="0"/>
          </a:p>
        </p:txBody>
      </p:sp>
      <p:grpSp>
        <p:nvGrpSpPr>
          <p:cNvPr id="29" name="Skupina 28"/>
          <p:cNvGrpSpPr/>
          <p:nvPr/>
        </p:nvGrpSpPr>
        <p:grpSpPr>
          <a:xfrm>
            <a:off x="1763688" y="1988840"/>
            <a:ext cx="1637434" cy="1620180"/>
            <a:chOff x="1790408" y="1952920"/>
            <a:chExt cx="1637434" cy="1620180"/>
          </a:xfrm>
        </p:grpSpPr>
        <p:sp>
          <p:nvSpPr>
            <p:cNvPr id="5" name="Ovál 4"/>
            <p:cNvSpPr/>
            <p:nvPr/>
          </p:nvSpPr>
          <p:spPr>
            <a:xfrm>
              <a:off x="2051720" y="2204864"/>
              <a:ext cx="1091744" cy="108012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10" name="Skupina 45"/>
            <p:cNvGrpSpPr/>
            <p:nvPr/>
          </p:nvGrpSpPr>
          <p:grpSpPr>
            <a:xfrm>
              <a:off x="2339752" y="2492896"/>
              <a:ext cx="491285" cy="523220"/>
              <a:chOff x="6733753" y="5012984"/>
              <a:chExt cx="648072" cy="697549"/>
            </a:xfrm>
          </p:grpSpPr>
          <p:sp>
            <p:nvSpPr>
              <p:cNvPr id="11" name="Ovál 10"/>
              <p:cNvSpPr/>
              <p:nvPr/>
            </p:nvSpPr>
            <p:spPr>
              <a:xfrm>
                <a:off x="6876256" y="5157192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2" name="BlokTextu 11"/>
              <p:cNvSpPr txBox="1"/>
              <p:nvPr/>
            </p:nvSpPr>
            <p:spPr>
              <a:xfrm>
                <a:off x="6733753" y="5012984"/>
                <a:ext cx="648072" cy="697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sz="2800" b="1" dirty="0" smtClean="0"/>
                  <a:t>+</a:t>
                </a:r>
                <a:endParaRPr lang="sk-SK" sz="2800" b="1" dirty="0"/>
              </a:p>
            </p:txBody>
          </p:sp>
        </p:grpSp>
        <p:sp>
          <p:nvSpPr>
            <p:cNvPr id="16" name="Ovál 15"/>
            <p:cNvSpPr/>
            <p:nvPr/>
          </p:nvSpPr>
          <p:spPr>
            <a:xfrm>
              <a:off x="1790408" y="1952920"/>
              <a:ext cx="1637434" cy="1620180"/>
            </a:xfrm>
            <a:prstGeom prst="ellipse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30" name="Skupina 29"/>
          <p:cNvGrpSpPr/>
          <p:nvPr/>
        </p:nvGrpSpPr>
        <p:grpSpPr>
          <a:xfrm>
            <a:off x="3995936" y="1988840"/>
            <a:ext cx="1637434" cy="1620180"/>
            <a:chOff x="3995936" y="1988840"/>
            <a:chExt cx="1637434" cy="1620180"/>
          </a:xfrm>
        </p:grpSpPr>
        <p:sp>
          <p:nvSpPr>
            <p:cNvPr id="9" name="Ovál 8"/>
            <p:cNvSpPr/>
            <p:nvPr/>
          </p:nvSpPr>
          <p:spPr>
            <a:xfrm>
              <a:off x="4283968" y="2204864"/>
              <a:ext cx="1091744" cy="108012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13" name="Skupina 45"/>
            <p:cNvGrpSpPr/>
            <p:nvPr/>
          </p:nvGrpSpPr>
          <p:grpSpPr>
            <a:xfrm>
              <a:off x="4572000" y="2492896"/>
              <a:ext cx="491285" cy="523220"/>
              <a:chOff x="6733753" y="5012984"/>
              <a:chExt cx="648072" cy="697549"/>
            </a:xfrm>
          </p:grpSpPr>
          <p:sp>
            <p:nvSpPr>
              <p:cNvPr id="14" name="Ovál 13"/>
              <p:cNvSpPr/>
              <p:nvPr/>
            </p:nvSpPr>
            <p:spPr>
              <a:xfrm>
                <a:off x="6876256" y="5157192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5" name="BlokTextu 14"/>
              <p:cNvSpPr txBox="1"/>
              <p:nvPr/>
            </p:nvSpPr>
            <p:spPr>
              <a:xfrm>
                <a:off x="6733753" y="5012984"/>
                <a:ext cx="648072" cy="697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sz="2800" b="1" dirty="0" smtClean="0"/>
                  <a:t>+</a:t>
                </a:r>
                <a:endParaRPr lang="sk-SK" sz="2800" b="1" dirty="0"/>
              </a:p>
            </p:txBody>
          </p:sp>
        </p:grpSp>
        <p:sp>
          <p:nvSpPr>
            <p:cNvPr id="17" name="Ovál 16"/>
            <p:cNvSpPr/>
            <p:nvPr/>
          </p:nvSpPr>
          <p:spPr>
            <a:xfrm>
              <a:off x="3995936" y="1988840"/>
              <a:ext cx="1637434" cy="1620180"/>
            </a:xfrm>
            <a:prstGeom prst="ellipse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21" name="Skupina 48"/>
          <p:cNvGrpSpPr/>
          <p:nvPr/>
        </p:nvGrpSpPr>
        <p:grpSpPr>
          <a:xfrm>
            <a:off x="3275856" y="2636912"/>
            <a:ext cx="272906" cy="270030"/>
            <a:chOff x="6948264" y="1628800"/>
            <a:chExt cx="914400" cy="914400"/>
          </a:xfrm>
        </p:grpSpPr>
        <p:sp>
          <p:nvSpPr>
            <p:cNvPr id="22" name="Ovál 21"/>
            <p:cNvSpPr/>
            <p:nvPr/>
          </p:nvSpPr>
          <p:spPr>
            <a:xfrm>
              <a:off x="6948264" y="1628800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23" name="Rovná spojnica 22"/>
            <p:cNvCxnSpPr/>
            <p:nvPr/>
          </p:nvCxnSpPr>
          <p:spPr>
            <a:xfrm>
              <a:off x="7092280" y="2060848"/>
              <a:ext cx="57606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Skupina 48"/>
          <p:cNvGrpSpPr/>
          <p:nvPr/>
        </p:nvGrpSpPr>
        <p:grpSpPr>
          <a:xfrm>
            <a:off x="3851920" y="2636912"/>
            <a:ext cx="272906" cy="270030"/>
            <a:chOff x="6948264" y="1628800"/>
            <a:chExt cx="914400" cy="914400"/>
          </a:xfrm>
        </p:grpSpPr>
        <p:sp>
          <p:nvSpPr>
            <p:cNvPr id="25" name="Ovál 24"/>
            <p:cNvSpPr/>
            <p:nvPr/>
          </p:nvSpPr>
          <p:spPr>
            <a:xfrm>
              <a:off x="6948264" y="1628800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26" name="Rovná spojnica 25"/>
            <p:cNvCxnSpPr/>
            <p:nvPr/>
          </p:nvCxnSpPr>
          <p:spPr>
            <a:xfrm>
              <a:off x="7092280" y="2060848"/>
              <a:ext cx="57606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BlokTextu 26"/>
          <p:cNvSpPr txBox="1"/>
          <p:nvPr/>
        </p:nvSpPr>
        <p:spPr>
          <a:xfrm>
            <a:off x="2267744" y="1340768"/>
            <a:ext cx="79208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dirty="0" smtClean="0"/>
              <a:t>H</a:t>
            </a:r>
            <a:r>
              <a:rPr lang="sk-SK" sz="2400" dirty="0" smtClean="0">
                <a:latin typeface="Times New Roman"/>
                <a:cs typeface="Times New Roman"/>
              </a:rPr>
              <a:t>∙</a:t>
            </a:r>
            <a:endParaRPr lang="sk-SK" sz="2400" baseline="46000" dirty="0"/>
          </a:p>
        </p:txBody>
      </p:sp>
      <p:sp>
        <p:nvSpPr>
          <p:cNvPr id="28" name="BlokTextu 27"/>
          <p:cNvSpPr txBox="1"/>
          <p:nvPr/>
        </p:nvSpPr>
        <p:spPr>
          <a:xfrm>
            <a:off x="4427984" y="1340768"/>
            <a:ext cx="79208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dirty="0" smtClean="0">
                <a:latin typeface="Times New Roman"/>
                <a:cs typeface="Times New Roman"/>
              </a:rPr>
              <a:t>∙</a:t>
            </a:r>
            <a:r>
              <a:rPr lang="sk-SK" sz="2400" dirty="0" smtClean="0">
                <a:cs typeface="Times New Roman"/>
              </a:rPr>
              <a:t>H</a:t>
            </a:r>
            <a:endParaRPr lang="sk-SK" sz="2400" baseline="46000" dirty="0"/>
          </a:p>
        </p:txBody>
      </p:sp>
      <p:sp>
        <p:nvSpPr>
          <p:cNvPr id="31" name="BlokTextu 30"/>
          <p:cNvSpPr txBox="1"/>
          <p:nvPr/>
        </p:nvSpPr>
        <p:spPr>
          <a:xfrm>
            <a:off x="3203848" y="3717032"/>
            <a:ext cx="100811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H</a:t>
            </a:r>
            <a:r>
              <a:rPr lang="sk-SK" sz="2800" b="1" dirty="0" smtClean="0">
                <a:latin typeface="Times New Roman"/>
                <a:cs typeface="Times New Roman"/>
              </a:rPr>
              <a:t>∙ ∙</a:t>
            </a:r>
            <a:r>
              <a:rPr lang="sk-SK" sz="2800" b="1" dirty="0" smtClean="0"/>
              <a:t>H</a:t>
            </a:r>
            <a:endParaRPr lang="sk-SK" sz="2800" b="1" baseline="46000" dirty="0"/>
          </a:p>
        </p:txBody>
      </p:sp>
      <p:cxnSp>
        <p:nvCxnSpPr>
          <p:cNvPr id="33" name="Rovná spojovacia šípka 32"/>
          <p:cNvCxnSpPr/>
          <p:nvPr/>
        </p:nvCxnSpPr>
        <p:spPr>
          <a:xfrm flipV="1">
            <a:off x="2987824" y="4005064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ovná spojovacia šípka 34"/>
          <p:cNvCxnSpPr/>
          <p:nvPr/>
        </p:nvCxnSpPr>
        <p:spPr>
          <a:xfrm flipH="1" flipV="1">
            <a:off x="3779912" y="4005064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lokTextu 38"/>
          <p:cNvSpPr txBox="1"/>
          <p:nvPr/>
        </p:nvSpPr>
        <p:spPr>
          <a:xfrm>
            <a:off x="2339752" y="4509120"/>
            <a:ext cx="10801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elektrón</a:t>
            </a:r>
            <a:endParaRPr lang="sk-SK" dirty="0"/>
          </a:p>
        </p:txBody>
      </p:sp>
      <p:sp>
        <p:nvSpPr>
          <p:cNvPr id="40" name="BlokTextu 39"/>
          <p:cNvSpPr txBox="1"/>
          <p:nvPr/>
        </p:nvSpPr>
        <p:spPr>
          <a:xfrm>
            <a:off x="3995936" y="4509120"/>
            <a:ext cx="10801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elektrón</a:t>
            </a:r>
            <a:endParaRPr lang="sk-SK" dirty="0"/>
          </a:p>
        </p:txBody>
      </p:sp>
      <p:sp>
        <p:nvSpPr>
          <p:cNvPr id="41" name="Ľavá zložená zátvorka 40"/>
          <p:cNvSpPr/>
          <p:nvPr/>
        </p:nvSpPr>
        <p:spPr>
          <a:xfrm rot="16200000">
            <a:off x="3473878" y="4239090"/>
            <a:ext cx="504056" cy="1764196"/>
          </a:xfrm>
          <a:prstGeom prst="leftBrace">
            <a:avLst>
              <a:gd name="adj1" fmla="val 4131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BlokTextu 43"/>
          <p:cNvSpPr txBox="1"/>
          <p:nvPr/>
        </p:nvSpPr>
        <p:spPr>
          <a:xfrm>
            <a:off x="2699792" y="5373216"/>
            <a:ext cx="23762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elektrónový pár</a:t>
            </a:r>
            <a:endParaRPr lang="sk-SK" b="1" dirty="0"/>
          </a:p>
        </p:txBody>
      </p:sp>
      <p:sp>
        <p:nvSpPr>
          <p:cNvPr id="45" name="BlokTextu 44"/>
          <p:cNvSpPr txBox="1"/>
          <p:nvPr/>
        </p:nvSpPr>
        <p:spPr>
          <a:xfrm>
            <a:off x="3275856" y="5877272"/>
            <a:ext cx="108012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H</a:t>
            </a:r>
            <a:r>
              <a:rPr lang="sk-SK" sz="2800" dirty="0" smtClean="0">
                <a:latin typeface="Times New Roman"/>
                <a:cs typeface="Times New Roman"/>
              </a:rPr>
              <a:t>∙ ∙</a:t>
            </a:r>
            <a:r>
              <a:rPr lang="sk-SK" sz="2800" b="1" dirty="0" smtClean="0"/>
              <a:t>H</a:t>
            </a:r>
            <a:endParaRPr lang="sk-SK" sz="2800" b="1" baseline="46000" dirty="0"/>
          </a:p>
        </p:txBody>
      </p:sp>
      <p:cxnSp>
        <p:nvCxnSpPr>
          <p:cNvPr id="47" name="Rovná spojnica 46"/>
          <p:cNvCxnSpPr/>
          <p:nvPr/>
        </p:nvCxnSpPr>
        <p:spPr>
          <a:xfrm>
            <a:off x="3707904" y="6165304"/>
            <a:ext cx="216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ál 49"/>
          <p:cNvSpPr/>
          <p:nvPr/>
        </p:nvSpPr>
        <p:spPr>
          <a:xfrm>
            <a:off x="3419872" y="2276872"/>
            <a:ext cx="504056" cy="10081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60944E-7 L 0.03247 -0.030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" y="-1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60944E-7 L -0.03055 0.032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" y="16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32932E-6 L -0.03437 -0.002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-1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32932E-6 L 0.03663 -0.0025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0" grpId="0" animBg="1"/>
      <p:bldP spid="41" grpId="0" animBg="1"/>
      <p:bldP spid="44" grpId="0" animBg="1"/>
      <p:bldP spid="45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6928048" cy="648072"/>
          </a:xfrm>
        </p:spPr>
        <p:txBody>
          <a:bodyPr/>
          <a:lstStyle/>
          <a:p>
            <a:pPr algn="ctr"/>
            <a:r>
              <a:rPr lang="sk-SK" dirty="0" smtClean="0"/>
              <a:t>Vznik </a:t>
            </a:r>
            <a:r>
              <a:rPr lang="sk-SK" dirty="0" err="1" smtClean="0"/>
              <a:t>kovalentnej</a:t>
            </a:r>
            <a:r>
              <a:rPr lang="sk-SK" dirty="0" smtClean="0"/>
              <a:t> väzby: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1"/>
          </p:nvPr>
        </p:nvSpPr>
        <p:spPr>
          <a:xfrm>
            <a:off x="755576" y="1772816"/>
            <a:ext cx="7467600" cy="4873752"/>
          </a:xfrm>
        </p:spPr>
        <p:txBody>
          <a:bodyPr/>
          <a:lstStyle/>
          <a:p>
            <a:endParaRPr lang="sk-SK" dirty="0"/>
          </a:p>
        </p:txBody>
      </p:sp>
      <p:grpSp>
        <p:nvGrpSpPr>
          <p:cNvPr id="3" name="Skupina 28"/>
          <p:cNvGrpSpPr/>
          <p:nvPr/>
        </p:nvGrpSpPr>
        <p:grpSpPr>
          <a:xfrm>
            <a:off x="1763688" y="1988840"/>
            <a:ext cx="1637434" cy="1620180"/>
            <a:chOff x="1790408" y="1952920"/>
            <a:chExt cx="1637434" cy="1620180"/>
          </a:xfrm>
        </p:grpSpPr>
        <p:sp>
          <p:nvSpPr>
            <p:cNvPr id="5" name="Ovál 4"/>
            <p:cNvSpPr/>
            <p:nvPr/>
          </p:nvSpPr>
          <p:spPr>
            <a:xfrm>
              <a:off x="2051720" y="2204864"/>
              <a:ext cx="1091744" cy="108012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4" name="Skupina 45"/>
            <p:cNvGrpSpPr/>
            <p:nvPr/>
          </p:nvGrpSpPr>
          <p:grpSpPr>
            <a:xfrm>
              <a:off x="2339752" y="2492896"/>
              <a:ext cx="491285" cy="523220"/>
              <a:chOff x="6733753" y="5012984"/>
              <a:chExt cx="648072" cy="697549"/>
            </a:xfrm>
          </p:grpSpPr>
          <p:sp>
            <p:nvSpPr>
              <p:cNvPr id="11" name="Ovál 10"/>
              <p:cNvSpPr/>
              <p:nvPr/>
            </p:nvSpPr>
            <p:spPr>
              <a:xfrm>
                <a:off x="6876256" y="5157192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2" name="BlokTextu 11"/>
              <p:cNvSpPr txBox="1"/>
              <p:nvPr/>
            </p:nvSpPr>
            <p:spPr>
              <a:xfrm>
                <a:off x="6733753" y="5012984"/>
                <a:ext cx="648072" cy="697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sz="2800" b="1" dirty="0" smtClean="0"/>
                  <a:t>+</a:t>
                </a:r>
                <a:endParaRPr lang="sk-SK" sz="2800" b="1" dirty="0"/>
              </a:p>
            </p:txBody>
          </p:sp>
        </p:grpSp>
        <p:sp>
          <p:nvSpPr>
            <p:cNvPr id="16" name="Ovál 15"/>
            <p:cNvSpPr/>
            <p:nvPr/>
          </p:nvSpPr>
          <p:spPr>
            <a:xfrm>
              <a:off x="1790408" y="1952920"/>
              <a:ext cx="1637434" cy="1620180"/>
            </a:xfrm>
            <a:prstGeom prst="ellipse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27" name="BlokTextu 26"/>
          <p:cNvSpPr txBox="1"/>
          <p:nvPr/>
        </p:nvSpPr>
        <p:spPr>
          <a:xfrm>
            <a:off x="2195736" y="1052736"/>
            <a:ext cx="79208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dirty="0" smtClean="0"/>
              <a:t>H</a:t>
            </a:r>
            <a:r>
              <a:rPr lang="sk-SK" sz="2400" dirty="0" smtClean="0">
                <a:latin typeface="Times New Roman"/>
                <a:cs typeface="Times New Roman"/>
              </a:rPr>
              <a:t>∙</a:t>
            </a:r>
            <a:endParaRPr lang="sk-SK" sz="2400" baseline="46000" dirty="0"/>
          </a:p>
        </p:txBody>
      </p:sp>
      <p:sp>
        <p:nvSpPr>
          <p:cNvPr id="28" name="BlokTextu 27"/>
          <p:cNvSpPr txBox="1"/>
          <p:nvPr/>
        </p:nvSpPr>
        <p:spPr>
          <a:xfrm>
            <a:off x="3563888" y="1052736"/>
            <a:ext cx="79208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dirty="0" err="1" smtClean="0">
                <a:latin typeface="Times New Roman"/>
                <a:cs typeface="Times New Roman"/>
              </a:rPr>
              <a:t>∙</a:t>
            </a:r>
            <a:r>
              <a:rPr lang="sk-SK" sz="2400" dirty="0" err="1" smtClean="0">
                <a:cs typeface="Times New Roman"/>
              </a:rPr>
              <a:t>Cl</a:t>
            </a:r>
            <a:endParaRPr lang="sk-SK" sz="2400" baseline="46000" dirty="0"/>
          </a:p>
        </p:txBody>
      </p:sp>
      <p:sp>
        <p:nvSpPr>
          <p:cNvPr id="31" name="BlokTextu 30"/>
          <p:cNvSpPr txBox="1"/>
          <p:nvPr/>
        </p:nvSpPr>
        <p:spPr>
          <a:xfrm>
            <a:off x="2771800" y="3933056"/>
            <a:ext cx="1224136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H</a:t>
            </a:r>
            <a:r>
              <a:rPr lang="sk-SK" sz="2800" b="1" dirty="0" smtClean="0">
                <a:latin typeface="Times New Roman"/>
                <a:cs typeface="Times New Roman"/>
              </a:rPr>
              <a:t>∙ </a:t>
            </a:r>
            <a:r>
              <a:rPr lang="sk-SK" sz="2800" b="1" dirty="0" err="1" smtClean="0">
                <a:latin typeface="Times New Roman"/>
                <a:cs typeface="Times New Roman"/>
              </a:rPr>
              <a:t>∙</a:t>
            </a:r>
            <a:r>
              <a:rPr lang="sk-SK" sz="2800" b="1" dirty="0" err="1" smtClean="0"/>
              <a:t>Cl</a:t>
            </a:r>
            <a:endParaRPr lang="sk-SK" sz="2800" b="1" baseline="46000" dirty="0"/>
          </a:p>
        </p:txBody>
      </p:sp>
      <p:cxnSp>
        <p:nvCxnSpPr>
          <p:cNvPr id="33" name="Rovná spojovacia šípka 32"/>
          <p:cNvCxnSpPr/>
          <p:nvPr/>
        </p:nvCxnSpPr>
        <p:spPr>
          <a:xfrm flipV="1">
            <a:off x="2555776" y="4293096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ovná spojovacia šípka 34"/>
          <p:cNvCxnSpPr/>
          <p:nvPr/>
        </p:nvCxnSpPr>
        <p:spPr>
          <a:xfrm flipH="1" flipV="1">
            <a:off x="3419872" y="4293096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lokTextu 38"/>
          <p:cNvSpPr txBox="1"/>
          <p:nvPr/>
        </p:nvSpPr>
        <p:spPr>
          <a:xfrm>
            <a:off x="1979712" y="4653136"/>
            <a:ext cx="10801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elektrón</a:t>
            </a:r>
            <a:endParaRPr lang="sk-SK" dirty="0"/>
          </a:p>
        </p:txBody>
      </p:sp>
      <p:sp>
        <p:nvSpPr>
          <p:cNvPr id="40" name="BlokTextu 39"/>
          <p:cNvSpPr txBox="1"/>
          <p:nvPr/>
        </p:nvSpPr>
        <p:spPr>
          <a:xfrm>
            <a:off x="3707904" y="4653136"/>
            <a:ext cx="10801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elektrón</a:t>
            </a:r>
            <a:endParaRPr lang="sk-SK" dirty="0"/>
          </a:p>
        </p:txBody>
      </p:sp>
      <p:sp>
        <p:nvSpPr>
          <p:cNvPr id="41" name="Ľavá zložená zátvorka 40"/>
          <p:cNvSpPr/>
          <p:nvPr/>
        </p:nvSpPr>
        <p:spPr>
          <a:xfrm rot="16200000">
            <a:off x="3185846" y="4311098"/>
            <a:ext cx="360040" cy="1764196"/>
          </a:xfrm>
          <a:prstGeom prst="leftBrace">
            <a:avLst>
              <a:gd name="adj1" fmla="val 4131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BlokTextu 43"/>
          <p:cNvSpPr txBox="1"/>
          <p:nvPr/>
        </p:nvSpPr>
        <p:spPr>
          <a:xfrm>
            <a:off x="2267744" y="5373216"/>
            <a:ext cx="23762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elektrónový pár</a:t>
            </a:r>
            <a:endParaRPr lang="sk-SK" b="1" dirty="0"/>
          </a:p>
        </p:txBody>
      </p:sp>
      <p:sp>
        <p:nvSpPr>
          <p:cNvPr id="45" name="BlokTextu 44"/>
          <p:cNvSpPr txBox="1"/>
          <p:nvPr/>
        </p:nvSpPr>
        <p:spPr>
          <a:xfrm>
            <a:off x="2915816" y="5877272"/>
            <a:ext cx="108012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H</a:t>
            </a:r>
            <a:r>
              <a:rPr lang="sk-SK" sz="2800" dirty="0" smtClean="0">
                <a:latin typeface="Times New Roman"/>
                <a:cs typeface="Times New Roman"/>
              </a:rPr>
              <a:t>∙ </a:t>
            </a:r>
            <a:r>
              <a:rPr lang="sk-SK" sz="2800" dirty="0" err="1" smtClean="0">
                <a:latin typeface="Times New Roman"/>
                <a:cs typeface="Times New Roman"/>
              </a:rPr>
              <a:t>∙</a:t>
            </a:r>
            <a:r>
              <a:rPr lang="sk-SK" sz="2800" b="1" dirty="0" err="1" smtClean="0"/>
              <a:t>Cl</a:t>
            </a:r>
            <a:endParaRPr lang="sk-SK" sz="2800" b="1" baseline="46000" dirty="0"/>
          </a:p>
        </p:txBody>
      </p:sp>
      <p:cxnSp>
        <p:nvCxnSpPr>
          <p:cNvPr id="47" name="Rovná spojnica 46"/>
          <p:cNvCxnSpPr/>
          <p:nvPr/>
        </p:nvCxnSpPr>
        <p:spPr>
          <a:xfrm>
            <a:off x="3275856" y="6165304"/>
            <a:ext cx="216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Skupina 33"/>
          <p:cNvGrpSpPr/>
          <p:nvPr/>
        </p:nvGrpSpPr>
        <p:grpSpPr>
          <a:xfrm>
            <a:off x="3635896" y="1052736"/>
            <a:ext cx="3528392" cy="3528392"/>
            <a:chOff x="4788024" y="1124744"/>
            <a:chExt cx="3528392" cy="3528392"/>
          </a:xfrm>
        </p:grpSpPr>
        <p:grpSp>
          <p:nvGrpSpPr>
            <p:cNvPr id="36" name="Skupina 60"/>
            <p:cNvGrpSpPr/>
            <p:nvPr/>
          </p:nvGrpSpPr>
          <p:grpSpPr>
            <a:xfrm>
              <a:off x="4788024" y="1124744"/>
              <a:ext cx="3528392" cy="3528392"/>
              <a:chOff x="3635896" y="764704"/>
              <a:chExt cx="4608472" cy="4680480"/>
            </a:xfrm>
          </p:grpSpPr>
          <p:sp>
            <p:nvSpPr>
              <p:cNvPr id="43" name="Ovál 42"/>
              <p:cNvSpPr/>
              <p:nvPr/>
            </p:nvSpPr>
            <p:spPr>
              <a:xfrm>
                <a:off x="5220072" y="2348880"/>
                <a:ext cx="1440160" cy="14400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46" name="Ovál 45"/>
              <p:cNvSpPr/>
              <p:nvPr/>
            </p:nvSpPr>
            <p:spPr>
              <a:xfrm>
                <a:off x="4860032" y="1988840"/>
                <a:ext cx="2160000" cy="2160000"/>
              </a:xfrm>
              <a:prstGeom prst="ellipse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48" name="Ovál 47"/>
              <p:cNvSpPr/>
              <p:nvPr/>
            </p:nvSpPr>
            <p:spPr>
              <a:xfrm>
                <a:off x="4355976" y="1484784"/>
                <a:ext cx="3240000" cy="3240000"/>
              </a:xfrm>
              <a:prstGeom prst="ellipse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grpSp>
            <p:nvGrpSpPr>
              <p:cNvPr id="49" name="Skupina 11"/>
              <p:cNvGrpSpPr/>
              <p:nvPr/>
            </p:nvGrpSpPr>
            <p:grpSpPr>
              <a:xfrm>
                <a:off x="4211960" y="3068960"/>
                <a:ext cx="360000" cy="360000"/>
                <a:chOff x="6948264" y="1628800"/>
                <a:chExt cx="914400" cy="914400"/>
              </a:xfrm>
            </p:grpSpPr>
            <p:sp>
              <p:nvSpPr>
                <p:cNvPr id="103" name="Ovál 12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104" name="Rovná spojnica 13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Skupina 14"/>
              <p:cNvGrpSpPr/>
              <p:nvPr/>
            </p:nvGrpSpPr>
            <p:grpSpPr>
              <a:xfrm>
                <a:off x="4211960" y="2564904"/>
                <a:ext cx="360000" cy="360000"/>
                <a:chOff x="6948264" y="1628800"/>
                <a:chExt cx="914400" cy="914400"/>
              </a:xfrm>
            </p:grpSpPr>
            <p:sp>
              <p:nvSpPr>
                <p:cNvPr id="101" name="Ovál 15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102" name="Rovná spojnica 16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Skupina 17"/>
              <p:cNvGrpSpPr/>
              <p:nvPr/>
            </p:nvGrpSpPr>
            <p:grpSpPr>
              <a:xfrm>
                <a:off x="7380312" y="3212976"/>
                <a:ext cx="360000" cy="360000"/>
                <a:chOff x="6948264" y="1628800"/>
                <a:chExt cx="914400" cy="914400"/>
              </a:xfrm>
            </p:grpSpPr>
            <p:sp>
              <p:nvSpPr>
                <p:cNvPr id="99" name="Ovál 18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100" name="Rovná spojnica 19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Skupina 20"/>
              <p:cNvGrpSpPr/>
              <p:nvPr/>
            </p:nvGrpSpPr>
            <p:grpSpPr>
              <a:xfrm>
                <a:off x="6084168" y="1268760"/>
                <a:ext cx="360000" cy="360000"/>
                <a:chOff x="6948264" y="1628800"/>
                <a:chExt cx="914400" cy="914400"/>
              </a:xfrm>
            </p:grpSpPr>
            <p:sp>
              <p:nvSpPr>
                <p:cNvPr id="97" name="Ovál 21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98" name="Rovná spojnica 22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Skupina 23"/>
              <p:cNvGrpSpPr/>
              <p:nvPr/>
            </p:nvGrpSpPr>
            <p:grpSpPr>
              <a:xfrm>
                <a:off x="5652120" y="1268760"/>
                <a:ext cx="360000" cy="360000"/>
                <a:chOff x="6948264" y="1628800"/>
                <a:chExt cx="914400" cy="914400"/>
              </a:xfrm>
            </p:grpSpPr>
            <p:sp>
              <p:nvSpPr>
                <p:cNvPr id="95" name="Ovál 24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96" name="Rovná spojnica 25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Skupina 26"/>
              <p:cNvGrpSpPr/>
              <p:nvPr/>
            </p:nvGrpSpPr>
            <p:grpSpPr>
              <a:xfrm>
                <a:off x="5796136" y="3933056"/>
                <a:ext cx="360000" cy="360000"/>
                <a:chOff x="6948264" y="1628800"/>
                <a:chExt cx="914400" cy="914400"/>
              </a:xfrm>
            </p:grpSpPr>
            <p:sp>
              <p:nvSpPr>
                <p:cNvPr id="93" name="Ovál 92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94" name="Rovná spojnica 93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Skupina 29"/>
              <p:cNvGrpSpPr/>
              <p:nvPr/>
            </p:nvGrpSpPr>
            <p:grpSpPr>
              <a:xfrm>
                <a:off x="5724128" y="1844824"/>
                <a:ext cx="360000" cy="360000"/>
                <a:chOff x="6948264" y="1628800"/>
                <a:chExt cx="914400" cy="914400"/>
              </a:xfrm>
            </p:grpSpPr>
            <p:sp>
              <p:nvSpPr>
                <p:cNvPr id="91" name="Ovál 90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92" name="Rovná spojnica 91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Ovál 55"/>
              <p:cNvSpPr/>
              <p:nvPr/>
            </p:nvSpPr>
            <p:spPr>
              <a:xfrm>
                <a:off x="6012160" y="3284984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grpSp>
            <p:nvGrpSpPr>
              <p:cNvPr id="57" name="Skupina 45"/>
              <p:cNvGrpSpPr/>
              <p:nvPr/>
            </p:nvGrpSpPr>
            <p:grpSpPr>
              <a:xfrm>
                <a:off x="5893107" y="2675104"/>
                <a:ext cx="648072" cy="694061"/>
                <a:chOff x="6757203" y="4979360"/>
                <a:chExt cx="648072" cy="694061"/>
              </a:xfrm>
            </p:grpSpPr>
            <p:sp>
              <p:nvSpPr>
                <p:cNvPr id="89" name="Ovál 88"/>
                <p:cNvSpPr/>
                <p:nvPr/>
              </p:nvSpPr>
              <p:spPr>
                <a:xfrm>
                  <a:off x="6876256" y="5157192"/>
                  <a:ext cx="360000" cy="360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90" name="BlokTextu 89"/>
                <p:cNvSpPr txBox="1"/>
                <p:nvPr/>
              </p:nvSpPr>
              <p:spPr>
                <a:xfrm>
                  <a:off x="6757203" y="4979360"/>
                  <a:ext cx="648072" cy="694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sk-SK" sz="2800" b="1" dirty="0" smtClean="0"/>
                    <a:t>+</a:t>
                  </a:r>
                  <a:endParaRPr lang="sk-SK" sz="2800" b="1" dirty="0"/>
                </a:p>
              </p:txBody>
            </p:sp>
          </p:grpSp>
          <p:grpSp>
            <p:nvGrpSpPr>
              <p:cNvPr id="58" name="Skupina 51"/>
              <p:cNvGrpSpPr/>
              <p:nvPr/>
            </p:nvGrpSpPr>
            <p:grpSpPr>
              <a:xfrm>
                <a:off x="7380312" y="2780928"/>
                <a:ext cx="360000" cy="360000"/>
                <a:chOff x="6948264" y="1628800"/>
                <a:chExt cx="914400" cy="914400"/>
              </a:xfrm>
            </p:grpSpPr>
            <p:sp>
              <p:nvSpPr>
                <p:cNvPr id="87" name="Ovál 86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88" name="Rovná spojnica 87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Ovál 58"/>
              <p:cNvSpPr/>
              <p:nvPr/>
            </p:nvSpPr>
            <p:spPr>
              <a:xfrm>
                <a:off x="3779912" y="980728"/>
                <a:ext cx="4320000" cy="43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grpSp>
            <p:nvGrpSpPr>
              <p:cNvPr id="60" name="Skupina 55"/>
              <p:cNvGrpSpPr/>
              <p:nvPr/>
            </p:nvGrpSpPr>
            <p:grpSpPr>
              <a:xfrm>
                <a:off x="7884368" y="3140968"/>
                <a:ext cx="360000" cy="360000"/>
                <a:chOff x="6948264" y="1628800"/>
                <a:chExt cx="914400" cy="914400"/>
              </a:xfrm>
            </p:grpSpPr>
            <p:sp>
              <p:nvSpPr>
                <p:cNvPr id="85" name="Ovál 84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86" name="Rovná spojnica 85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Skupina 10"/>
              <p:cNvGrpSpPr/>
              <p:nvPr/>
            </p:nvGrpSpPr>
            <p:grpSpPr>
              <a:xfrm>
                <a:off x="5580112" y="4509120"/>
                <a:ext cx="360000" cy="360000"/>
                <a:chOff x="6948264" y="1628800"/>
                <a:chExt cx="914400" cy="914400"/>
              </a:xfrm>
            </p:grpSpPr>
            <p:sp>
              <p:nvSpPr>
                <p:cNvPr id="83" name="Ovál 6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84" name="Rovná spojnica 9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Skupina 48"/>
              <p:cNvGrpSpPr/>
              <p:nvPr/>
            </p:nvGrpSpPr>
            <p:grpSpPr>
              <a:xfrm>
                <a:off x="6012160" y="4509120"/>
                <a:ext cx="360000" cy="360000"/>
                <a:chOff x="6948264" y="1628800"/>
                <a:chExt cx="914400" cy="914400"/>
              </a:xfrm>
            </p:grpSpPr>
            <p:sp>
              <p:nvSpPr>
                <p:cNvPr id="81" name="Ovál 80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82" name="Rovná spojnica 81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Skupina 55"/>
              <p:cNvGrpSpPr/>
              <p:nvPr/>
            </p:nvGrpSpPr>
            <p:grpSpPr>
              <a:xfrm>
                <a:off x="3635896" y="2564904"/>
                <a:ext cx="360000" cy="360000"/>
                <a:chOff x="6948264" y="1628800"/>
                <a:chExt cx="914400" cy="914400"/>
              </a:xfrm>
            </p:grpSpPr>
            <p:sp>
              <p:nvSpPr>
                <p:cNvPr id="79" name="Ovál 78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80" name="Rovná spojnica 79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Skupina 55"/>
              <p:cNvGrpSpPr/>
              <p:nvPr/>
            </p:nvGrpSpPr>
            <p:grpSpPr>
              <a:xfrm>
                <a:off x="5580112" y="5085184"/>
                <a:ext cx="360000" cy="360000"/>
                <a:chOff x="6948264" y="1628800"/>
                <a:chExt cx="914400" cy="914400"/>
              </a:xfrm>
            </p:grpSpPr>
            <p:sp>
              <p:nvSpPr>
                <p:cNvPr id="77" name="Ovál 76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78" name="Rovná spojnica 77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Skupina 55"/>
              <p:cNvGrpSpPr/>
              <p:nvPr/>
            </p:nvGrpSpPr>
            <p:grpSpPr>
              <a:xfrm>
                <a:off x="6012160" y="5085184"/>
                <a:ext cx="360000" cy="360000"/>
                <a:chOff x="6948264" y="1628800"/>
                <a:chExt cx="914400" cy="914400"/>
              </a:xfrm>
            </p:grpSpPr>
            <p:sp>
              <p:nvSpPr>
                <p:cNvPr id="75" name="Ovál 74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76" name="Rovná spojnica 75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Skupina 55"/>
              <p:cNvGrpSpPr/>
              <p:nvPr/>
            </p:nvGrpSpPr>
            <p:grpSpPr>
              <a:xfrm>
                <a:off x="5652120" y="764704"/>
                <a:ext cx="360000" cy="360000"/>
                <a:chOff x="6948264" y="1628800"/>
                <a:chExt cx="914400" cy="914400"/>
              </a:xfrm>
            </p:grpSpPr>
            <p:sp>
              <p:nvSpPr>
                <p:cNvPr id="73" name="Ovál 72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74" name="Rovná spojnica 73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Skupina 55"/>
              <p:cNvGrpSpPr/>
              <p:nvPr/>
            </p:nvGrpSpPr>
            <p:grpSpPr>
              <a:xfrm>
                <a:off x="6084168" y="764704"/>
                <a:ext cx="360000" cy="360000"/>
                <a:chOff x="6948264" y="1628800"/>
                <a:chExt cx="914400" cy="914400"/>
              </a:xfrm>
            </p:grpSpPr>
            <p:sp>
              <p:nvSpPr>
                <p:cNvPr id="71" name="Ovál 70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72" name="Rovná spojnica 71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Skupina 55"/>
              <p:cNvGrpSpPr/>
              <p:nvPr/>
            </p:nvGrpSpPr>
            <p:grpSpPr>
              <a:xfrm>
                <a:off x="7884368" y="2780928"/>
                <a:ext cx="360000" cy="360000"/>
                <a:chOff x="6948264" y="1628800"/>
                <a:chExt cx="914400" cy="914400"/>
              </a:xfrm>
            </p:grpSpPr>
            <p:sp>
              <p:nvSpPr>
                <p:cNvPr id="69" name="Ovál 68"/>
                <p:cNvSpPr/>
                <p:nvPr/>
              </p:nvSpPr>
              <p:spPr>
                <a:xfrm>
                  <a:off x="6948264" y="1628800"/>
                  <a:ext cx="914400" cy="9144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70" name="Rovná spojnica 69"/>
                <p:cNvCxnSpPr/>
                <p:nvPr/>
              </p:nvCxnSpPr>
              <p:spPr>
                <a:xfrm>
                  <a:off x="7092280" y="2060848"/>
                  <a:ext cx="576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Skupina 125"/>
            <p:cNvGrpSpPr/>
            <p:nvPr/>
          </p:nvGrpSpPr>
          <p:grpSpPr>
            <a:xfrm>
              <a:off x="6228186" y="2636910"/>
              <a:ext cx="441051" cy="637040"/>
              <a:chOff x="5343514" y="2950189"/>
              <a:chExt cx="504058" cy="860394"/>
            </a:xfrm>
          </p:grpSpPr>
          <p:sp>
            <p:nvSpPr>
              <p:cNvPr id="38" name="BlokTextu 37"/>
              <p:cNvSpPr txBox="1"/>
              <p:nvPr/>
            </p:nvSpPr>
            <p:spPr>
              <a:xfrm>
                <a:off x="5343516" y="2950189"/>
                <a:ext cx="504056" cy="37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1200" b="1" dirty="0" smtClean="0"/>
                  <a:t>17</a:t>
                </a:r>
                <a:endParaRPr lang="sk-SK" sz="1200" b="1" dirty="0"/>
              </a:p>
            </p:txBody>
          </p:sp>
          <p:sp>
            <p:nvSpPr>
              <p:cNvPr id="42" name="BlokTextu 41"/>
              <p:cNvSpPr txBox="1"/>
              <p:nvPr/>
            </p:nvSpPr>
            <p:spPr>
              <a:xfrm>
                <a:off x="5343514" y="3436465"/>
                <a:ext cx="504056" cy="37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1200" b="1" dirty="0" smtClean="0"/>
                  <a:t>18</a:t>
                </a:r>
                <a:endParaRPr lang="sk-SK" sz="1200" b="1" dirty="0"/>
              </a:p>
            </p:txBody>
          </p:sp>
        </p:grpSp>
      </p:grpSp>
      <p:grpSp>
        <p:nvGrpSpPr>
          <p:cNvPr id="10" name="Skupina 48"/>
          <p:cNvGrpSpPr/>
          <p:nvPr/>
        </p:nvGrpSpPr>
        <p:grpSpPr>
          <a:xfrm>
            <a:off x="3275856" y="2636912"/>
            <a:ext cx="272906" cy="270030"/>
            <a:chOff x="6948264" y="1628800"/>
            <a:chExt cx="914400" cy="914400"/>
          </a:xfrm>
        </p:grpSpPr>
        <p:sp>
          <p:nvSpPr>
            <p:cNvPr id="22" name="Ovál 21"/>
            <p:cNvSpPr/>
            <p:nvPr/>
          </p:nvSpPr>
          <p:spPr>
            <a:xfrm>
              <a:off x="6948264" y="1628800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23" name="Rovná spojnica 22"/>
            <p:cNvCxnSpPr/>
            <p:nvPr/>
          </p:nvCxnSpPr>
          <p:spPr>
            <a:xfrm>
              <a:off x="7092280" y="2060848"/>
              <a:ext cx="57606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Ovál 104"/>
          <p:cNvSpPr/>
          <p:nvPr/>
        </p:nvSpPr>
        <p:spPr>
          <a:xfrm>
            <a:off x="3491880" y="2276872"/>
            <a:ext cx="504056" cy="10081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0.04028 0.01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6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32932E-6 L 0.03663 -0.002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0" grpId="0" animBg="1"/>
      <p:bldP spid="41" grpId="0" animBg="1"/>
      <p:bldP spid="44" grpId="0" animBg="1"/>
      <p:bldP spid="45" grpId="0" animBg="1"/>
      <p:bldP spid="10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6928048" cy="720080"/>
          </a:xfrm>
        </p:spPr>
        <p:txBody>
          <a:bodyPr/>
          <a:lstStyle/>
          <a:p>
            <a:pPr algn="ctr"/>
            <a:r>
              <a:rPr lang="sk-SK" dirty="0" smtClean="0"/>
              <a:t>Vznik </a:t>
            </a:r>
            <a:r>
              <a:rPr lang="sk-SK" dirty="0" err="1" smtClean="0"/>
              <a:t>kovalentnej</a:t>
            </a:r>
            <a:r>
              <a:rPr lang="sk-SK" dirty="0" smtClean="0"/>
              <a:t> väzby: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1"/>
          </p:nvPr>
        </p:nvSpPr>
        <p:spPr>
          <a:xfrm>
            <a:off x="755576" y="1772816"/>
            <a:ext cx="7467600" cy="4873752"/>
          </a:xfrm>
        </p:spPr>
        <p:txBody>
          <a:bodyPr/>
          <a:lstStyle/>
          <a:p>
            <a:endParaRPr lang="sk-SK" dirty="0"/>
          </a:p>
        </p:txBody>
      </p:sp>
      <p:grpSp>
        <p:nvGrpSpPr>
          <p:cNvPr id="3" name="Skupina 28"/>
          <p:cNvGrpSpPr/>
          <p:nvPr/>
        </p:nvGrpSpPr>
        <p:grpSpPr>
          <a:xfrm>
            <a:off x="1331640" y="3573016"/>
            <a:ext cx="1637434" cy="1620180"/>
            <a:chOff x="1790408" y="1952920"/>
            <a:chExt cx="1637434" cy="1620180"/>
          </a:xfrm>
        </p:grpSpPr>
        <p:sp>
          <p:nvSpPr>
            <p:cNvPr id="5" name="Ovál 4"/>
            <p:cNvSpPr/>
            <p:nvPr/>
          </p:nvSpPr>
          <p:spPr>
            <a:xfrm>
              <a:off x="2051720" y="2204864"/>
              <a:ext cx="1091744" cy="108012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4" name="Skupina 45"/>
            <p:cNvGrpSpPr/>
            <p:nvPr/>
          </p:nvGrpSpPr>
          <p:grpSpPr>
            <a:xfrm>
              <a:off x="2339752" y="2492896"/>
              <a:ext cx="491285" cy="523220"/>
              <a:chOff x="6733753" y="5012984"/>
              <a:chExt cx="648072" cy="697549"/>
            </a:xfrm>
          </p:grpSpPr>
          <p:sp>
            <p:nvSpPr>
              <p:cNvPr id="11" name="Ovál 10"/>
              <p:cNvSpPr/>
              <p:nvPr/>
            </p:nvSpPr>
            <p:spPr>
              <a:xfrm>
                <a:off x="6876256" y="5157192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2" name="BlokTextu 11"/>
              <p:cNvSpPr txBox="1"/>
              <p:nvPr/>
            </p:nvSpPr>
            <p:spPr>
              <a:xfrm>
                <a:off x="6733753" y="5012984"/>
                <a:ext cx="648072" cy="697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sz="2800" b="1" dirty="0" smtClean="0"/>
                  <a:t>+</a:t>
                </a:r>
                <a:endParaRPr lang="sk-SK" sz="2800" b="1" dirty="0"/>
              </a:p>
            </p:txBody>
          </p:sp>
        </p:grpSp>
        <p:sp>
          <p:nvSpPr>
            <p:cNvPr id="16" name="Ovál 15"/>
            <p:cNvSpPr/>
            <p:nvPr/>
          </p:nvSpPr>
          <p:spPr>
            <a:xfrm>
              <a:off x="1790408" y="1952920"/>
              <a:ext cx="1637434" cy="1620180"/>
            </a:xfrm>
            <a:prstGeom prst="ellipse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6" name="Skupina 29"/>
          <p:cNvGrpSpPr/>
          <p:nvPr/>
        </p:nvGrpSpPr>
        <p:grpSpPr>
          <a:xfrm>
            <a:off x="5580112" y="3501008"/>
            <a:ext cx="1637434" cy="1620180"/>
            <a:chOff x="3995936" y="1988840"/>
            <a:chExt cx="1637434" cy="1620180"/>
          </a:xfrm>
        </p:grpSpPr>
        <p:sp>
          <p:nvSpPr>
            <p:cNvPr id="9" name="Ovál 8"/>
            <p:cNvSpPr/>
            <p:nvPr/>
          </p:nvSpPr>
          <p:spPr>
            <a:xfrm>
              <a:off x="4283968" y="2204864"/>
              <a:ext cx="1091744" cy="108012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8" name="Skupina 45"/>
            <p:cNvGrpSpPr/>
            <p:nvPr/>
          </p:nvGrpSpPr>
          <p:grpSpPr>
            <a:xfrm>
              <a:off x="4572000" y="2492896"/>
              <a:ext cx="491285" cy="523220"/>
              <a:chOff x="6733753" y="5012984"/>
              <a:chExt cx="648072" cy="697549"/>
            </a:xfrm>
          </p:grpSpPr>
          <p:sp>
            <p:nvSpPr>
              <p:cNvPr id="14" name="Ovál 13"/>
              <p:cNvSpPr/>
              <p:nvPr/>
            </p:nvSpPr>
            <p:spPr>
              <a:xfrm>
                <a:off x="6876256" y="5157192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5" name="BlokTextu 14"/>
              <p:cNvSpPr txBox="1"/>
              <p:nvPr/>
            </p:nvSpPr>
            <p:spPr>
              <a:xfrm>
                <a:off x="6733753" y="5012984"/>
                <a:ext cx="648072" cy="697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sz="2800" b="1" dirty="0" smtClean="0"/>
                  <a:t>+</a:t>
                </a:r>
                <a:endParaRPr lang="sk-SK" sz="2800" b="1" dirty="0"/>
              </a:p>
            </p:txBody>
          </p:sp>
        </p:grpSp>
        <p:sp>
          <p:nvSpPr>
            <p:cNvPr id="17" name="Ovál 16"/>
            <p:cNvSpPr/>
            <p:nvPr/>
          </p:nvSpPr>
          <p:spPr>
            <a:xfrm>
              <a:off x="3995936" y="1988840"/>
              <a:ext cx="1637434" cy="1620180"/>
            </a:xfrm>
            <a:prstGeom prst="ellipse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27" name="BlokTextu 26"/>
          <p:cNvSpPr txBox="1"/>
          <p:nvPr/>
        </p:nvSpPr>
        <p:spPr>
          <a:xfrm>
            <a:off x="1115616" y="3140968"/>
            <a:ext cx="79208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dirty="0" smtClean="0"/>
              <a:t>H</a:t>
            </a:r>
            <a:r>
              <a:rPr lang="sk-SK" sz="2400" dirty="0" smtClean="0">
                <a:latin typeface="Times New Roman"/>
                <a:cs typeface="Times New Roman"/>
              </a:rPr>
              <a:t>∙</a:t>
            </a:r>
            <a:endParaRPr lang="sk-SK" sz="2400" baseline="46000" dirty="0"/>
          </a:p>
        </p:txBody>
      </p:sp>
      <p:sp>
        <p:nvSpPr>
          <p:cNvPr id="28" name="BlokTextu 27"/>
          <p:cNvSpPr txBox="1"/>
          <p:nvPr/>
        </p:nvSpPr>
        <p:spPr>
          <a:xfrm>
            <a:off x="7092280" y="3212976"/>
            <a:ext cx="79208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dirty="0" smtClean="0">
                <a:latin typeface="Times New Roman"/>
                <a:cs typeface="Times New Roman"/>
              </a:rPr>
              <a:t>∙</a:t>
            </a:r>
            <a:r>
              <a:rPr lang="sk-SK" sz="2400" dirty="0" smtClean="0">
                <a:cs typeface="Times New Roman"/>
              </a:rPr>
              <a:t>H</a:t>
            </a:r>
            <a:endParaRPr lang="sk-SK" sz="2400" baseline="46000" dirty="0"/>
          </a:p>
        </p:txBody>
      </p:sp>
      <p:sp>
        <p:nvSpPr>
          <p:cNvPr id="31" name="BlokTextu 30"/>
          <p:cNvSpPr txBox="1"/>
          <p:nvPr/>
        </p:nvSpPr>
        <p:spPr>
          <a:xfrm>
            <a:off x="3203848" y="4725144"/>
            <a:ext cx="20882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H</a:t>
            </a:r>
            <a:r>
              <a:rPr lang="sk-SK" sz="2800" b="1" dirty="0" smtClean="0">
                <a:latin typeface="Times New Roman"/>
                <a:cs typeface="Times New Roman"/>
              </a:rPr>
              <a:t>∙ ∙</a:t>
            </a:r>
            <a:r>
              <a:rPr lang="sk-SK" sz="2800" b="1" dirty="0" smtClean="0">
                <a:cs typeface="Times New Roman"/>
              </a:rPr>
              <a:t>O</a:t>
            </a:r>
            <a:r>
              <a:rPr lang="sk-SK" sz="2800" b="1" dirty="0" smtClean="0">
                <a:latin typeface="Times New Roman"/>
                <a:cs typeface="Times New Roman"/>
              </a:rPr>
              <a:t>∙ ∙</a:t>
            </a:r>
            <a:r>
              <a:rPr lang="sk-SK" sz="2800" b="1" dirty="0" smtClean="0"/>
              <a:t>H</a:t>
            </a:r>
            <a:endParaRPr lang="sk-SK" sz="2800" b="1" baseline="46000" dirty="0"/>
          </a:p>
        </p:txBody>
      </p:sp>
      <p:sp>
        <p:nvSpPr>
          <p:cNvPr id="44" name="BlokTextu 43"/>
          <p:cNvSpPr txBox="1"/>
          <p:nvPr/>
        </p:nvSpPr>
        <p:spPr>
          <a:xfrm>
            <a:off x="2123728" y="5373216"/>
            <a:ext cx="2160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elektrónový pár</a:t>
            </a:r>
            <a:endParaRPr lang="sk-SK" b="1" dirty="0"/>
          </a:p>
        </p:txBody>
      </p:sp>
      <p:sp>
        <p:nvSpPr>
          <p:cNvPr id="45" name="BlokTextu 44"/>
          <p:cNvSpPr txBox="1"/>
          <p:nvPr/>
        </p:nvSpPr>
        <p:spPr>
          <a:xfrm>
            <a:off x="3347864" y="5877272"/>
            <a:ext cx="18002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H</a:t>
            </a:r>
            <a:r>
              <a:rPr lang="sk-SK" sz="2800" dirty="0" smtClean="0">
                <a:latin typeface="Times New Roman"/>
                <a:cs typeface="Times New Roman"/>
              </a:rPr>
              <a:t>∙</a:t>
            </a:r>
            <a:r>
              <a:rPr lang="sk-SK" sz="2800" b="1" dirty="0" smtClean="0">
                <a:latin typeface="Times New Roman"/>
                <a:cs typeface="Times New Roman"/>
              </a:rPr>
              <a:t> ∙</a:t>
            </a:r>
            <a:r>
              <a:rPr lang="sk-SK" sz="2800" b="1" dirty="0" smtClean="0">
                <a:cs typeface="Times New Roman"/>
              </a:rPr>
              <a:t>O</a:t>
            </a:r>
            <a:r>
              <a:rPr lang="sk-SK" sz="2800" b="1" dirty="0" smtClean="0">
                <a:latin typeface="Times New Roman"/>
                <a:cs typeface="Times New Roman"/>
              </a:rPr>
              <a:t>∙</a:t>
            </a:r>
            <a:r>
              <a:rPr lang="sk-SK" sz="2800" dirty="0" smtClean="0">
                <a:latin typeface="Times New Roman"/>
                <a:cs typeface="Times New Roman"/>
              </a:rPr>
              <a:t> ∙</a:t>
            </a:r>
            <a:r>
              <a:rPr lang="sk-SK" sz="2800" b="1" dirty="0" smtClean="0"/>
              <a:t>H</a:t>
            </a:r>
            <a:endParaRPr lang="sk-SK" sz="2800" b="1" baseline="46000" dirty="0"/>
          </a:p>
        </p:txBody>
      </p:sp>
      <p:cxnSp>
        <p:nvCxnSpPr>
          <p:cNvPr id="47" name="Rovná spojnica 46"/>
          <p:cNvCxnSpPr/>
          <p:nvPr/>
        </p:nvCxnSpPr>
        <p:spPr>
          <a:xfrm>
            <a:off x="3851920" y="6165304"/>
            <a:ext cx="216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ál 49"/>
          <p:cNvSpPr/>
          <p:nvPr/>
        </p:nvSpPr>
        <p:spPr>
          <a:xfrm rot="13204636">
            <a:off x="5197380" y="3112857"/>
            <a:ext cx="504056" cy="10081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82" name="Skupina 81"/>
          <p:cNvGrpSpPr/>
          <p:nvPr/>
        </p:nvGrpSpPr>
        <p:grpSpPr>
          <a:xfrm rot="18816561">
            <a:off x="2703520" y="1379264"/>
            <a:ext cx="3024336" cy="3096344"/>
            <a:chOff x="4211960" y="1268760"/>
            <a:chExt cx="3024336" cy="3096344"/>
          </a:xfrm>
        </p:grpSpPr>
        <p:sp>
          <p:nvSpPr>
            <p:cNvPr id="36" name="Ovál 35"/>
            <p:cNvSpPr/>
            <p:nvPr/>
          </p:nvSpPr>
          <p:spPr>
            <a:xfrm>
              <a:off x="5076066" y="2197674"/>
              <a:ext cx="1234437" cy="123841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7" name="Ovál 36"/>
            <p:cNvSpPr/>
            <p:nvPr/>
          </p:nvSpPr>
          <p:spPr>
            <a:xfrm>
              <a:off x="4767457" y="1888036"/>
              <a:ext cx="1851450" cy="1857621"/>
            </a:xfrm>
            <a:prstGeom prst="ellipse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8" name="Ovál 37"/>
            <p:cNvSpPr/>
            <p:nvPr/>
          </p:nvSpPr>
          <p:spPr>
            <a:xfrm>
              <a:off x="4335404" y="1454543"/>
              <a:ext cx="2777174" cy="2786431"/>
            </a:xfrm>
            <a:prstGeom prst="ellipse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43" name="Skupina 14"/>
            <p:cNvGrpSpPr/>
            <p:nvPr/>
          </p:nvGrpSpPr>
          <p:grpSpPr>
            <a:xfrm>
              <a:off x="4211960" y="2383456"/>
              <a:ext cx="308575" cy="309603"/>
              <a:chOff x="6948264" y="1628800"/>
              <a:chExt cx="914400" cy="914400"/>
            </a:xfrm>
          </p:grpSpPr>
          <p:sp>
            <p:nvSpPr>
              <p:cNvPr id="76" name="Ovál 15"/>
              <p:cNvSpPr/>
              <p:nvPr/>
            </p:nvSpPr>
            <p:spPr>
              <a:xfrm>
                <a:off x="6948264" y="1628800"/>
                <a:ext cx="914400" cy="9144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cxnSp>
            <p:nvCxnSpPr>
              <p:cNvPr id="77" name="Rovná spojnica 16"/>
              <p:cNvCxnSpPr/>
              <p:nvPr/>
            </p:nvCxnSpPr>
            <p:spPr>
              <a:xfrm rot="2783439">
                <a:off x="7093236" y="2060847"/>
                <a:ext cx="57415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Skupina 17"/>
            <p:cNvGrpSpPr/>
            <p:nvPr/>
          </p:nvGrpSpPr>
          <p:grpSpPr>
            <a:xfrm>
              <a:off x="6927721" y="2940804"/>
              <a:ext cx="308575" cy="309603"/>
              <a:chOff x="6948264" y="1628800"/>
              <a:chExt cx="914400" cy="914400"/>
            </a:xfrm>
          </p:grpSpPr>
          <p:sp>
            <p:nvSpPr>
              <p:cNvPr id="74" name="Ovál 73"/>
              <p:cNvSpPr/>
              <p:nvPr/>
            </p:nvSpPr>
            <p:spPr>
              <a:xfrm>
                <a:off x="6948264" y="1628800"/>
                <a:ext cx="914400" cy="9144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cxnSp>
            <p:nvCxnSpPr>
              <p:cNvPr id="75" name="Rovná spojnica 74"/>
              <p:cNvCxnSpPr/>
              <p:nvPr/>
            </p:nvCxnSpPr>
            <p:spPr>
              <a:xfrm rot="2783439">
                <a:off x="7093236" y="2060847"/>
                <a:ext cx="57415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Skupina 20"/>
            <p:cNvGrpSpPr/>
            <p:nvPr/>
          </p:nvGrpSpPr>
          <p:grpSpPr>
            <a:xfrm>
              <a:off x="5816728" y="1268760"/>
              <a:ext cx="308575" cy="309603"/>
              <a:chOff x="6948264" y="1628800"/>
              <a:chExt cx="914400" cy="914400"/>
            </a:xfrm>
          </p:grpSpPr>
          <p:sp>
            <p:nvSpPr>
              <p:cNvPr id="72" name="Ovál 71"/>
              <p:cNvSpPr/>
              <p:nvPr/>
            </p:nvSpPr>
            <p:spPr>
              <a:xfrm>
                <a:off x="6948264" y="1628800"/>
                <a:ext cx="914400" cy="9144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cxnSp>
            <p:nvCxnSpPr>
              <p:cNvPr id="73" name="Rovná spojnica 72"/>
              <p:cNvCxnSpPr/>
              <p:nvPr/>
            </p:nvCxnSpPr>
            <p:spPr>
              <a:xfrm rot="2783439">
                <a:off x="7093236" y="2060847"/>
                <a:ext cx="57415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Skupina 23"/>
            <p:cNvGrpSpPr/>
            <p:nvPr/>
          </p:nvGrpSpPr>
          <p:grpSpPr>
            <a:xfrm>
              <a:off x="5446397" y="1268760"/>
              <a:ext cx="308575" cy="309603"/>
              <a:chOff x="6948264" y="1628800"/>
              <a:chExt cx="914400" cy="914400"/>
            </a:xfrm>
          </p:grpSpPr>
          <p:sp>
            <p:nvSpPr>
              <p:cNvPr id="70" name="Ovál 69"/>
              <p:cNvSpPr/>
              <p:nvPr/>
            </p:nvSpPr>
            <p:spPr>
              <a:xfrm>
                <a:off x="6948264" y="1628800"/>
                <a:ext cx="914400" cy="9144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cxnSp>
            <p:nvCxnSpPr>
              <p:cNvPr id="71" name="Rovná spojnica 70"/>
              <p:cNvCxnSpPr/>
              <p:nvPr/>
            </p:nvCxnSpPr>
            <p:spPr>
              <a:xfrm rot="2783439">
                <a:off x="7093236" y="2060847"/>
                <a:ext cx="57415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Skupina 26"/>
            <p:cNvGrpSpPr/>
            <p:nvPr/>
          </p:nvGrpSpPr>
          <p:grpSpPr>
            <a:xfrm>
              <a:off x="5569841" y="3560080"/>
              <a:ext cx="308575" cy="309603"/>
              <a:chOff x="6948264" y="1628800"/>
              <a:chExt cx="914400" cy="914400"/>
            </a:xfrm>
          </p:grpSpPr>
          <p:sp>
            <p:nvSpPr>
              <p:cNvPr id="68" name="Ovál 67"/>
              <p:cNvSpPr/>
              <p:nvPr/>
            </p:nvSpPr>
            <p:spPr>
              <a:xfrm>
                <a:off x="6948264" y="1628800"/>
                <a:ext cx="914400" cy="9144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cxnSp>
            <p:nvCxnSpPr>
              <p:cNvPr id="69" name="Rovná spojnica 68"/>
              <p:cNvCxnSpPr/>
              <p:nvPr/>
            </p:nvCxnSpPr>
            <p:spPr>
              <a:xfrm rot="2783439">
                <a:off x="7093236" y="2060847"/>
                <a:ext cx="57415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Skupina 29"/>
            <p:cNvGrpSpPr/>
            <p:nvPr/>
          </p:nvGrpSpPr>
          <p:grpSpPr>
            <a:xfrm>
              <a:off x="5508119" y="1764181"/>
              <a:ext cx="308575" cy="309603"/>
              <a:chOff x="6948264" y="1628800"/>
              <a:chExt cx="914400" cy="914400"/>
            </a:xfrm>
          </p:grpSpPr>
          <p:sp>
            <p:nvSpPr>
              <p:cNvPr id="66" name="Ovál 65"/>
              <p:cNvSpPr/>
              <p:nvPr/>
            </p:nvSpPr>
            <p:spPr>
              <a:xfrm>
                <a:off x="6948264" y="1628800"/>
                <a:ext cx="914400" cy="9144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cxnSp>
            <p:nvCxnSpPr>
              <p:cNvPr id="67" name="Rovná spojnica 66"/>
              <p:cNvCxnSpPr/>
              <p:nvPr/>
            </p:nvCxnSpPr>
            <p:spPr>
              <a:xfrm rot="2783439">
                <a:off x="7093236" y="2060847"/>
                <a:ext cx="57415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Ovál 52"/>
            <p:cNvSpPr/>
            <p:nvPr/>
          </p:nvSpPr>
          <p:spPr>
            <a:xfrm>
              <a:off x="5770139" y="2767954"/>
              <a:ext cx="308575" cy="309603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54" name="Skupina 45"/>
            <p:cNvGrpSpPr/>
            <p:nvPr/>
          </p:nvGrpSpPr>
          <p:grpSpPr>
            <a:xfrm>
              <a:off x="5387929" y="2327422"/>
              <a:ext cx="449974" cy="555497"/>
              <a:chOff x="6448001" y="4804005"/>
              <a:chExt cx="524963" cy="645920"/>
            </a:xfrm>
          </p:grpSpPr>
          <p:sp>
            <p:nvSpPr>
              <p:cNvPr id="64" name="Ovál 63"/>
              <p:cNvSpPr/>
              <p:nvPr/>
            </p:nvSpPr>
            <p:spPr>
              <a:xfrm>
                <a:off x="6546249" y="4952500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65" name="BlokTextu 64"/>
              <p:cNvSpPr txBox="1"/>
              <p:nvPr/>
            </p:nvSpPr>
            <p:spPr>
              <a:xfrm rot="2783439">
                <a:off x="6387523" y="4864483"/>
                <a:ext cx="645920" cy="524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sz="2800" b="1" dirty="0" smtClean="0"/>
                  <a:t>+</a:t>
                </a:r>
                <a:endParaRPr lang="sk-SK" sz="2800" b="1" dirty="0"/>
              </a:p>
            </p:txBody>
          </p:sp>
        </p:grpSp>
        <p:grpSp>
          <p:nvGrpSpPr>
            <p:cNvPr id="55" name="Skupina 51"/>
            <p:cNvGrpSpPr/>
            <p:nvPr/>
          </p:nvGrpSpPr>
          <p:grpSpPr>
            <a:xfrm>
              <a:off x="6927721" y="2569239"/>
              <a:ext cx="308575" cy="309603"/>
              <a:chOff x="6948264" y="1628800"/>
              <a:chExt cx="914400" cy="914400"/>
            </a:xfrm>
          </p:grpSpPr>
          <p:sp>
            <p:nvSpPr>
              <p:cNvPr id="62" name="Ovál 61"/>
              <p:cNvSpPr/>
              <p:nvPr/>
            </p:nvSpPr>
            <p:spPr>
              <a:xfrm>
                <a:off x="6948264" y="1628800"/>
                <a:ext cx="914400" cy="9144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cxnSp>
            <p:nvCxnSpPr>
              <p:cNvPr id="63" name="Rovná spojnica 62"/>
              <p:cNvCxnSpPr/>
              <p:nvPr/>
            </p:nvCxnSpPr>
            <p:spPr>
              <a:xfrm rot="2783439">
                <a:off x="7093236" y="2060847"/>
                <a:ext cx="57415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Skupina 48"/>
            <p:cNvGrpSpPr/>
            <p:nvPr/>
          </p:nvGrpSpPr>
          <p:grpSpPr>
            <a:xfrm>
              <a:off x="5755006" y="4055501"/>
              <a:ext cx="308575" cy="309603"/>
              <a:chOff x="6948264" y="1628800"/>
              <a:chExt cx="914400" cy="914400"/>
            </a:xfrm>
          </p:grpSpPr>
          <p:sp>
            <p:nvSpPr>
              <p:cNvPr id="58" name="Ovál 57"/>
              <p:cNvSpPr/>
              <p:nvPr/>
            </p:nvSpPr>
            <p:spPr>
              <a:xfrm>
                <a:off x="6948264" y="1628800"/>
                <a:ext cx="914400" cy="9144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cxnSp>
            <p:nvCxnSpPr>
              <p:cNvPr id="59" name="Rovná spojnica 58"/>
              <p:cNvCxnSpPr/>
              <p:nvPr/>
            </p:nvCxnSpPr>
            <p:spPr>
              <a:xfrm rot="2783439">
                <a:off x="7093236" y="2060847"/>
                <a:ext cx="57415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BlokTextu 79"/>
          <p:cNvSpPr txBox="1"/>
          <p:nvPr/>
        </p:nvSpPr>
        <p:spPr>
          <a:xfrm>
            <a:off x="3779912" y="2996952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8</a:t>
            </a:r>
            <a:endParaRPr lang="sk-SK" sz="2000" b="1" dirty="0"/>
          </a:p>
        </p:txBody>
      </p:sp>
      <p:sp>
        <p:nvSpPr>
          <p:cNvPr id="81" name="BlokTextu 80"/>
          <p:cNvSpPr txBox="1"/>
          <p:nvPr/>
        </p:nvSpPr>
        <p:spPr>
          <a:xfrm>
            <a:off x="4211960" y="2996952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8</a:t>
            </a:r>
            <a:endParaRPr lang="sk-SK" sz="2000" b="1" dirty="0"/>
          </a:p>
        </p:txBody>
      </p:sp>
      <p:sp>
        <p:nvSpPr>
          <p:cNvPr id="84" name="BlokTextu 83"/>
          <p:cNvSpPr txBox="1"/>
          <p:nvPr/>
        </p:nvSpPr>
        <p:spPr>
          <a:xfrm>
            <a:off x="4427984" y="5373216"/>
            <a:ext cx="2160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elektrónový pár</a:t>
            </a:r>
            <a:endParaRPr lang="sk-SK" b="1" dirty="0"/>
          </a:p>
        </p:txBody>
      </p:sp>
      <p:cxnSp>
        <p:nvCxnSpPr>
          <p:cNvPr id="85" name="Rovná spojnica 84"/>
          <p:cNvCxnSpPr/>
          <p:nvPr/>
        </p:nvCxnSpPr>
        <p:spPr>
          <a:xfrm>
            <a:off x="4427984" y="6165304"/>
            <a:ext cx="216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ovná spojovacia šípka 86"/>
          <p:cNvCxnSpPr/>
          <p:nvPr/>
        </p:nvCxnSpPr>
        <p:spPr>
          <a:xfrm flipV="1">
            <a:off x="3635896" y="5085184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ovná spojovacia šípka 89"/>
          <p:cNvCxnSpPr/>
          <p:nvPr/>
        </p:nvCxnSpPr>
        <p:spPr>
          <a:xfrm flipH="1" flipV="1">
            <a:off x="4499992" y="5085184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ovná spojovacia šípka 91"/>
          <p:cNvCxnSpPr/>
          <p:nvPr/>
        </p:nvCxnSpPr>
        <p:spPr>
          <a:xfrm>
            <a:off x="3491880" y="5733256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ovná spojovacia šípka 93"/>
          <p:cNvCxnSpPr/>
          <p:nvPr/>
        </p:nvCxnSpPr>
        <p:spPr>
          <a:xfrm flipH="1">
            <a:off x="4499992" y="5733256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BlokTextu 94"/>
          <p:cNvSpPr txBox="1"/>
          <p:nvPr/>
        </p:nvSpPr>
        <p:spPr>
          <a:xfrm>
            <a:off x="4716016" y="980728"/>
            <a:ext cx="79208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dirty="0" smtClean="0">
                <a:latin typeface="Times New Roman"/>
                <a:cs typeface="Times New Roman"/>
              </a:rPr>
              <a:t>∙</a:t>
            </a:r>
            <a:r>
              <a:rPr lang="sk-SK" sz="2400" dirty="0" smtClean="0">
                <a:cs typeface="Times New Roman"/>
              </a:rPr>
              <a:t>O</a:t>
            </a:r>
            <a:r>
              <a:rPr lang="sk-SK" sz="2400" dirty="0" smtClean="0">
                <a:latin typeface="Times New Roman"/>
                <a:cs typeface="Times New Roman"/>
              </a:rPr>
              <a:t>∙</a:t>
            </a:r>
            <a:endParaRPr lang="sk-SK" sz="2400" baseline="46000" dirty="0"/>
          </a:p>
        </p:txBody>
      </p:sp>
      <p:sp>
        <p:nvSpPr>
          <p:cNvPr id="96" name="Ovál 95"/>
          <p:cNvSpPr/>
          <p:nvPr/>
        </p:nvSpPr>
        <p:spPr>
          <a:xfrm rot="8478465">
            <a:off x="2743556" y="3115879"/>
            <a:ext cx="504056" cy="10081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0" name="Skupina 48"/>
          <p:cNvGrpSpPr/>
          <p:nvPr/>
        </p:nvGrpSpPr>
        <p:grpSpPr>
          <a:xfrm>
            <a:off x="2411760" y="3573016"/>
            <a:ext cx="272906" cy="270030"/>
            <a:chOff x="6948264" y="1628800"/>
            <a:chExt cx="914400" cy="914400"/>
          </a:xfrm>
        </p:grpSpPr>
        <p:sp>
          <p:nvSpPr>
            <p:cNvPr id="22" name="Ovál 21"/>
            <p:cNvSpPr/>
            <p:nvPr/>
          </p:nvSpPr>
          <p:spPr>
            <a:xfrm>
              <a:off x="6948264" y="1628800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23" name="Rovná spojnica 22"/>
            <p:cNvCxnSpPr/>
            <p:nvPr/>
          </p:nvCxnSpPr>
          <p:spPr>
            <a:xfrm>
              <a:off x="7092280" y="2060848"/>
              <a:ext cx="57606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Skupina 48"/>
          <p:cNvGrpSpPr/>
          <p:nvPr/>
        </p:nvGrpSpPr>
        <p:grpSpPr>
          <a:xfrm>
            <a:off x="5724128" y="3573016"/>
            <a:ext cx="288032" cy="288032"/>
            <a:chOff x="6948264" y="1628800"/>
            <a:chExt cx="914400" cy="914400"/>
          </a:xfrm>
        </p:grpSpPr>
        <p:sp>
          <p:nvSpPr>
            <p:cNvPr id="25" name="Ovál 24"/>
            <p:cNvSpPr/>
            <p:nvPr/>
          </p:nvSpPr>
          <p:spPr>
            <a:xfrm>
              <a:off x="6948264" y="1628800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26" name="Rovná spojnica 25"/>
            <p:cNvCxnSpPr/>
            <p:nvPr/>
          </p:nvCxnSpPr>
          <p:spPr>
            <a:xfrm>
              <a:off x="7092280" y="2060848"/>
              <a:ext cx="57606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59259E-6 L 0.03246 -0.040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" y="-2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-0.03142 -0.031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" y="-16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3975E-6 L -0.0342 -0.034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-17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2865 -0.0340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0" y="-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4" grpId="0" animBg="1"/>
      <p:bldP spid="45" grpId="0" animBg="1"/>
      <p:bldP spid="50" grpId="0" animBg="1"/>
      <p:bldP spid="84" grpId="0" animBg="1"/>
      <p:bldP spid="9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2429</TotalTime>
  <Words>449</Words>
  <Application>Microsoft Office PowerPoint</Application>
  <PresentationFormat>Prezentácia na obrazovke (4:3)</PresentationFormat>
  <Paragraphs>134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Arkáda</vt:lpstr>
      <vt:lpstr>Prezentácia programu PowerPoint</vt:lpstr>
      <vt:lpstr>Chemická väzba:</vt:lpstr>
      <vt:lpstr>Sodík a chlór, chlorid sodný:</vt:lpstr>
      <vt:lpstr>Sodík a chlór, chlorid sodný:</vt:lpstr>
      <vt:lpstr>Vznik iónovej väzby:</vt:lpstr>
      <vt:lpstr>Iónová väzba:</vt:lpstr>
      <vt:lpstr>Vznik kovalentnej väzby:</vt:lpstr>
      <vt:lpstr>Vznik kovalentnej väzby:</vt:lpstr>
      <vt:lpstr>Vznik kovalentnej väzby:</vt:lpstr>
      <vt:lpstr>Kovalentná väzba:</vt:lpstr>
      <vt:lpstr>elektronegativita</vt:lpstr>
      <vt:lpstr>Elektronegativity prvkov</vt:lpstr>
      <vt:lpstr>Chemická väzba:</vt:lpstr>
      <vt:lpstr>Ďakujem za pozornosť!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Látky a ich vlastnosti</dc:title>
  <dc:creator>user</dc:creator>
  <cp:lastModifiedBy>spravca</cp:lastModifiedBy>
  <cp:revision>453</cp:revision>
  <dcterms:created xsi:type="dcterms:W3CDTF">2017-09-03T06:20:55Z</dcterms:created>
  <dcterms:modified xsi:type="dcterms:W3CDTF">2021-04-10T20:00:14Z</dcterms:modified>
</cp:coreProperties>
</file>