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4"/>
  </p:notes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58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76250-54E2-48DA-ACD3-B0F68A662FAD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4DBB2-7E77-40A9-8C96-BE026D4B03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154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4DBB2-7E77-40A9-8C96-BE026D4B039D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59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471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956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7287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522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1430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4002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6705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8202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523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94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998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098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52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344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86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819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114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29935F-8406-4E18-837B-6ED7CA1549BF}" type="datetimeFigureOut">
              <a:rPr lang="sk-SK" smtClean="0"/>
              <a:t>13. 11. 2018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921E46-58E2-42D8-9999-3F363F8CBD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9276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ronary_artery_bypass_surgery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epainassist.com/test-and-procedures/dangers-of-angioplas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rteriosclerosis#Signs_and_symptoms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researchgate.net/figure/Coronary-angiography-shows-near-normal-coronary-artery-A-Right-coronary-artery-and-B_fig3_5415933" TargetMode="External"/><Relationship Id="rId10" Type="http://schemas.openxmlformats.org/officeDocument/2006/relationships/hyperlink" Target="http://www.books-empower.com/arteriosclerosis.html" TargetMode="External"/><Relationship Id="rId4" Type="http://schemas.openxmlformats.org/officeDocument/2006/relationships/hyperlink" Target="https://www.nhlbi.nih.gov/health-topics/atherosclerosis#Diagnosis" TargetMode="External"/><Relationship Id="rId9" Type="http://schemas.openxmlformats.org/officeDocument/2006/relationships/hyperlink" Target="https://www.webmd.com/stroke/guide/thrombolysis-definition-and-facts#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94F7570C-CE46-4CD1-B0E6-F6C16CC2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97671" y="2209055"/>
            <a:ext cx="888971" cy="290767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AE140CE1-DA84-41B7-AFF5-45D8CBE7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59659" y="-358816"/>
            <a:ext cx="1371600" cy="553305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CF8CA19-E341-4909-9ECE-E50D07016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165" y="678921"/>
            <a:ext cx="5899302" cy="2633135"/>
          </a:xfrm>
        </p:spPr>
        <p:txBody>
          <a:bodyPr anchor="ctr">
            <a:normAutofit/>
          </a:bodyPr>
          <a:lstStyle/>
          <a:p>
            <a:pPr algn="l"/>
            <a:r>
              <a:rPr lang="sk-SK" sz="6600" dirty="0">
                <a:solidFill>
                  <a:schemeClr val="accent1"/>
                </a:solidFill>
              </a:rPr>
              <a:t>Ateroskleróza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FFA1B28-FAE1-46E0-B196-CC70BE20D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165" y="1248303"/>
            <a:ext cx="2531516" cy="4595283"/>
          </a:xfrm>
        </p:spPr>
        <p:txBody>
          <a:bodyPr anchor="ctr">
            <a:normAutofit/>
          </a:bodyPr>
          <a:lstStyle/>
          <a:p>
            <a:pPr algn="l"/>
            <a:r>
              <a:rPr lang="sk-SK" dirty="0">
                <a:solidFill>
                  <a:schemeClr val="accent1"/>
                </a:solidFill>
              </a:rPr>
              <a:t>Samuel </a:t>
            </a:r>
            <a:r>
              <a:rPr lang="sk-SK" dirty="0" err="1">
                <a:solidFill>
                  <a:schemeClr val="accent1"/>
                </a:solidFill>
              </a:rPr>
              <a:t>Nalevanko</a:t>
            </a:r>
            <a:endParaRPr lang="sk-SK" dirty="0">
              <a:solidFill>
                <a:schemeClr val="accent1"/>
              </a:solidFill>
            </a:endParaRPr>
          </a:p>
          <a:p>
            <a:pPr algn="l"/>
            <a:r>
              <a:rPr lang="sk-SK" dirty="0">
                <a:solidFill>
                  <a:schemeClr val="accent1"/>
                </a:solidFill>
              </a:rPr>
              <a:t>2FBb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94343F6-58B3-4E77-ACD5-E1416BBD3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6"/>
          <a:stretch/>
        </p:blipFill>
        <p:spPr>
          <a:xfrm>
            <a:off x="7569200" y="868907"/>
            <a:ext cx="4650766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0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93FC774-F0F3-4CDE-8F5B-E74E78B6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60D0F34-ADEE-4420-83EA-20878E08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Fyzické vyšetrenie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B90A6D-32F9-4C29-968A-7AB061E6A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stetoskop, fonendoskop nad poškodenú artériu </a:t>
            </a:r>
          </a:p>
          <a:p>
            <a:pPr marL="0" indent="0">
              <a:buNone/>
            </a:pPr>
            <a:r>
              <a:rPr lang="sk-SK" dirty="0"/>
              <a:t>– slabé prúdenie krvi</a:t>
            </a:r>
          </a:p>
          <a:p>
            <a:r>
              <a:rPr lang="sk-SK" dirty="0"/>
              <a:t>slabý, neprítomný pulz – zablokovaná artéria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BADBC30-AC79-47BC-9BA1-DE69592C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6146" name="Picture 2" descr="VÃ½sledok vyhÄ¾adÃ¡vania obrÃ¡zkov pre dopyt stetoskop">
            <a:extLst>
              <a:ext uri="{FF2B5EF4-FFF2-40B4-BE49-F238E27FC236}">
                <a16:creationId xmlns:a16="http://schemas.microsoft.com/office/drawing/2014/main" id="{E59E7D35-6E84-40B7-A4EA-2C7241083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8" y="561472"/>
            <a:ext cx="2458644" cy="229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VÃ½sledok vyhÄ¾adÃ¡vania obrÃ¡zkov pre dopyt nahmatanie tepu">
            <a:extLst>
              <a:ext uri="{FF2B5EF4-FFF2-40B4-BE49-F238E27FC236}">
                <a16:creationId xmlns:a16="http://schemas.microsoft.com/office/drawing/2014/main" id="{AD7FB309-FCA1-407F-B9EC-62655B017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514" y="1707815"/>
            <a:ext cx="3350349" cy="525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2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ECBBE9E0-561D-4940-B8E8-9F4FB2A5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472D1D50-B70C-4DA8-8811-C4D4A60E3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D3A4A4E-A642-4B84-B325-15534C53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maximálna </a:t>
            </a:r>
            <a:r>
              <a:rPr lang="sk-SK" dirty="0" err="1"/>
              <a:t>tepová</a:t>
            </a:r>
            <a:r>
              <a:rPr lang="sk-SK" dirty="0"/>
              <a:t> frekvencia do 40:</a:t>
            </a:r>
            <a:br>
              <a:rPr lang="sk-SK" dirty="0"/>
            </a:br>
            <a:r>
              <a:rPr lang="sk-SK" dirty="0"/>
              <a:t>220 – vek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BA74B-60D4-46B6-8227-AE617E6F5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VÃ½sledok vyhÄ¾adÃ¡vania obrÃ¡zkov pre dopyt priemernÃ½ tep">
            <a:extLst>
              <a:ext uri="{FF2B5EF4-FFF2-40B4-BE49-F238E27FC236}">
                <a16:creationId xmlns:a16="http://schemas.microsoft.com/office/drawing/2014/main" id="{2AACBA91-B4EC-45BE-AA55-C7B2540B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41" y="2271714"/>
            <a:ext cx="96202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27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616E9D84-62A6-41F9-A7BA-05F0C04E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5A6C2A-B2C1-4F2A-8A57-262A5BFA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/>
              <a:t>EKG (elektrokardiogram)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E0865F-3B93-4365-90BA-CBAE4057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sk-SK" dirty="0"/>
              <a:t>zaznamenáva elektrickú aktivitu srdca</a:t>
            </a:r>
          </a:p>
          <a:p>
            <a:r>
              <a:rPr lang="sk-SK" dirty="0"/>
              <a:t>búšenie a rytmus srdca</a:t>
            </a:r>
          </a:p>
          <a:p>
            <a:r>
              <a:rPr lang="sk-SK" dirty="0"/>
              <a:t>silu a načasovanie elektrických signálov prechádzajúcich srdcom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D8BAD85-4DC4-401A-85BE-74C23C76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8194" name="Picture 2" descr="VÃ½sledok vyhÄ¾adÃ¡vania obrÃ¡zkov pre dopyt ekg">
            <a:extLst>
              <a:ext uri="{FF2B5EF4-FFF2-40B4-BE49-F238E27FC236}">
                <a16:creationId xmlns:a16="http://schemas.microsoft.com/office/drawing/2014/main" id="{79D82666-7D2F-44EB-909A-1F5ECB067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2666999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VÃ½sledok vyhÄ¾adÃ¡vania obrÃ¡zkov pre dopyt ekg">
            <a:extLst>
              <a:ext uri="{FF2B5EF4-FFF2-40B4-BE49-F238E27FC236}">
                <a16:creationId xmlns:a16="http://schemas.microsoft.com/office/drawing/2014/main" id="{0DA23195-CACD-44E5-A0D5-954AF1C641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DF2214D-B588-4423-B902-49E4B31C0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837" y="5124450"/>
            <a:ext cx="3886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5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8ED99EDF-0448-4709-A597-65EA8B33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5A34D43-F810-4107-B64B-F9DFE6E8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ECHO (</a:t>
            </a:r>
            <a:r>
              <a:rPr lang="sk-SK" dirty="0" err="1"/>
              <a:t>echokardiografia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AA0F26-38AE-457D-B9AC-88B531091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vytváranie zvukových vĺn -&gt; pohybujúci sa obraz srdca</a:t>
            </a:r>
          </a:p>
          <a:p>
            <a:r>
              <a:rPr lang="sk-SK" dirty="0"/>
              <a:t>detekcia oblastí so slabým prietokom krvi,</a:t>
            </a:r>
          </a:p>
          <a:p>
            <a:pPr marL="0" indent="0">
              <a:buNone/>
            </a:pPr>
            <a:r>
              <a:rPr lang="sk-SK" dirty="0"/>
              <a:t>zle kontrahujúcej srdcovej svaloviny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564EBC7-2BBE-4100-B106-FFF81DFD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10242" name="Picture 2" descr="VÃ½sledok vyhÄ¾adÃ¡vania obrÃ¡zkov pre dopyt echokardiografia">
            <a:extLst>
              <a:ext uri="{FF2B5EF4-FFF2-40B4-BE49-F238E27FC236}">
                <a16:creationId xmlns:a16="http://schemas.microsoft.com/office/drawing/2014/main" id="{C2D31165-E6EA-40C7-AE8C-A94B90F8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57781"/>
            <a:ext cx="5791200" cy="230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VÃ½sledok vyhÄ¾adÃ¡vania obrÃ¡zkov pre dopyt echokardiografia gif">
            <a:extLst>
              <a:ext uri="{FF2B5EF4-FFF2-40B4-BE49-F238E27FC236}">
                <a16:creationId xmlns:a16="http://schemas.microsoft.com/office/drawing/2014/main" id="{383311CC-ABC5-4F19-8519-4F862C5E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390272"/>
            <a:ext cx="2371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6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A850D83E-0CA9-466C-8867-0DF4957A7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67CCD00-3326-4201-87A3-30139245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 dirty="0"/>
              <a:t>Angiografia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CBADD6D-44A0-4EB8-ADC7-67337647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sk-SK" dirty="0"/>
              <a:t>využitie farbiva a röntgenového žiarenia -&gt; vykreslenie vnútra artérií</a:t>
            </a:r>
          </a:p>
          <a:p>
            <a:r>
              <a:rPr lang="sk-SK" dirty="0"/>
              <a:t>katéter do ruky, stehna, krku</a:t>
            </a:r>
          </a:p>
          <a:p>
            <a:r>
              <a:rPr lang="sk-SK" dirty="0"/>
              <a:t>vstreknutie farbiva do žily</a:t>
            </a:r>
          </a:p>
          <a:p>
            <a:r>
              <a:rPr lang="sk-SK" dirty="0"/>
              <a:t>röntgen -&gt; viditeľné prúdenie krvi</a:t>
            </a:r>
          </a:p>
          <a:p>
            <a:r>
              <a:rPr lang="sk-SK" dirty="0" err="1"/>
              <a:t>angiogram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B1C4B3C-C854-4653-9416-90D23C87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sp>
        <p:nvSpPr>
          <p:cNvPr id="7" name="AutoShape 2" descr="VÃ½sledok vyhÄ¾adÃ¡vania obrÃ¡zkov pre dopyt angiography of arteries">
            <a:extLst>
              <a:ext uri="{FF2B5EF4-FFF2-40B4-BE49-F238E27FC236}">
                <a16:creationId xmlns:a16="http://schemas.microsoft.com/office/drawing/2014/main" id="{25DD36BF-8ADB-42FE-9362-710DEC4F5D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1268" name="Picture 4" descr="VÃ½sledok vyhÄ¾adÃ¡vania obrÃ¡zkov pre dopyt angiography of arteries">
            <a:extLst>
              <a:ext uri="{FF2B5EF4-FFF2-40B4-BE49-F238E27FC236}">
                <a16:creationId xmlns:a16="http://schemas.microsoft.com/office/drawing/2014/main" id="{F43D53CC-3008-4B49-8E44-095BC15BF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3981450"/>
            <a:ext cx="60483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98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C621F02B-E776-44DF-A882-E8A4FBDA8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9A84696-AAF2-4398-8438-B3DF6777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Liečba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86C4E4-26A4-4AE2-AD60-3CD4E3D4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zmena životného štýlu</a:t>
            </a:r>
          </a:p>
          <a:p>
            <a:r>
              <a:rPr lang="sk-SK" dirty="0"/>
              <a:t>lieky – zníženie tlaku, cukru, zrážanie krvi, protizápalové, ...</a:t>
            </a:r>
          </a:p>
          <a:p>
            <a:r>
              <a:rPr lang="sk-SK" dirty="0"/>
              <a:t>operácia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7CC5A0A-05D2-48B4-8579-70249F07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5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C943A9A1-8A35-4FF5-AE1E-1C95EEB7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EC4C143-B569-4B50-B792-DCA0AB5C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Angioplastika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84F33B4-E2CD-4198-BA8A-A25252D3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nie je potreba otvárať hrudný kôš</a:t>
            </a:r>
          </a:p>
          <a:p>
            <a:r>
              <a:rPr lang="sk-SK" dirty="0"/>
              <a:t>rýchlejšia rekonvalescencia</a:t>
            </a:r>
          </a:p>
          <a:p>
            <a:r>
              <a:rPr lang="sk-SK" dirty="0"/>
              <a:t>riziká – kolaps, ruptúra artérie, alergia na farbivo</a:t>
            </a:r>
          </a:p>
          <a:p>
            <a:r>
              <a:rPr lang="sk-SK" dirty="0"/>
              <a:t>nie je to trvalé riešenie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34F290C-8FB3-4EF1-8D4D-4F8C1691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2AF694B9-5115-47C2-9CD1-84828B0D0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698" y="4090737"/>
            <a:ext cx="4254804" cy="2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52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0C8B358A-44DF-4885-AFDB-AFBE1283B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47D7D65-2C20-4EB9-AB4A-0609EEE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Bypass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C5C6CC-E283-4B8D-BD83-CA8C72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otvorenie hrudného koša</a:t>
            </a:r>
          </a:p>
          <a:p>
            <a:r>
              <a:rPr lang="sk-SK" dirty="0"/>
              <a:t>zozbierané štepy artérií – hrudný kôš, končatiny</a:t>
            </a:r>
          </a:p>
          <a:p>
            <a:r>
              <a:rPr lang="sk-SK" dirty="0"/>
              <a:t>dodávanie </a:t>
            </a:r>
            <a:r>
              <a:rPr lang="sk-SK" dirty="0" err="1"/>
              <a:t>kardioplegického</a:t>
            </a:r>
            <a:r>
              <a:rPr lang="sk-SK" dirty="0"/>
              <a:t> roztoku – zástava srdca</a:t>
            </a:r>
          </a:p>
          <a:p>
            <a:r>
              <a:rPr lang="sk-SK" dirty="0"/>
              <a:t>mimotelový obeh</a:t>
            </a:r>
          </a:p>
          <a:p>
            <a:r>
              <a:rPr lang="sk-SK" dirty="0"/>
              <a:t>štep šitý na koronárnu artériu + aortu</a:t>
            </a:r>
          </a:p>
          <a:p>
            <a:r>
              <a:rPr lang="sk-SK" dirty="0"/>
              <a:t>spustenie srdca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EB1A148-A322-4182-92BE-7ABB57AAA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A067C4D-F81E-42D2-8318-C62EB2729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825" y="4229099"/>
            <a:ext cx="3686175" cy="26289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FB80ECC-EAE9-453A-9C6B-2CC77B452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35" y="639677"/>
            <a:ext cx="382628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2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827482DF-565D-4484-8E02-1A1E9F00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EACB849-E28A-46DD-854A-D361DBAD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Endarterektómia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59D55D0-1F13-49B8-85BD-5BE84337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otvorenie artérie</a:t>
            </a:r>
          </a:p>
          <a:p>
            <a:r>
              <a:rPr lang="sk-SK" dirty="0"/>
              <a:t>odstránenie povlaku</a:t>
            </a:r>
          </a:p>
          <a:p>
            <a:r>
              <a:rPr lang="sk-SK" dirty="0"/>
              <a:t>zašitie artérie a pokožky</a:t>
            </a:r>
          </a:p>
          <a:p>
            <a:r>
              <a:rPr lang="sk-SK" dirty="0"/>
              <a:t>nie je to trvalé riešenie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2C6BEF9-A2EF-4629-8071-A09D1D6C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1026" name="Picture 2" descr="VÃ½sledok vyhÄ¾adÃ¡vania obrÃ¡zkov pre dopyt Endarterectomy">
            <a:extLst>
              <a:ext uri="{FF2B5EF4-FFF2-40B4-BE49-F238E27FC236}">
                <a16:creationId xmlns:a16="http://schemas.microsoft.com/office/drawing/2014/main" id="{325BAACC-5E54-4CCA-B333-E5EE30199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38" y="3124199"/>
            <a:ext cx="5725162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0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106E5C9B-C57F-4910-BFD8-BC5774E8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C98AA0C-1A33-4B25-8BB8-1E689C60C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0F87E02-CFCC-43D8-B47E-EC02E6C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 dirty="0" err="1"/>
              <a:t>Trombolytická</a:t>
            </a:r>
            <a:r>
              <a:rPr lang="sk-SK" dirty="0"/>
              <a:t> terapia - </a:t>
            </a:r>
            <a:r>
              <a:rPr lang="sk-SK" dirty="0" err="1"/>
              <a:t>trombolýza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321F5C-A3B3-488A-B812-8EF9543E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sk-SK" dirty="0"/>
              <a:t>katéter zavedený do artérie</a:t>
            </a:r>
          </a:p>
          <a:p>
            <a:r>
              <a:rPr lang="sk-SK" dirty="0"/>
              <a:t>spolu s liekmi</a:t>
            </a:r>
          </a:p>
          <a:p>
            <a:r>
              <a:rPr lang="sk-SK" dirty="0"/>
              <a:t>s mechanickým zariadením na rozbitie zrazeniny</a:t>
            </a:r>
          </a:p>
          <a:p>
            <a:r>
              <a:rPr lang="sk-SK" dirty="0"/>
              <a:t>nie je to trvalé riešenie</a:t>
            </a:r>
          </a:p>
        </p:txBody>
      </p:sp>
      <p:pic>
        <p:nvPicPr>
          <p:cNvPr id="2050" name="Picture 2" descr="VÃ½sledok vyhÄ¾adÃ¡vania obrÃ¡zkov pre dopyt Thrombolysis">
            <a:extLst>
              <a:ext uri="{FF2B5EF4-FFF2-40B4-BE49-F238E27FC236}">
                <a16:creationId xmlns:a16="http://schemas.microsoft.com/office/drawing/2014/main" id="{CD4182E7-9184-433C-9853-C916C39F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705" y="1981200"/>
            <a:ext cx="4658895" cy="233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43E38D45-5308-435E-8516-4FA248CF0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500" y="4419599"/>
            <a:ext cx="28575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526F8302-8E4F-41FC-A6A9-28D3B377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E54EC84-110D-41F3-8073-48588F0D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 dirty="0"/>
              <a:t>Čo je to ateroskleróza?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5A2357-5DB3-4044-8D9B-77231462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8350"/>
            <a:ext cx="10018713" cy="3124201"/>
          </a:xfrm>
        </p:spPr>
        <p:txBody>
          <a:bodyPr/>
          <a:lstStyle/>
          <a:p>
            <a:r>
              <a:rPr lang="sk-SK" dirty="0"/>
              <a:t>hrubnutie, kôrnatenie, strata elasticity stien artérií</a:t>
            </a:r>
          </a:p>
          <a:p>
            <a:r>
              <a:rPr lang="sk-SK" dirty="0"/>
              <a:t> zníženie prietoku krvi</a:t>
            </a:r>
          </a:p>
          <a:p>
            <a:r>
              <a:rPr lang="sk-SK" dirty="0"/>
              <a:t>ateroskleróza – špecifický typ </a:t>
            </a:r>
            <a:r>
              <a:rPr lang="sk-SK" dirty="0" err="1"/>
              <a:t>arterioslekrózy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29" name="Obrázok 28">
            <a:extLst>
              <a:ext uri="{FF2B5EF4-FFF2-40B4-BE49-F238E27FC236}">
                <a16:creationId xmlns:a16="http://schemas.microsoft.com/office/drawing/2014/main" id="{5DDD428B-9DA3-4F98-B319-4967A1DCB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1F46CF3A-9F62-41B2-AD1D-70C40F8A2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0" y="2724151"/>
            <a:ext cx="4210050" cy="4191000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072F8688-71F4-494D-AEFA-84B0209DD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277" y="4274469"/>
            <a:ext cx="3534260" cy="23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0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FE922863-A9A8-4E47-A2A5-93AA62A9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970EA0A-29C1-4D8C-9BAA-B30F1B34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Ateroskleróza a </a:t>
            </a:r>
            <a:r>
              <a:rPr lang="sk-SK" dirty="0" err="1"/>
              <a:t>Alzheimer</a:t>
            </a:r>
            <a:r>
              <a:rPr lang="sk-SK" dirty="0"/>
              <a:t>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FAC47A4-0017-46F7-82C6-0ED204498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genetické spojenie – spoločný gén -&gt; APOE-4</a:t>
            </a:r>
          </a:p>
          <a:p>
            <a:r>
              <a:rPr lang="sk-SK" dirty="0"/>
              <a:t>APOE-4 + lipidy -&gt; lipoproteíny -&gt; obaľovanie cholesterolu -&gt; prenos v krvi</a:t>
            </a:r>
          </a:p>
          <a:p>
            <a:r>
              <a:rPr lang="sk-SK" dirty="0" err="1"/>
              <a:t>apolipoproteín</a:t>
            </a:r>
            <a:r>
              <a:rPr lang="sk-SK" dirty="0"/>
              <a:t> E = LDL </a:t>
            </a:r>
          </a:p>
          <a:p>
            <a:r>
              <a:rPr lang="sk-SK" dirty="0"/>
              <a:t>APOE-4 gén -&gt; riziko na srdcové ochorenia, </a:t>
            </a:r>
            <a:r>
              <a:rPr lang="sk-SK" dirty="0" err="1"/>
              <a:t>Alzheimera</a:t>
            </a:r>
            <a:endParaRPr lang="sk-SK" dirty="0"/>
          </a:p>
          <a:p>
            <a:r>
              <a:rPr lang="sk-SK" dirty="0"/>
              <a:t>mozog používa 25% krvi -&gt; ateroskleróza -&gt; obmedzený prístup kyslíka do mozgu -&gt; aktivácia génu produkujúci proteín </a:t>
            </a:r>
            <a:r>
              <a:rPr lang="sk-SK" dirty="0" err="1"/>
              <a:t>amyloid</a:t>
            </a:r>
            <a:r>
              <a:rPr lang="sk-SK" dirty="0"/>
              <a:t> -&gt; ukladanie medzi neuróny</a:t>
            </a:r>
          </a:p>
          <a:p>
            <a:r>
              <a:rPr lang="sk-SK" dirty="0"/>
              <a:t>tvorba chemických látok na odbúravanie mozgových buniek -&gt; miesto pre </a:t>
            </a:r>
            <a:r>
              <a:rPr lang="sk-SK" dirty="0" err="1"/>
              <a:t>amyloidy</a:t>
            </a:r>
            <a:r>
              <a:rPr lang="sk-SK" dirty="0"/>
              <a:t> -&gt; cesta pre </a:t>
            </a:r>
            <a:r>
              <a:rPr lang="sk-SK" dirty="0" err="1"/>
              <a:t>Alzheimera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1BCF806-AB20-4591-97AE-4D5B3E4F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3074" name="Picture 2" descr="VÃ½sledok vyhÄ¾adÃ¡vania obrÃ¡zkov pre dopyt alzheimer">
            <a:extLst>
              <a:ext uri="{FF2B5EF4-FFF2-40B4-BE49-F238E27FC236}">
                <a16:creationId xmlns:a16="http://schemas.microsoft.com/office/drawing/2014/main" id="{313E1B7D-C719-43F5-82C9-AE1BA449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4" y="400050"/>
            <a:ext cx="326571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3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8CF8FEE9-8638-404D-84DA-0A9386DF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0E533B7-FB41-4F27-A12B-28371A7E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A3D4FD-6FC7-4795-A7F4-46467016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>
                <a:hlinkClick r:id="rId4"/>
              </a:rPr>
              <a:t>https://www.nhlbi.nih.gov/health-topics/atherosclerosis#Diagnosis</a:t>
            </a:r>
            <a:endParaRPr lang="sk-SK" dirty="0"/>
          </a:p>
          <a:p>
            <a:r>
              <a:rPr lang="sk-SK" dirty="0">
                <a:hlinkClick r:id="rId5"/>
              </a:rPr>
              <a:t>https://www.researchgate.net/figure/Coronary-angiography-shows-near-normal-coronary-artery-A-Right-coronary-artery-and-B_fig3_5415933</a:t>
            </a:r>
            <a:endParaRPr lang="sk-SK" dirty="0"/>
          </a:p>
          <a:p>
            <a:r>
              <a:rPr lang="sk-SK" dirty="0">
                <a:hlinkClick r:id="rId6"/>
              </a:rPr>
              <a:t>https://en.wikipedia.org/wiki/Arteriosclerosis#Signs_and_symptoms</a:t>
            </a:r>
            <a:r>
              <a:rPr lang="sk-SK" dirty="0"/>
              <a:t> </a:t>
            </a:r>
          </a:p>
          <a:p>
            <a:r>
              <a:rPr lang="sk-SK" dirty="0">
                <a:hlinkClick r:id="rId7"/>
              </a:rPr>
              <a:t>https://www.epainassist.com/test-and-procedures/dangers-of-angioplasty</a:t>
            </a:r>
            <a:endParaRPr lang="sk-SK" dirty="0"/>
          </a:p>
          <a:p>
            <a:r>
              <a:rPr lang="sk-SK" dirty="0">
                <a:hlinkClick r:id="rId8"/>
              </a:rPr>
              <a:t>https://en.wikipedia.org/wiki/Coronary_artery_bypass_surgery</a:t>
            </a:r>
            <a:endParaRPr lang="sk-SK" dirty="0"/>
          </a:p>
          <a:p>
            <a:r>
              <a:rPr lang="sk-SK" dirty="0">
                <a:hlinkClick r:id="rId9"/>
              </a:rPr>
              <a:t>https://www.webmd.com/stroke/guide/thrombolysis-definition-and-facts#1</a:t>
            </a:r>
            <a:endParaRPr lang="sk-SK" dirty="0"/>
          </a:p>
          <a:p>
            <a:r>
              <a:rPr lang="sk-SK" dirty="0">
                <a:hlinkClick r:id="rId10"/>
              </a:rPr>
              <a:t>http://www.books-empower.com/arteriosclerosis.html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0B5E198-5936-4C1E-B573-45FEB98E99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63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id="{BB49DB09-F558-4E5C-84A4-65E57389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50336" y="947060"/>
            <a:ext cx="1371600" cy="5533053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22FA0941-C322-4E6E-872F-6A5DB4FC2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B30C8FD-BAB7-41F8-8D05-8BAF8C52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sk-SK" dirty="0">
                <a:solidFill>
                  <a:schemeClr val="accent1"/>
                </a:solidFill>
              </a:rPr>
              <a:t>Ďakujem za pozornosť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23B975C-9F8E-4E2F-8C16-B57FA8A51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DC0C4241-ABEB-4621-AE7F-D8A3A664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049F732-4EF7-4CBB-A0E8-77CE5955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Rizikové faktory a prevencia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44198F-8518-4602-9F60-33101261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8351"/>
            <a:ext cx="10018713" cy="4490786"/>
          </a:xfrm>
        </p:spPr>
        <p:txBody>
          <a:bodyPr>
            <a:normAutofit/>
          </a:bodyPr>
          <a:lstStyle/>
          <a:p>
            <a:r>
              <a:rPr lang="sk-SK" dirty="0"/>
              <a:t>cholesterol</a:t>
            </a:r>
          </a:p>
          <a:p>
            <a:r>
              <a:rPr lang="sk-SK" dirty="0"/>
              <a:t>vysoký krvný tlak</a:t>
            </a:r>
          </a:p>
          <a:p>
            <a:r>
              <a:rPr lang="sk-SK" dirty="0"/>
              <a:t>fajčenie</a:t>
            </a:r>
          </a:p>
          <a:p>
            <a:r>
              <a:rPr lang="sk-SK" dirty="0"/>
              <a:t>cukrovka</a:t>
            </a:r>
          </a:p>
          <a:p>
            <a:r>
              <a:rPr lang="sk-SK" dirty="0"/>
              <a:t>obezita</a:t>
            </a:r>
          </a:p>
          <a:p>
            <a:r>
              <a:rPr lang="sk-SK" dirty="0"/>
              <a:t>nedostatok fyzickej aktivity</a:t>
            </a:r>
          </a:p>
          <a:p>
            <a:r>
              <a:rPr lang="sk-SK" dirty="0"/>
              <a:t>vek</a:t>
            </a:r>
          </a:p>
          <a:p>
            <a:r>
              <a:rPr lang="sk-SK" dirty="0"/>
              <a:t>výskyt v rodine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68C73C0-9871-4BAD-924D-690E7E4A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5122" name="Picture 2" descr="VÃ½sledok vyhÄ¾adÃ¡vania obrÃ¡zkov pre dopyt smoking">
            <a:extLst>
              <a:ext uri="{FF2B5EF4-FFF2-40B4-BE49-F238E27FC236}">
                <a16:creationId xmlns:a16="http://schemas.microsoft.com/office/drawing/2014/main" id="{1E5CE63B-09A8-4EDC-8346-FFA528B24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740" y="2038351"/>
            <a:ext cx="2004762" cy="20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Ãºvisiaci obrÃ¡zok">
            <a:extLst>
              <a:ext uri="{FF2B5EF4-FFF2-40B4-BE49-F238E27FC236}">
                <a16:creationId xmlns:a16="http://schemas.microsoft.com/office/drawing/2014/main" id="{3C09F927-B2C5-4A4F-9048-3D35867DE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119" y="4162426"/>
            <a:ext cx="43815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VÃ½sledok vyhÄ¾adÃ¡vania obrÃ¡zkov pre dopyt cholesterol">
            <a:extLst>
              <a:ext uri="{FF2B5EF4-FFF2-40B4-BE49-F238E27FC236}">
                <a16:creationId xmlns:a16="http://schemas.microsoft.com/office/drawing/2014/main" id="{45DE33D3-6C0A-4B71-957C-513845CA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95" y="2300288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58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C4670EB3-EFC4-46DF-95DA-70D24EE5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0031511-69BB-4F7B-8173-3431A274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 dirty="0"/>
              <a:t>Znaky, symptómy a komplikácie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D467C4-BEA8-484C-BE92-E976193F0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sk-SK" dirty="0"/>
              <a:t>ťažko postrehnuteľné</a:t>
            </a:r>
          </a:p>
          <a:p>
            <a:r>
              <a:rPr lang="sk-SK" dirty="0"/>
              <a:t>infarkt, mŕtvica</a:t>
            </a:r>
          </a:p>
          <a:p>
            <a:r>
              <a:rPr lang="sk-SK" dirty="0"/>
              <a:t>záleží na type artérií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C998491-EA8E-4E1D-9CBA-5B018DF27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E8E4479-AE56-41A9-A12E-06108E07B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08" y="2666999"/>
            <a:ext cx="2105025" cy="331470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3729D43B-D7C7-43F7-847A-2151D34F0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533" y="3943349"/>
            <a:ext cx="3771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3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7E8F5854-617C-413B-A299-B31B65B51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40C58BD-E50F-4484-9F1A-B90A8759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/>
              <a:t>Koronárne artérie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E43A46-F3EC-40E7-81B5-26F77FBB4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sk-SK" dirty="0"/>
              <a:t>krv bohatá na kyslík do srdca</a:t>
            </a:r>
          </a:p>
          <a:p>
            <a:r>
              <a:rPr lang="sk-SK" dirty="0" err="1"/>
              <a:t>angina</a:t>
            </a:r>
            <a:r>
              <a:rPr lang="sk-SK" dirty="0"/>
              <a:t> </a:t>
            </a:r>
            <a:r>
              <a:rPr lang="sk-SK" dirty="0" err="1"/>
              <a:t>pectoris</a:t>
            </a:r>
            <a:r>
              <a:rPr lang="sk-SK" dirty="0"/>
              <a:t> </a:t>
            </a:r>
          </a:p>
          <a:p>
            <a:r>
              <a:rPr lang="sk-SK" dirty="0"/>
              <a:t>arytmia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A1172DE-780C-4B67-A94F-60223AA4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5423DCAB-7893-46DA-AA9F-A4E359A6F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243" y="3454067"/>
            <a:ext cx="2105025" cy="33147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04576C8D-8F5E-493B-A1BD-B3A44754C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30" y="504824"/>
            <a:ext cx="3838575" cy="2162175"/>
          </a:xfrm>
          <a:prstGeom prst="rect">
            <a:avLst/>
          </a:prstGeom>
        </p:spPr>
      </p:pic>
      <p:pic>
        <p:nvPicPr>
          <p:cNvPr id="1026" name="Picture 2" descr="VÃ½sledok vyhÄ¾adÃ¡vania obrÃ¡zkov pre dopyt arrhythmia">
            <a:extLst>
              <a:ext uri="{FF2B5EF4-FFF2-40B4-BE49-F238E27FC236}">
                <a16:creationId xmlns:a16="http://schemas.microsoft.com/office/drawing/2014/main" id="{18E01A95-D9A3-45E1-8444-17833BF8F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268" y="3000375"/>
            <a:ext cx="43910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2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9D8BD38F-E3C4-45F7-B805-3BDD285E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87554EF-30C6-469A-A264-294CF4C4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 dirty="0" err="1"/>
              <a:t>Karotidové</a:t>
            </a:r>
            <a:r>
              <a:rPr lang="sk-SK" dirty="0"/>
              <a:t> artérie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586D856-28BF-41C8-A2CD-99F8FF9D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sk-SK" dirty="0"/>
              <a:t>krv bohatá na kyslík do mozgu</a:t>
            </a:r>
          </a:p>
          <a:p>
            <a:r>
              <a:rPr lang="sk-SK" dirty="0"/>
              <a:t>mŕtvica</a:t>
            </a:r>
          </a:p>
          <a:p>
            <a:r>
              <a:rPr lang="sk-SK" dirty="0"/>
              <a:t>paralýza – zvyčajne len 1 polovica tela</a:t>
            </a:r>
          </a:p>
          <a:p>
            <a:r>
              <a:rPr lang="sk-SK" dirty="0"/>
              <a:t>rečové problémy, problémy vidieť, dýchať</a:t>
            </a:r>
          </a:p>
          <a:p>
            <a:r>
              <a:rPr lang="sk-SK" dirty="0"/>
              <a:t>strata vedomia, bolesti hlavy</a:t>
            </a:r>
          </a:p>
          <a:p>
            <a:r>
              <a:rPr lang="sk-SK" dirty="0"/>
              <a:t>strata koordinácie tela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142DE23-B259-4C56-99EA-EA5EB879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2050" name="Picture 2" descr="VÃ½sledok vyhÄ¾adÃ¡vania obrÃ¡zkov pre dopyt karotidovÃ© arterie">
            <a:extLst>
              <a:ext uri="{FF2B5EF4-FFF2-40B4-BE49-F238E27FC236}">
                <a16:creationId xmlns:a16="http://schemas.microsoft.com/office/drawing/2014/main" id="{08430851-A808-4527-A2F2-946039FAC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171451"/>
            <a:ext cx="33337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CC261FA-679B-4A6F-ABC7-8B23B2371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748" y="4819651"/>
            <a:ext cx="3771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437C5FEB-338F-4E6B-96CE-580A0440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122CE9F-924D-46C0-8E8A-459E273C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Periférne artérie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108C30B-E501-460D-A67A-B785924DA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B6AA0244-15B1-40A7-9174-EF73EB538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krv bohatá na kyslík do končatín</a:t>
            </a:r>
          </a:p>
          <a:p>
            <a:r>
              <a:rPr lang="sk-SK" dirty="0"/>
              <a:t> stuhnutosť, bolesti</a:t>
            </a:r>
          </a:p>
          <a:p>
            <a:r>
              <a:rPr lang="sk-SK" dirty="0"/>
              <a:t>infekcie</a:t>
            </a:r>
          </a:p>
        </p:txBody>
      </p:sp>
      <p:pic>
        <p:nvPicPr>
          <p:cNvPr id="3074" name="Picture 2" descr="VÃ½sledok vyhÄ¾adÃ¡vania obrÃ¡zkov pre dopyt peripheral arteries">
            <a:extLst>
              <a:ext uri="{FF2B5EF4-FFF2-40B4-BE49-F238E27FC236}">
                <a16:creationId xmlns:a16="http://schemas.microsoft.com/office/drawing/2014/main" id="{336E22A4-F66B-47AA-8D87-2EAD2BCF8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691" y="1751370"/>
            <a:ext cx="2575775" cy="51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4F49244C-BE89-4630-9227-F30EE8BD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4C1EC90-CA46-4181-BFE3-77EF2089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Obličkové artérie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E2C232-96AB-4968-9538-7CA0C2B4A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krv bohatá na kyslík do obličiek</a:t>
            </a:r>
          </a:p>
          <a:p>
            <a:r>
              <a:rPr lang="sk-SK" dirty="0"/>
              <a:t>chronické obličkové ochorenie –&gt; strata funkcie</a:t>
            </a:r>
          </a:p>
          <a:p>
            <a:r>
              <a:rPr lang="sk-SK" dirty="0"/>
              <a:t>zmeny močenia</a:t>
            </a:r>
          </a:p>
          <a:p>
            <a:r>
              <a:rPr lang="sk-SK" dirty="0"/>
              <a:t>nechutenstvo</a:t>
            </a:r>
          </a:p>
          <a:p>
            <a:r>
              <a:rPr lang="sk-SK" dirty="0"/>
              <a:t>nadmerná potenie dlaní, chodidiel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8B88CE6-9C36-4121-878A-BE265434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  <p:pic>
        <p:nvPicPr>
          <p:cNvPr id="4098" name="Picture 2" descr="SÃºvisiaci obrÃ¡zok">
            <a:extLst>
              <a:ext uri="{FF2B5EF4-FFF2-40B4-BE49-F238E27FC236}">
                <a16:creationId xmlns:a16="http://schemas.microsoft.com/office/drawing/2014/main" id="{52A4EC75-0508-445B-BC34-7F8FE14F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32" y="1974373"/>
            <a:ext cx="3744494" cy="49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7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BA676ED3-FFB6-40A1-878B-32061D95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-533400"/>
            <a:ext cx="2575775" cy="73914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6905A4B-BFC7-497F-BD42-59851BDB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Diagnózy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1D3D02-253D-49BA-A860-898F7EED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fyzické vyšetrenie</a:t>
            </a:r>
          </a:p>
          <a:p>
            <a:r>
              <a:rPr lang="sk-SK" dirty="0"/>
              <a:t>krvné testy</a:t>
            </a:r>
          </a:p>
          <a:p>
            <a:r>
              <a:rPr lang="sk-SK" dirty="0"/>
              <a:t>EKG</a:t>
            </a:r>
          </a:p>
          <a:p>
            <a:r>
              <a:rPr lang="sk-SK" dirty="0" err="1"/>
              <a:t>echokardiografia</a:t>
            </a:r>
            <a:endParaRPr lang="sk-SK" dirty="0"/>
          </a:p>
          <a:p>
            <a:r>
              <a:rPr lang="sk-SK" dirty="0"/>
              <a:t>tomografia</a:t>
            </a:r>
          </a:p>
          <a:p>
            <a:r>
              <a:rPr lang="sk-SK" dirty="0"/>
              <a:t>angiografia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459FAB5-BA37-4DBD-9095-18DD55195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0" y="0"/>
            <a:ext cx="2095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22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230</TotalTime>
  <Words>523</Words>
  <Application>Microsoft Office PowerPoint</Application>
  <PresentationFormat>Širokouhlá</PresentationFormat>
  <Paragraphs>111</Paragraphs>
  <Slides>22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6" baseType="lpstr">
      <vt:lpstr>Arial</vt:lpstr>
      <vt:lpstr>Calibri</vt:lpstr>
      <vt:lpstr>Corbel</vt:lpstr>
      <vt:lpstr>Paralaxa</vt:lpstr>
      <vt:lpstr>Ateroskleróza</vt:lpstr>
      <vt:lpstr>Čo je to ateroskleróza?</vt:lpstr>
      <vt:lpstr>Rizikové faktory a prevencia</vt:lpstr>
      <vt:lpstr>Znaky, symptómy a komplikácie</vt:lpstr>
      <vt:lpstr>Koronárne artérie</vt:lpstr>
      <vt:lpstr>Karotidové artérie</vt:lpstr>
      <vt:lpstr>Periférne artérie</vt:lpstr>
      <vt:lpstr>Obličkové artérie</vt:lpstr>
      <vt:lpstr>Diagnózy</vt:lpstr>
      <vt:lpstr>Fyzické vyšetrenie</vt:lpstr>
      <vt:lpstr>maximálna tepová frekvencia do 40: 220 – vek</vt:lpstr>
      <vt:lpstr>EKG (elektrokardiogram)</vt:lpstr>
      <vt:lpstr>ECHO (echokardiografia)</vt:lpstr>
      <vt:lpstr>Angiografia</vt:lpstr>
      <vt:lpstr>Liečba</vt:lpstr>
      <vt:lpstr>Angioplastika</vt:lpstr>
      <vt:lpstr>Bypass</vt:lpstr>
      <vt:lpstr>Endarterektómia</vt:lpstr>
      <vt:lpstr>Trombolytická terapia - trombolýza</vt:lpstr>
      <vt:lpstr>Ateroskleróza a Alzheimer?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Arterioskleróza</dc:title>
  <dc:creator>xycht</dc:creator>
  <cp:lastModifiedBy>xycht</cp:lastModifiedBy>
  <cp:revision>27</cp:revision>
  <dcterms:created xsi:type="dcterms:W3CDTF">2018-11-11T12:06:02Z</dcterms:created>
  <dcterms:modified xsi:type="dcterms:W3CDTF">2018-11-13T16:25:07Z</dcterms:modified>
</cp:coreProperties>
</file>