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806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85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72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694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49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391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47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080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59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975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36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73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5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39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885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560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t>5.5.2019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47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31AEE1E-F8A0-48AD-9806-96C657C91AF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8000" y="1498600"/>
            <a:ext cx="6447501" cy="330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err="1"/>
              <a:t>Gýmnázium</a:t>
            </a:r>
            <a:r>
              <a:rPr lang="en-US" sz="2400" dirty="0"/>
              <a:t> </a:t>
            </a:r>
            <a:r>
              <a:rPr lang="en-US" sz="2400" dirty="0" err="1"/>
              <a:t>Gelnica</a:t>
            </a:r>
            <a:r>
              <a:rPr lang="en-US" sz="2400" dirty="0"/>
              <a:t>, SNP 1, 056 01 </a:t>
            </a:r>
            <a:r>
              <a:rPr lang="en-US" sz="2400" dirty="0" err="1"/>
              <a:t>Gelnica</a:t>
            </a:r>
            <a:br>
              <a:rPr lang="en-US" sz="2400" dirty="0"/>
            </a:br>
            <a:r>
              <a:rPr lang="en-US" sz="2400" dirty="0" err="1"/>
              <a:t>Stredoškolská</a:t>
            </a:r>
            <a:r>
              <a:rPr lang="en-US" sz="2400" dirty="0"/>
              <a:t> </a:t>
            </a:r>
            <a:r>
              <a:rPr lang="en-US" sz="2400" dirty="0" err="1"/>
              <a:t>odborná</a:t>
            </a:r>
            <a:r>
              <a:rPr lang="en-US" sz="2400" dirty="0"/>
              <a:t> </a:t>
            </a:r>
            <a:r>
              <a:rPr lang="en-US" sz="2400" dirty="0" err="1"/>
              <a:t>práca</a:t>
            </a:r>
            <a:br>
              <a:rPr lang="en-US" sz="2800" dirty="0"/>
            </a:br>
            <a:r>
              <a:rPr lang="en-US" sz="3200" b="1" dirty="0" err="1"/>
              <a:t>Alergia</a:t>
            </a:r>
            <a:r>
              <a:rPr lang="en-US" sz="3200" b="1" dirty="0"/>
              <a:t> </a:t>
            </a:r>
            <a:r>
              <a:rPr lang="en-US" sz="3200" b="1" dirty="0" err="1"/>
              <a:t>na</a:t>
            </a:r>
            <a:r>
              <a:rPr lang="en-US" sz="3200" b="1" dirty="0"/>
              <a:t> </a:t>
            </a:r>
            <a:r>
              <a:rPr lang="en-US" sz="3200" b="1" dirty="0" err="1"/>
              <a:t>bielkovinu</a:t>
            </a:r>
            <a:r>
              <a:rPr lang="en-US" sz="3200" b="1" dirty="0"/>
              <a:t> </a:t>
            </a:r>
            <a:r>
              <a:rPr lang="en-US" sz="3200" b="1" dirty="0" err="1"/>
              <a:t>kravského</a:t>
            </a:r>
            <a:r>
              <a:rPr lang="en-US" sz="3200" b="1" dirty="0"/>
              <a:t> </a:t>
            </a:r>
            <a:r>
              <a:rPr lang="en-US" sz="3200" b="1" dirty="0" err="1"/>
              <a:t>mlieka</a:t>
            </a:r>
            <a:r>
              <a:rPr lang="en-US" sz="3200" b="1" dirty="0"/>
              <a:t> a </a:t>
            </a:r>
            <a:r>
              <a:rPr lang="en-US" sz="3200" b="1" dirty="0" err="1"/>
              <a:t>intolerancia</a:t>
            </a:r>
            <a:r>
              <a:rPr lang="en-US" sz="3200" b="1" dirty="0"/>
              <a:t> </a:t>
            </a:r>
            <a:r>
              <a:rPr lang="en-US" sz="3200" b="1" dirty="0" err="1"/>
              <a:t>laktózy</a:t>
            </a:r>
            <a:br>
              <a:rPr lang="en-US" sz="2800" b="1" dirty="0"/>
            </a:br>
            <a:r>
              <a:rPr lang="en-US" sz="2000" b="1" dirty="0"/>
              <a:t>č. </a:t>
            </a:r>
            <a:r>
              <a:rPr lang="en-US" sz="2000" b="1" dirty="0" err="1"/>
              <a:t>odboru</a:t>
            </a:r>
            <a:r>
              <a:rPr lang="en-US" sz="2000" b="1" dirty="0"/>
              <a:t>: 03-Chémia, </a:t>
            </a:r>
            <a:r>
              <a:rPr lang="en-US" sz="2000" b="1" dirty="0" err="1"/>
              <a:t>potravinárstvo</a:t>
            </a:r>
            <a:endParaRPr lang="en-US" sz="2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B18C18-BE64-4F79-80AA-1EC1AAF155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8000" y="4190999"/>
            <a:ext cx="6447501" cy="233521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autor</a:t>
            </a:r>
            <a:r>
              <a:rPr lang="en-US" dirty="0"/>
              <a:t>: </a:t>
            </a:r>
            <a:r>
              <a:rPr lang="en-US" dirty="0" err="1"/>
              <a:t>Katarína</a:t>
            </a:r>
            <a:r>
              <a:rPr lang="en-US" dirty="0"/>
              <a:t> </a:t>
            </a:r>
            <a:r>
              <a:rPr lang="en-US" dirty="0" err="1"/>
              <a:t>Nalevanková</a:t>
            </a:r>
            <a:r>
              <a:rPr lang="en-US" dirty="0"/>
              <a:t>                         </a:t>
            </a:r>
          </a:p>
          <a:p>
            <a:pPr marL="0" indent="0" algn="r">
              <a:buNone/>
            </a:pPr>
            <a:r>
              <a:rPr lang="en-US" dirty="0" err="1"/>
              <a:t>Konzultant</a:t>
            </a:r>
            <a:r>
              <a:rPr lang="en-US" dirty="0"/>
              <a:t>: RNDr. </a:t>
            </a:r>
            <a:r>
              <a:rPr lang="en-US" dirty="0" err="1"/>
              <a:t>Lenka</a:t>
            </a:r>
            <a:r>
              <a:rPr lang="en-US" dirty="0"/>
              <a:t> </a:t>
            </a:r>
            <a:r>
              <a:rPr lang="en-US" dirty="0" err="1"/>
              <a:t>Škarbeková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5D7961E-F51B-45B0-9E76-4CC3EEC18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6135" b="39214"/>
          <a:stretch/>
        </p:blipFill>
        <p:spPr>
          <a:xfrm>
            <a:off x="-15266" y="-14069"/>
            <a:ext cx="5273066" cy="1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7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2EE97A-299B-49F3-993B-A0B86E2F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Autofit/>
          </a:bodyPr>
          <a:lstStyle/>
          <a:p>
            <a:r>
              <a:rPr lang="sk-SK" sz="4400" dirty="0"/>
              <a:t>Ďakujem za pozornosť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B2C01E-D5BF-4A1D-A8B8-44CEC28A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Zástupný objekt pre obsah 3">
            <a:extLst>
              <a:ext uri="{FF2B5EF4-FFF2-40B4-BE49-F238E27FC236}">
                <a16:creationId xmlns:a16="http://schemas.microsoft.com/office/drawing/2014/main" id="{E63B24AC-305D-4FB5-8A49-6496705C7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3" r="31744" b="-2"/>
          <a:stretch/>
        </p:blipFill>
        <p:spPr>
          <a:xfrm>
            <a:off x="20" y="-1"/>
            <a:ext cx="404620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980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2D80319-6CD4-4677-8E1F-D6AB3FE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sk-SK" sz="5400" dirty="0"/>
              <a:t>Potravinové alergie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3CA8A-E412-4AB7-A268-09FB4B0B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lang="sk-SK" sz="2800" dirty="0"/>
              <a:t>Alergénom je jedlo</a:t>
            </a:r>
          </a:p>
          <a:p>
            <a:r>
              <a:rPr lang="sk-SK" sz="2800" dirty="0"/>
              <a:t>Slovo alergia je gréckeho pôvodu a znamená zmenenú schopnosť reagovať</a:t>
            </a:r>
          </a:p>
          <a:p>
            <a:r>
              <a:rPr lang="sk-SK" sz="2800" dirty="0"/>
              <a:t>Existovali už dávno v histórii</a:t>
            </a:r>
          </a:p>
          <a:p>
            <a:r>
              <a:rPr lang="sk-SK" sz="2800" dirty="0"/>
              <a:t>Pri alergickej reakcii zohráva dôležitú úlohu imunitný systém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411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46BEF-4508-472D-9F1E-A63E1063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lang="sk-SK" sz="5400" dirty="0"/>
              <a:t>Mlieko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D3F285D-C8D3-45CD-BCB1-40F98AFC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Autofit/>
          </a:bodyPr>
          <a:lstStyle/>
          <a:p>
            <a:r>
              <a:rPr lang="sk-SK" sz="2800" dirty="0"/>
              <a:t>Je jednou zo základných potravín pre všetky vekové skupiny populácie vzhľadom na nezastupiteľný význam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CA23453C-1412-452E-9029-5C820ECF0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00" r="25962" b="-1"/>
          <a:stretch/>
        </p:blipFill>
        <p:spPr>
          <a:xfrm>
            <a:off x="20" y="-1"/>
            <a:ext cx="404620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309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FF23B68-C07D-4DA2-841B-56038463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sk-SK" sz="5400" dirty="0"/>
              <a:t>Intolerancia laktózy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23C009-6C49-4B79-99A2-CF6B217C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 lnSpcReduction="10000"/>
          </a:bodyPr>
          <a:lstStyle/>
          <a:p>
            <a:r>
              <a:rPr lang="sk-SK" sz="2800" dirty="0" err="1"/>
              <a:t>Laktóźa</a:t>
            </a:r>
            <a:r>
              <a:rPr lang="sk-SK" sz="2800" dirty="0"/>
              <a:t> je mliečny cukor, disacharid zložený z glukózy a galaktózy</a:t>
            </a:r>
          </a:p>
          <a:p>
            <a:r>
              <a:rPr lang="sk-SK" sz="2800" dirty="0"/>
              <a:t>Príznaky sa objavia 30 až 120 minút po vypití mlieka</a:t>
            </a:r>
          </a:p>
          <a:p>
            <a:r>
              <a:rPr lang="sk-SK" sz="2800" dirty="0"/>
              <a:t>Diagnostika je invazívna alebo neinvazívna</a:t>
            </a:r>
          </a:p>
          <a:p>
            <a:r>
              <a:rPr lang="sk-SK" sz="2800" dirty="0"/>
              <a:t>Liečba spočíva v eliminácii mlieka s obsahom laktózy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257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9EDE48F-AB84-41A8-9751-BC22CD02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sk-SK" sz="5400" dirty="0"/>
              <a:t>Alergia na BKM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A16D55-D8E0-40DB-9B27-69C7B56F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Autofit/>
          </a:bodyPr>
          <a:lstStyle/>
          <a:p>
            <a:r>
              <a:rPr lang="sk-SK" sz="2800" dirty="0"/>
              <a:t>Imunitný systém u nej začne tvoriť protilátky proti bielkovinám kravského mlieka typu </a:t>
            </a:r>
            <a:r>
              <a:rPr lang="sk-SK" sz="2800" dirty="0" err="1"/>
              <a:t>IgE</a:t>
            </a:r>
            <a:endParaRPr lang="sk-SK" sz="2800" dirty="0"/>
          </a:p>
          <a:p>
            <a:r>
              <a:rPr lang="sk-SK" sz="2800" dirty="0"/>
              <a:t>Klinicky sa ochorenie prejaví v 50 až 80 % prípadov</a:t>
            </a:r>
          </a:p>
          <a:p>
            <a:r>
              <a:rPr lang="sk-SK" sz="2800" dirty="0"/>
              <a:t>V liečbe u detí je potrebné vylúčiť kravské mlieko i výrobky z kravského mlieka</a:t>
            </a:r>
          </a:p>
          <a:p>
            <a:r>
              <a:rPr lang="sk-SK" sz="2800" dirty="0"/>
              <a:t>U detí je väčšia možnosť vyliečenia</a:t>
            </a:r>
          </a:p>
        </p:txBody>
      </p:sp>
    </p:spTree>
    <p:extLst>
      <p:ext uri="{BB962C8B-B14F-4D97-AF65-F5344CB8AC3E}">
        <p14:creationId xmlns:p14="http://schemas.microsoft.com/office/powerpoint/2010/main" val="2652402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011A01-5A26-4771-A8DB-724D18E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sk-SK" sz="5400" dirty="0">
                <a:solidFill>
                  <a:srgbClr val="92D050"/>
                </a:solidFill>
              </a:rPr>
              <a:t>Dotazník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740A5FC9-FA40-49B4-BE71-9B749DD12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 fontScale="92500" lnSpcReduction="20000"/>
          </a:bodyPr>
          <a:lstStyle/>
          <a:p>
            <a:r>
              <a:rPr lang="sk-SK" sz="2800" dirty="0">
                <a:solidFill>
                  <a:schemeClr val="bg1"/>
                </a:solidFill>
              </a:rPr>
              <a:t>Otázka číslo 3: Viete aký je rozdiel medzi alergiou na bielkovinu kravského mlieka a intoleranciou laktózy? Ak áno, uveďte aký.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2CF4DF0-EDE3-4E19-9326-434BE747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21" y="1228258"/>
            <a:ext cx="5486400" cy="3297677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9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A854E6-DAE7-4BF2-93D1-F35C893A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endParaRPr lang="sk-SK">
              <a:solidFill>
                <a:schemeClr val="bg1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A8CFBA-FE77-4C19-95B6-CB4E63EF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r>
              <a:rPr lang="sk-SK" sz="2800" dirty="0">
                <a:solidFill>
                  <a:schemeClr val="bg1"/>
                </a:solidFill>
              </a:rPr>
              <a:t>Otázka číslo 9: Viete kde všade sa nachádzajú zložky mlieka? Ak áno, uveďte kde.</a:t>
            </a:r>
          </a:p>
          <a:p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E81A6E1-A585-45B7-97FC-7408C9BE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29" y="1132007"/>
            <a:ext cx="4971322" cy="298279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11D27DE3-3049-46A3-B8CF-20C2794FF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00" r="1" b="4001"/>
          <a:stretch/>
        </p:blipFill>
        <p:spPr>
          <a:xfrm>
            <a:off x="20" y="18222"/>
            <a:ext cx="9143980" cy="685799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3405" y="0"/>
            <a:ext cx="54864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569C08-A3B3-4BE7-950D-C5C495CD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150" y="1678665"/>
            <a:ext cx="3427352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/>
              <a:t>Záver</a:t>
            </a:r>
            <a:endParaRPr lang="en-US" sz="5400" dirty="0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2B26E58-AE8A-4A06-BC54-F6CC2AF2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Autofit/>
          </a:bodyPr>
          <a:lstStyle/>
          <a:p>
            <a:r>
              <a:rPr lang="sk-SK" sz="4400" dirty="0"/>
              <a:t>Zoznam použitej literatúry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A4E554-2404-48C1-97EF-1852FC56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lang="sk-SK" dirty="0" err="1"/>
              <a:t>ANONYMa</a:t>
            </a:r>
            <a:r>
              <a:rPr lang="sk-SK" dirty="0"/>
              <a:t>, 2006. Potravinové alergie. [online] [cit. 2019-04-15]. Dostupné na internete:  &lt;http://www.alergia.sk/files/potravinove%20alergie.pdf&gt;</a:t>
            </a:r>
          </a:p>
          <a:p>
            <a:r>
              <a:rPr lang="sk-SK" dirty="0"/>
              <a:t>NESROVNALOVÁ, J.: Alergické ochorenia. 1983. Druhé vydanie. Martin: Vydavateľstvo Osveta, 1983. </a:t>
            </a:r>
          </a:p>
          <a:p>
            <a:r>
              <a:rPr lang="sk-SK" dirty="0" err="1"/>
              <a:t>ANONYMb</a:t>
            </a:r>
            <a:r>
              <a:rPr lang="sk-SK" dirty="0"/>
              <a:t>, 2018. Príčiny vzniku potravinových alergií.[online] [cit. 2019-04-16]. Dostupné na internete: &lt;https://imwell.sk/blog/pr%C3%AD%C4%8Diny-vzniku-potravinov%C3%BDch-alergi%C3%AD&gt;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8822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295</Words>
  <Application>Microsoft Office PowerPoint</Application>
  <PresentationFormat>Prezentácia na obrazovke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Gýmnázium Gelnica, SNP 1, 056 01 Gelnica Stredoškolská odborná práca Alergia na bielkovinu kravského mlieka a intolerancia laktózy č. odboru: 03-Chémia, potravinárstvo</vt:lpstr>
      <vt:lpstr>Potravinové alergie</vt:lpstr>
      <vt:lpstr>Mlieko</vt:lpstr>
      <vt:lpstr>Intolerancia laktózy</vt:lpstr>
      <vt:lpstr>Alergia na BKM</vt:lpstr>
      <vt:lpstr>Dotazník</vt:lpstr>
      <vt:lpstr>Prezentácia programu PowerPoint</vt:lpstr>
      <vt:lpstr>Záver</vt:lpstr>
      <vt:lpstr>Zoznam použitej literatúry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Gýmnázium Gelnica, SNP 1, 056 01 Gelnica Stredoškolská odborná práca Alergia na bielkovinu kravského mlieka a intolerancia laktózy č. odboru: 03-Chémia, potravinárstvo</dc:title>
  <dc:creator>Samuel</dc:creator>
  <cp:lastModifiedBy>Samuel</cp:lastModifiedBy>
  <cp:revision>3</cp:revision>
  <dcterms:created xsi:type="dcterms:W3CDTF">2019-05-05T13:31:29Z</dcterms:created>
  <dcterms:modified xsi:type="dcterms:W3CDTF">2019-05-05T19:38:00Z</dcterms:modified>
</cp:coreProperties>
</file>