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91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CBE5784-D68A-4BF1-AF81-09041C2BF62A}" type="datetimeFigureOut">
              <a:rPr lang="sk-SK" smtClean="0"/>
              <a:t>29. 3. 2022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44F5-3225-4587-91B3-5CE269759F70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6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5784-D68A-4BF1-AF81-09041C2BF62A}" type="datetimeFigureOut">
              <a:rPr lang="sk-SK" smtClean="0"/>
              <a:t>29. 3. 2022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44F5-3225-4587-91B3-5CE269759F7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0247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5784-D68A-4BF1-AF81-09041C2BF62A}" type="datetimeFigureOut">
              <a:rPr lang="sk-SK" smtClean="0"/>
              <a:t>29. 3. 2022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44F5-3225-4587-91B3-5CE269759F70}" type="slidenum">
              <a:rPr lang="sk-SK" smtClean="0"/>
              <a:t>‹#›</a:t>
            </a:fld>
            <a:endParaRPr lang="sk-SK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72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5784-D68A-4BF1-AF81-09041C2BF62A}" type="datetimeFigureOut">
              <a:rPr lang="sk-SK" smtClean="0"/>
              <a:t>29. 3. 2022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44F5-3225-4587-91B3-5CE269759F7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6592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5784-D68A-4BF1-AF81-09041C2BF62A}" type="datetimeFigureOut">
              <a:rPr lang="sk-SK" smtClean="0"/>
              <a:t>29. 3. 2022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44F5-3225-4587-91B3-5CE269759F70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17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5784-D68A-4BF1-AF81-09041C2BF62A}" type="datetimeFigureOut">
              <a:rPr lang="sk-SK" smtClean="0"/>
              <a:t>29. 3. 2022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44F5-3225-4587-91B3-5CE269759F7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2185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5784-D68A-4BF1-AF81-09041C2BF62A}" type="datetimeFigureOut">
              <a:rPr lang="sk-SK" smtClean="0"/>
              <a:t>29. 3. 2022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44F5-3225-4587-91B3-5CE269759F7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8191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5784-D68A-4BF1-AF81-09041C2BF62A}" type="datetimeFigureOut">
              <a:rPr lang="sk-SK" smtClean="0"/>
              <a:t>29. 3. 2022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44F5-3225-4587-91B3-5CE269759F7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1711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5784-D68A-4BF1-AF81-09041C2BF62A}" type="datetimeFigureOut">
              <a:rPr lang="sk-SK" smtClean="0"/>
              <a:t>29. 3. 2022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44F5-3225-4587-91B3-5CE269759F7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92025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5784-D68A-4BF1-AF81-09041C2BF62A}" type="datetimeFigureOut">
              <a:rPr lang="sk-SK" smtClean="0"/>
              <a:t>29. 3. 2022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44F5-3225-4587-91B3-5CE269759F7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116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5784-D68A-4BF1-AF81-09041C2BF62A}" type="datetimeFigureOut">
              <a:rPr lang="sk-SK" smtClean="0"/>
              <a:t>29. 3. 2022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944F5-3225-4587-91B3-5CE269759F70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94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CBE5784-D68A-4BF1-AF81-09041C2BF62A}" type="datetimeFigureOut">
              <a:rPr lang="sk-SK" smtClean="0"/>
              <a:t>29. 3. 2022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92944F5-3225-4587-91B3-5CE269759F70}" type="slidenum">
              <a:rPr lang="sk-SK" smtClean="0"/>
              <a:t>‹#›</a:t>
            </a:fld>
            <a:endParaRPr lang="sk-SK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88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ites.google.com/site/najmatika/matematika-pre-1-a/rovnice-a-nerovnice/rovnice-a-nerovnice-s-absolutnou-hodnotou/abs1.PNG?attredirects=0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ites.google.com/site/najmatika/matematika-pre-1-a/rovnice-a-nerovnice/rovnice-a-nerovnice-s-absolutnou-hodnotou/abs2.PNG?attredirects=0" TargetMode="Externa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010535-E697-4D48-9244-2953FA1829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effectLst/>
              </a:rPr>
              <a:t>Rovnice a nerovnice s absolútnou hodnotou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0273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AC87EB-949C-476A-BF90-CE6529E27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i="1" dirty="0"/>
              <a:t>Definícia absolútnej hodnoty reálneho čísla</a:t>
            </a:r>
            <a:endParaRPr lang="sk-SK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EF78ED46-5FFB-4921-8C0B-B47FC7E303B3}"/>
              </a:ext>
            </a:extLst>
          </p:cNvPr>
          <p:cNvSpPr/>
          <p:nvPr/>
        </p:nvSpPr>
        <p:spPr>
          <a:xfrm>
            <a:off x="175845" y="1690688"/>
            <a:ext cx="1155309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Tx/>
              <a:buChar char="-"/>
            </a:pPr>
            <a:r>
              <a:rPr lang="sk-SK" sz="3600" dirty="0">
                <a:solidFill>
                  <a:srgbClr val="FF0000"/>
                </a:solidFill>
              </a:rPr>
              <a:t>absolútna hodnota </a:t>
            </a:r>
            <a:r>
              <a:rPr lang="sk-SK" sz="3600" dirty="0"/>
              <a:t>reálneho čísla </a:t>
            </a:r>
            <a:r>
              <a:rPr lang="sk-SK" sz="3600" dirty="0">
                <a:solidFill>
                  <a:srgbClr val="FF0000"/>
                </a:solidFill>
              </a:rPr>
              <a:t>a</a:t>
            </a:r>
            <a:r>
              <a:rPr lang="sk-SK" sz="3600" dirty="0"/>
              <a:t> je také číslo |a|, pre ktoré platí: 1. pre </a:t>
            </a:r>
            <a:r>
              <a:rPr lang="sk-SK" sz="3600" b="1" dirty="0"/>
              <a:t>a ≥ </a:t>
            </a:r>
            <a:r>
              <a:rPr lang="sk-SK" sz="3600" dirty="0"/>
              <a:t>0 je </a:t>
            </a:r>
            <a:r>
              <a:rPr lang="sk-SK" sz="3600" b="1" dirty="0"/>
              <a:t>|a| = a</a:t>
            </a:r>
            <a:r>
              <a:rPr lang="sk-SK" sz="3600" dirty="0"/>
              <a:t> </a:t>
            </a:r>
          </a:p>
          <a:p>
            <a:r>
              <a:rPr lang="sk-SK" sz="3600" dirty="0"/>
              <a:t>			2. pre </a:t>
            </a:r>
            <a:r>
              <a:rPr lang="sk-SK" sz="3600" b="1" dirty="0"/>
              <a:t>a &lt; 0</a:t>
            </a:r>
            <a:r>
              <a:rPr lang="sk-SK" sz="3600" dirty="0"/>
              <a:t> je  </a:t>
            </a:r>
            <a:r>
              <a:rPr lang="sk-SK" sz="3600" b="1" dirty="0"/>
              <a:t>|a| = – a</a:t>
            </a:r>
            <a:r>
              <a:rPr lang="sk-SK" sz="3600" dirty="0"/>
              <a:t> </a:t>
            </a:r>
          </a:p>
          <a:p>
            <a:br>
              <a:rPr lang="sk-SK" sz="3600" dirty="0"/>
            </a:br>
            <a:endParaRPr lang="sk-SK" sz="3600" dirty="0"/>
          </a:p>
          <a:p>
            <a:r>
              <a:rPr lang="sk-SK" sz="3600" dirty="0" err="1"/>
              <a:t>napr</a:t>
            </a:r>
            <a:r>
              <a:rPr lang="sk-SK" sz="3600" dirty="0"/>
              <a:t>: |4|= 4,  |0| = 0, |-7|= 7 </a:t>
            </a:r>
          </a:p>
          <a:p>
            <a:br>
              <a:rPr lang="sk-SK" sz="3600" dirty="0"/>
            </a:br>
            <a:endParaRPr lang="sk-SK" sz="3600" dirty="0"/>
          </a:p>
          <a:p>
            <a:r>
              <a:rPr lang="sk-SK" sz="3600" dirty="0">
                <a:solidFill>
                  <a:srgbClr val="FF0000"/>
                </a:solidFill>
              </a:rPr>
              <a:t>Absolútna hodnota </a:t>
            </a:r>
            <a:r>
              <a:rPr lang="sk-SK" sz="3600" dirty="0"/>
              <a:t>čísla je </a:t>
            </a:r>
            <a:r>
              <a:rPr lang="sk-SK" sz="3600" dirty="0">
                <a:highlight>
                  <a:srgbClr val="FFFF00"/>
                </a:highlight>
              </a:rPr>
              <a:t>vždy nezáporné číslo.</a:t>
            </a:r>
          </a:p>
        </p:txBody>
      </p:sp>
    </p:spTree>
    <p:extLst>
      <p:ext uri="{BB962C8B-B14F-4D97-AF65-F5344CB8AC3E}">
        <p14:creationId xmlns:p14="http://schemas.microsoft.com/office/powerpoint/2010/main" val="322790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918861-20AD-48B0-9BF8-11AC973EB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Vlastnosti absolútnej hodnoty: 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FB1A7FF-BB19-403E-AFB4-DF1B19F55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" y="2286000"/>
            <a:ext cx="1203198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sk-SK" dirty="0"/>
            </a:br>
            <a:endParaRPr lang="sk-SK" dirty="0"/>
          </a:p>
          <a:p>
            <a:r>
              <a:rPr lang="sk-SK" sz="4800" dirty="0">
                <a:effectLst/>
              </a:rPr>
              <a:t>|a| ≥ 0                       ⎷a</a:t>
            </a:r>
            <a:r>
              <a:rPr lang="sk-SK" sz="4800" baseline="30000" dirty="0">
                <a:effectLst/>
              </a:rPr>
              <a:t>2 </a:t>
            </a:r>
            <a:r>
              <a:rPr lang="sk-SK" sz="4800" dirty="0">
                <a:effectLst/>
              </a:rPr>
              <a:t>= |a|</a:t>
            </a:r>
            <a:endParaRPr lang="sk-SK" sz="4800" dirty="0"/>
          </a:p>
          <a:p>
            <a:r>
              <a:rPr lang="sk-SK" sz="4800" dirty="0">
                <a:effectLst/>
              </a:rPr>
              <a:t>|a| = 0 ⇔ a = 0     	   |</a:t>
            </a:r>
            <a:r>
              <a:rPr lang="sk-SK" sz="4800" dirty="0" err="1">
                <a:effectLst/>
              </a:rPr>
              <a:t>a.b</a:t>
            </a:r>
            <a:r>
              <a:rPr lang="sk-SK" sz="4800" dirty="0">
                <a:effectLst/>
              </a:rPr>
              <a:t>| =  |a|.|b|</a:t>
            </a:r>
            <a:endParaRPr lang="sk-SK" sz="4800" dirty="0"/>
          </a:p>
          <a:p>
            <a:r>
              <a:rPr lang="sk-SK" sz="4800" dirty="0">
                <a:effectLst/>
              </a:rPr>
              <a:t>|a| = |-a|                 |a/b| =  |a|/|b|</a:t>
            </a:r>
            <a:endParaRPr lang="sk-SK" sz="4800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2328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F447381-49C7-419B-A48A-DF35564A1BD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81567" y="3359561"/>
            <a:ext cx="1114334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sk-SK" altLang="sk-SK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</a:t>
            </a:r>
            <a:endParaRPr kumimoji="0" lang="sk-SK" altLang="sk-SK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FFFF"/>
                </a:solidFill>
                <a:effectLst/>
                <a:latin typeface="Arial" panose="020B0604020202020204" pitchFamily="34" charset="0"/>
              </a:rPr>
            </a:br>
            <a:endParaRPr kumimoji="0" lang="sk-SK" altLang="sk-SK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3200" b="0" i="0" u="none" strike="noStrike" cap="none" normalizeH="0" baseline="0" dirty="0">
                <a:ln>
                  <a:noFill/>
                </a:ln>
                <a:solidFill>
                  <a:srgbClr val="00FFFF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sk-SK" altLang="sk-SK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absolútna hodnota </a:t>
            </a:r>
            <a:r>
              <a:rPr kumimoji="0" lang="sk-SK" altLang="sk-SK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reálneho čísla </a:t>
            </a:r>
            <a:r>
              <a:rPr kumimoji="0" lang="sk-SK" altLang="sk-SK" sz="3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sk-SK" altLang="sk-SK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určuje </a:t>
            </a:r>
            <a:r>
              <a:rPr kumimoji="0" lang="sk-SK" altLang="sk-SK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vzdialenosť</a:t>
            </a:r>
            <a:r>
              <a:rPr kumimoji="0" lang="sk-SK" altLang="sk-SK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sk-SK" altLang="sk-SK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obrazu čísla </a:t>
            </a:r>
            <a:r>
              <a:rPr kumimoji="0" lang="sk-SK" altLang="sk-SK" sz="3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sk-SK" altLang="sk-SK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na číselnej osi </a:t>
            </a:r>
            <a:r>
              <a:rPr kumimoji="0" lang="sk-SK" altLang="sk-SK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nulového bodu.</a:t>
            </a:r>
            <a:endParaRPr kumimoji="0" lang="sk-SK" altLang="sk-SK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sk-SK" altLang="sk-S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4" name="Picture 6" descr="https://sites.google.com/site/najmatika/_/rsrc/1592387267563/matematika-pre-1-a/rovnice-a-nerovnice/rovnice-a-nerovnice-s-absolutnou-hodnotou/abs1.PNG?height=50&amp;width=200">
            <a:hlinkClick r:id="rId2"/>
            <a:extLst>
              <a:ext uri="{FF2B5EF4-FFF2-40B4-BE49-F238E27FC236}">
                <a16:creationId xmlns:a16="http://schemas.microsoft.com/office/drawing/2014/main" id="{DA289295-3C73-4DEE-A2D5-915D53EDE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40" y="1874519"/>
            <a:ext cx="7539291" cy="193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dĺžnik 6">
            <a:extLst>
              <a:ext uri="{FF2B5EF4-FFF2-40B4-BE49-F238E27FC236}">
                <a16:creationId xmlns:a16="http://schemas.microsoft.com/office/drawing/2014/main" id="{A6AC54BC-7C7B-4799-83FE-36411E61B6F3}"/>
              </a:ext>
            </a:extLst>
          </p:cNvPr>
          <p:cNvSpPr/>
          <p:nvPr/>
        </p:nvSpPr>
        <p:spPr>
          <a:xfrm>
            <a:off x="1121697" y="982948"/>
            <a:ext cx="87511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k-SK" altLang="sk-SK" sz="3600" dirty="0">
                <a:latin typeface="Arial" panose="020B0604020202020204" pitchFamily="34" charset="0"/>
              </a:rPr>
              <a:t>Geometrický význam absolútnej hodnoty: </a:t>
            </a:r>
          </a:p>
        </p:txBody>
      </p:sp>
    </p:spTree>
    <p:extLst>
      <p:ext uri="{BB962C8B-B14F-4D97-AF65-F5344CB8AC3E}">
        <p14:creationId xmlns:p14="http://schemas.microsoft.com/office/powerpoint/2010/main" val="1459139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A27ECAD6-5EBF-48F5-BE3F-64DC16FD6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280" y="871939"/>
            <a:ext cx="10794746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Príklad1.: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sk-SK" altLang="sk-SK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= {⩝</a:t>
            </a:r>
            <a:r>
              <a:rPr kumimoji="0" lang="sk-SK" altLang="sk-SK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sk-SK" altLang="sk-SK" sz="2800" i="1" dirty="0">
                <a:latin typeface="Arial" panose="020B0604020202020204" pitchFamily="34" charset="0"/>
              </a:rPr>
              <a:t>x ∊ </a:t>
            </a:r>
            <a:r>
              <a:rPr kumimoji="0" lang="sk-SK" altLang="sk-SK" sz="3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</a:t>
            </a:r>
            <a:r>
              <a:rPr kumimoji="0" lang="sk-SK" altLang="sk-SK" sz="3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|x| = </a:t>
            </a:r>
            <a:r>
              <a:rPr kumimoji="0" lang="sk-SK" altLang="sk-SK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sk-SK" altLang="sk-SK" sz="2800" i="1" dirty="0">
                <a:latin typeface="Arial" panose="020B0604020202020204" pitchFamily="34" charset="0"/>
              </a:rPr>
              <a:t>}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	     </a:t>
            </a:r>
            <a:r>
              <a:rPr kumimoji="0" lang="sk-SK" altLang="sk-S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teda</a:t>
            </a:r>
            <a:r>
              <a:rPr kumimoji="0" lang="sk-SK" altLang="sk-SK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sk-SK" altLang="sk-SK" sz="2800" i="1" dirty="0">
                <a:latin typeface="Arial" panose="020B0604020202020204" pitchFamily="34" charset="0"/>
              </a:rPr>
              <a:t>|x| = </a:t>
            </a:r>
            <a:r>
              <a:rPr kumimoji="0" lang="sk-SK" altLang="sk-SK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 ⇔ x = ± 2  </a:t>
            </a:r>
            <a:r>
              <a:rPr kumimoji="0" lang="sk-SK" altLang="sk-S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čiže </a:t>
            </a:r>
            <a:r>
              <a:rPr lang="sk-SK" altLang="sk-SK" sz="2800" i="1" dirty="0">
                <a:latin typeface="Arial" panose="020B0604020202020204" pitchFamily="34" charset="0"/>
              </a:rPr>
              <a:t>A = {-2, 2}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sk-SK" altLang="sk-S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sk-SK" altLang="sk-SK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       </a:t>
            </a:r>
            <a:endParaRPr kumimoji="0" lang="sk-SK" altLang="sk-S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D78E81-E59E-46FC-BBAC-091EA82E4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091" y="2878877"/>
            <a:ext cx="4461164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sk-SK" altLang="sk-S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sk-SK" altLang="sk-SK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      </a:t>
            </a:r>
            <a:endParaRPr kumimoji="0" lang="sk-SK" altLang="sk-S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6" name="Picture 4" descr="https://sites.google.com/site/najmatika/_/rsrc/1592387579607/matematika-pre-1-a/rovnice-a-nerovnice/rovnice-a-nerovnice-s-absolutnou-hodnotou/abs2.PNG?height=68&amp;width=200">
            <a:hlinkClick r:id="rId2"/>
            <a:extLst>
              <a:ext uri="{FF2B5EF4-FFF2-40B4-BE49-F238E27FC236}">
                <a16:creationId xmlns:a16="http://schemas.microsoft.com/office/drawing/2014/main" id="{EC050CE2-280E-405F-8ED9-9016E6116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16" y="3616181"/>
            <a:ext cx="6970232" cy="236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80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A27ECAD6-5EBF-48F5-BE3F-64DC16FD6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090" y="1258891"/>
            <a:ext cx="10794746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sk-SK" altLang="sk-S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sk-SK" altLang="sk-SK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       </a:t>
            </a:r>
            <a:endParaRPr kumimoji="0" lang="sk-SK" altLang="sk-S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D78E81-E59E-46FC-BBAC-091EA82E4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091" y="2878877"/>
            <a:ext cx="4461164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sk-SK" altLang="sk-S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sk-SK" altLang="sk-SK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      </a:t>
            </a:r>
            <a:endParaRPr kumimoji="0" lang="sk-SK" altLang="sk-S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Obdĺžnik 1">
            <a:extLst>
              <a:ext uri="{FF2B5EF4-FFF2-40B4-BE49-F238E27FC236}">
                <a16:creationId xmlns:a16="http://schemas.microsoft.com/office/drawing/2014/main" id="{39F990B2-049B-416A-B82F-A71FC0133AA6}"/>
              </a:ext>
            </a:extLst>
          </p:cNvPr>
          <p:cNvSpPr/>
          <p:nvPr/>
        </p:nvSpPr>
        <p:spPr>
          <a:xfrm>
            <a:off x="1139166" y="1039628"/>
            <a:ext cx="65950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4000" i="1" dirty="0"/>
              <a:t>Príklad 2.: B = {⩝ x ∊ </a:t>
            </a:r>
            <a:r>
              <a:rPr lang="sk-SK" sz="4000" b="1" i="1" dirty="0"/>
              <a:t>R</a:t>
            </a:r>
            <a:r>
              <a:rPr lang="sk-SK" sz="4000" i="1" dirty="0"/>
              <a:t>, |x| ≤ 3}</a:t>
            </a:r>
            <a:endParaRPr lang="sk-SK" sz="4000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B91E1A62-671F-4342-B406-3DEE1467A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8" y="2917450"/>
            <a:ext cx="6718018" cy="1777619"/>
          </a:xfrm>
          <a:prstGeom prst="rect">
            <a:avLst/>
          </a:prstGeom>
        </p:spPr>
      </p:pic>
      <p:sp>
        <p:nvSpPr>
          <p:cNvPr id="8" name="Obdĺžnik 7">
            <a:extLst>
              <a:ext uri="{FF2B5EF4-FFF2-40B4-BE49-F238E27FC236}">
                <a16:creationId xmlns:a16="http://schemas.microsoft.com/office/drawing/2014/main" id="{655D6318-4C2A-431B-8175-B8D2DBA2513D}"/>
              </a:ext>
            </a:extLst>
          </p:cNvPr>
          <p:cNvSpPr/>
          <p:nvPr/>
        </p:nvSpPr>
        <p:spPr>
          <a:xfrm>
            <a:off x="6560821" y="4783501"/>
            <a:ext cx="254623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200" i="1" dirty="0">
                <a:effectLst/>
              </a:rPr>
              <a:t>x ∊ ⟨-3, 3⟩</a:t>
            </a:r>
            <a:br>
              <a:rPr lang="sk-SK" sz="3200" i="1" dirty="0"/>
            </a:br>
            <a:endParaRPr lang="sk-SK" sz="3200" dirty="0"/>
          </a:p>
          <a:p>
            <a:br>
              <a:rPr lang="sk-SK" i="1" dirty="0">
                <a:effectLst/>
              </a:rPr>
            </a:b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34146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D78E81-E59E-46FC-BBAC-091EA82E4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091" y="2878877"/>
            <a:ext cx="4461164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sk-SK" altLang="sk-S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sk-SK" altLang="sk-SK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          </a:t>
            </a:r>
            <a:endParaRPr kumimoji="0" lang="sk-SK" altLang="sk-S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Obdĺžnik 1">
            <a:extLst>
              <a:ext uri="{FF2B5EF4-FFF2-40B4-BE49-F238E27FC236}">
                <a16:creationId xmlns:a16="http://schemas.microsoft.com/office/drawing/2014/main" id="{EA3248B6-728B-44AF-B2DC-7D849120DBE3}"/>
              </a:ext>
            </a:extLst>
          </p:cNvPr>
          <p:cNvSpPr/>
          <p:nvPr/>
        </p:nvSpPr>
        <p:spPr>
          <a:xfrm>
            <a:off x="1036897" y="988290"/>
            <a:ext cx="107131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3600" b="1" i="1" dirty="0">
                <a:effectLst/>
              </a:rPr>
              <a:t>Metódy riešenia rovníc s absolútnou hodnotou:</a:t>
            </a:r>
          </a:p>
          <a:p>
            <a:endParaRPr lang="sk-SK" sz="36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sk-SK" sz="3600" b="1" i="1" dirty="0">
                <a:effectLst/>
              </a:rPr>
              <a:t>riešenie vyplývajúce z definície absolútnej hodnoty</a:t>
            </a:r>
          </a:p>
          <a:p>
            <a:endParaRPr lang="sk-SK" sz="36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sk-SK" sz="3600" b="1" i="1" dirty="0">
                <a:effectLst/>
              </a:rPr>
              <a:t>riešenie metódou nulových bodov</a:t>
            </a:r>
            <a:endParaRPr lang="sk-SK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3888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ál">
  <a:themeElements>
    <a:clrScheme name="Integrá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á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á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</TotalTime>
  <Words>69</Words>
  <Application>Microsoft Office PowerPoint</Application>
  <PresentationFormat>Širokouhlá</PresentationFormat>
  <Paragraphs>38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2" baseType="lpstr">
      <vt:lpstr>Arial</vt:lpstr>
      <vt:lpstr>Tw Cen MT</vt:lpstr>
      <vt:lpstr>Tw Cen MT Condensed</vt:lpstr>
      <vt:lpstr>Wingdings 3</vt:lpstr>
      <vt:lpstr>Integrál</vt:lpstr>
      <vt:lpstr>Rovnice a nerovnice s absolútnou hodnotou</vt:lpstr>
      <vt:lpstr>Definícia absolútnej hodnoty reálneho čísla</vt:lpstr>
      <vt:lpstr>Vlastnosti absolútnej hodnoty: 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Rovnice a nerovnice s absolútnou hodnotou</dc:title>
  <dc:creator>Slovenkaiová</dc:creator>
  <cp:lastModifiedBy>Slovenkaiová</cp:lastModifiedBy>
  <cp:revision>4</cp:revision>
  <dcterms:created xsi:type="dcterms:W3CDTF">2022-03-28T18:30:57Z</dcterms:created>
  <dcterms:modified xsi:type="dcterms:W3CDTF">2022-03-29T05:18:33Z</dcterms:modified>
</cp:coreProperties>
</file>